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9" r:id="rId3"/>
    <p:sldId id="269" r:id="rId4"/>
    <p:sldId id="263" r:id="rId5"/>
    <p:sldId id="260" r:id="rId6"/>
    <p:sldId id="261" r:id="rId7"/>
    <p:sldId id="262" r:id="rId8"/>
    <p:sldId id="264" r:id="rId9"/>
    <p:sldId id="265" r:id="rId10"/>
    <p:sldId id="271" r:id="rId11"/>
    <p:sldId id="272" r:id="rId12"/>
    <p:sldId id="273" r:id="rId13"/>
    <p:sldId id="267"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9933"/>
    <a:srgbClr val="CF7F49"/>
    <a:srgbClr val="F2015F"/>
    <a:srgbClr val="F8DD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53" autoAdjust="0"/>
  </p:normalViewPr>
  <p:slideViewPr>
    <p:cSldViewPr snapToGrid="0">
      <p:cViewPr varScale="1">
        <p:scale>
          <a:sx n="70" d="100"/>
          <a:sy n="70" d="100"/>
        </p:scale>
        <p:origin x="660" y="-5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DDCD24C-E445-4541-864E-63269653F29C}" type="datetimeFigureOut">
              <a:rPr lang="en-CA" smtClean="0"/>
              <a:t>2024-07-26</a:t>
            </a:fld>
            <a:endParaRPr lang="en-CA"/>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A67674E-19F8-4B6A-B355-0F0F76155869}" type="slidenum">
              <a:rPr lang="en-CA" smtClean="0"/>
              <a:t>‹#›</a:t>
            </a:fld>
            <a:endParaRPr lang="en-CA"/>
          </a:p>
        </p:txBody>
      </p:sp>
    </p:spTree>
    <p:extLst>
      <p:ext uri="{BB962C8B-B14F-4D97-AF65-F5344CB8AC3E}">
        <p14:creationId xmlns:p14="http://schemas.microsoft.com/office/powerpoint/2010/main" val="28520555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0"/>
            <a:ext cx="13101851" cy="6858000"/>
          </a:xfrm>
          <a:prstGeom prst="rect">
            <a:avLst/>
          </a:prstGeom>
          <a:solidFill>
            <a:srgbClr val="F8DD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9600" dirty="0">
              <a:solidFill>
                <a:schemeClr val="tx1"/>
              </a:solidFill>
              <a:latin typeface="Arial Rounded MT Bold" panose="020F0704030504030204" pitchFamily="34" charset="0"/>
            </a:endParaRPr>
          </a:p>
        </p:txBody>
      </p:sp>
      <p:sp>
        <p:nvSpPr>
          <p:cNvPr id="4" name="Date Placeholder 3"/>
          <p:cNvSpPr>
            <a:spLocks noGrp="1"/>
          </p:cNvSpPr>
          <p:nvPr>
            <p:ph type="dt" sz="half" idx="10"/>
          </p:nvPr>
        </p:nvSpPr>
        <p:spPr/>
        <p:txBody>
          <a:bodyPr/>
          <a:lstStyle/>
          <a:p>
            <a:fld id="{FD251B53-3572-4360-BF53-95ADC4A802DF}" type="datetimeFigureOut">
              <a:rPr lang="en-CA" smtClean="0"/>
              <a:t>2024-07-26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C88324-1A99-4A98-933F-97629A5607E5}" type="slidenum">
              <a:rPr lang="en-CA" smtClean="0"/>
              <a:t>‹#›</a:t>
            </a:fld>
            <a:endParaRPr lang="en-CA"/>
          </a:p>
        </p:txBody>
      </p:sp>
      <p:grpSp>
        <p:nvGrpSpPr>
          <p:cNvPr id="11" name="Group 10"/>
          <p:cNvGrpSpPr/>
          <p:nvPr userDrawn="1"/>
        </p:nvGrpSpPr>
        <p:grpSpPr>
          <a:xfrm>
            <a:off x="4292218" y="813293"/>
            <a:ext cx="4517409" cy="4135437"/>
            <a:chOff x="3581400" y="985045"/>
            <a:chExt cx="4517409" cy="4135437"/>
          </a:xfrm>
        </p:grpSpPr>
        <p:sp>
          <p:nvSpPr>
            <p:cNvPr id="7" name="Oval Callout 6"/>
            <p:cNvSpPr/>
            <p:nvPr userDrawn="1"/>
          </p:nvSpPr>
          <p:spPr>
            <a:xfrm>
              <a:off x="3581400" y="985045"/>
              <a:ext cx="4517409" cy="4135437"/>
            </a:xfrm>
            <a:prstGeom prst="wedgeEllipseCallout">
              <a:avLst>
                <a:gd name="adj1" fmla="val -49836"/>
                <a:gd name="adj2" fmla="val 44349"/>
              </a:avLst>
            </a:prstGeom>
            <a:solidFill>
              <a:schemeClr val="tx1"/>
            </a:solidFill>
            <a:ln w="276225"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9600" dirty="0" smtClean="0">
                  <a:solidFill>
                    <a:srgbClr val="F8DD7C"/>
                  </a:solidFill>
                  <a:latin typeface="Arial Rounded MT Bold" panose="020F0704030504030204" pitchFamily="34" charset="0"/>
                </a:rPr>
                <a:t>I AM</a:t>
              </a:r>
              <a:endParaRPr lang="en-CA" sz="9600" dirty="0">
                <a:solidFill>
                  <a:srgbClr val="F8DD7C"/>
                </a:solidFill>
                <a:latin typeface="Arial Rounded MT Bold" panose="020F0704030504030204" pitchFamily="34" charset="0"/>
              </a:endParaRPr>
            </a:p>
          </p:txBody>
        </p:sp>
        <p:sp>
          <p:nvSpPr>
            <p:cNvPr id="9" name="Oval 8"/>
            <p:cNvSpPr/>
            <p:nvPr userDrawn="1"/>
          </p:nvSpPr>
          <p:spPr>
            <a:xfrm>
              <a:off x="3712191" y="1119116"/>
              <a:ext cx="4258102" cy="3889612"/>
            </a:xfrm>
            <a:prstGeom prst="ellipse">
              <a:avLst/>
            </a:prstGeom>
            <a:noFill/>
            <a:ln w="76200">
              <a:solidFill>
                <a:srgbClr val="F8D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0" name="TextBox 9"/>
          <p:cNvSpPr txBox="1"/>
          <p:nvPr userDrawn="1"/>
        </p:nvSpPr>
        <p:spPr>
          <a:xfrm>
            <a:off x="2363551" y="5397065"/>
            <a:ext cx="8374742" cy="830997"/>
          </a:xfrm>
          <a:prstGeom prst="rect">
            <a:avLst/>
          </a:prstGeom>
          <a:noFill/>
        </p:spPr>
        <p:txBody>
          <a:bodyPr wrap="square" rtlCol="0">
            <a:spAutoFit/>
          </a:bodyPr>
          <a:lstStyle/>
          <a:p>
            <a:pPr algn="ctr"/>
            <a:r>
              <a:rPr lang="en-CA" sz="4800" dirty="0" smtClean="0">
                <a:latin typeface="Arial Rounded MT Bold" panose="020F0704030504030204" pitchFamily="34" charset="0"/>
              </a:rPr>
              <a:t>A STATEMENT SERIES</a:t>
            </a:r>
            <a:endParaRPr lang="en-CA" sz="4800" dirty="0">
              <a:latin typeface="Arial Rounded MT Bold" panose="020F0704030504030204" pitchFamily="34" charset="0"/>
            </a:endParaRPr>
          </a:p>
        </p:txBody>
      </p:sp>
    </p:spTree>
    <p:extLst>
      <p:ext uri="{BB962C8B-B14F-4D97-AF65-F5344CB8AC3E}">
        <p14:creationId xmlns:p14="http://schemas.microsoft.com/office/powerpoint/2010/main" val="1200921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D251B53-3572-4360-BF53-95ADC4A802DF}" type="datetimeFigureOut">
              <a:rPr lang="en-CA" smtClean="0"/>
              <a:t>2024-07-26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652880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D251B53-3572-4360-BF53-95ADC4A802DF}" type="datetimeFigureOut">
              <a:rPr lang="en-CA" smtClean="0"/>
              <a:t>2024-07-26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38143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D251B53-3572-4360-BF53-95ADC4A802DF}" type="datetimeFigureOut">
              <a:rPr lang="en-CA" smtClean="0"/>
              <a:t>2024-07-26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597362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251B53-3572-4360-BF53-95ADC4A802DF}" type="datetimeFigureOut">
              <a:rPr lang="en-CA" smtClean="0"/>
              <a:t>2024-07-26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04804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D251B53-3572-4360-BF53-95ADC4A802DF}" type="datetimeFigureOut">
              <a:rPr lang="en-CA" smtClean="0"/>
              <a:t>2024-07-26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360718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D251B53-3572-4360-BF53-95ADC4A802DF}" type="datetimeFigureOut">
              <a:rPr lang="en-CA" smtClean="0"/>
              <a:t>2024-07-26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277771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D251B53-3572-4360-BF53-95ADC4A802DF}" type="datetimeFigureOut">
              <a:rPr lang="en-CA" smtClean="0"/>
              <a:t>2024-07-26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349184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51B53-3572-4360-BF53-95ADC4A802DF}" type="datetimeFigureOut">
              <a:rPr lang="en-CA" smtClean="0"/>
              <a:t>2024-07-26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63547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51B53-3572-4360-BF53-95ADC4A802DF}" type="datetimeFigureOut">
              <a:rPr lang="en-CA" smtClean="0"/>
              <a:t>2024-07-26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60402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51B53-3572-4360-BF53-95ADC4A802DF}" type="datetimeFigureOut">
              <a:rPr lang="en-CA" smtClean="0"/>
              <a:t>2024-07-26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EC88324-1A99-4A98-933F-97629A5607E5}" type="slidenum">
              <a:rPr lang="en-CA" smtClean="0"/>
              <a:t>‹#›</a:t>
            </a:fld>
            <a:endParaRPr lang="en-CA"/>
          </a:p>
        </p:txBody>
      </p:sp>
    </p:spTree>
    <p:extLst>
      <p:ext uri="{BB962C8B-B14F-4D97-AF65-F5344CB8AC3E}">
        <p14:creationId xmlns:p14="http://schemas.microsoft.com/office/powerpoint/2010/main" val="230589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92000" cy="6858000"/>
          </a:xfrm>
          <a:prstGeom prst="rect">
            <a:avLst/>
          </a:prstGeom>
          <a:solidFill>
            <a:srgbClr val="F8D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sz="9600" dirty="0">
              <a:solidFill>
                <a:schemeClr val="tx1"/>
              </a:solidFill>
              <a:latin typeface="Arial Rounded MT Bold" panose="020F0704030504030204" pitchFamily="34" charset="0"/>
            </a:endParaRPr>
          </a:p>
        </p:txBody>
      </p:sp>
      <p:sp>
        <p:nvSpPr>
          <p:cNvPr id="2" name="Title Placeholder 1"/>
          <p:cNvSpPr>
            <a:spLocks noGrp="1"/>
          </p:cNvSpPr>
          <p:nvPr>
            <p:ph type="title"/>
          </p:nvPr>
        </p:nvSpPr>
        <p:spPr>
          <a:xfrm>
            <a:off x="838200" y="365125"/>
            <a:ext cx="9437785"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51B53-3572-4360-BF53-95ADC4A802DF}" type="datetimeFigureOut">
              <a:rPr lang="en-CA" smtClean="0"/>
              <a:t>2024-07-26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88324-1A99-4A98-933F-97629A5607E5}" type="slidenum">
              <a:rPr lang="en-CA" smtClean="0"/>
              <a:t>‹#›</a:t>
            </a:fld>
            <a:endParaRPr lang="en-CA"/>
          </a:p>
        </p:txBody>
      </p:sp>
      <p:sp>
        <p:nvSpPr>
          <p:cNvPr id="8" name="Oval Callout 7"/>
          <p:cNvSpPr/>
          <p:nvPr userDrawn="1"/>
        </p:nvSpPr>
        <p:spPr>
          <a:xfrm>
            <a:off x="9618836" y="372156"/>
            <a:ext cx="2311362" cy="2161387"/>
          </a:xfrm>
          <a:prstGeom prst="wedgeEllipseCallout">
            <a:avLst>
              <a:gd name="adj1" fmla="val -49836"/>
              <a:gd name="adj2" fmla="val 44349"/>
            </a:avLst>
          </a:prstGeom>
          <a:solidFill>
            <a:schemeClr val="tx1"/>
          </a:solidFill>
          <a:ln w="276225" cmpd="thickThin">
            <a:solidFill>
              <a:srgbClr val="F8D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400" dirty="0" smtClean="0">
                <a:solidFill>
                  <a:srgbClr val="F8DD7C"/>
                </a:solidFill>
                <a:latin typeface="Arial Rounded MT Bold" panose="020F0704030504030204" pitchFamily="34" charset="0"/>
              </a:rPr>
              <a:t>I AM</a:t>
            </a:r>
            <a:endParaRPr lang="en-CA" sz="5400" dirty="0">
              <a:solidFill>
                <a:srgbClr val="F8DD7C"/>
              </a:solidFill>
              <a:latin typeface="Arial Rounded MT Bold" panose="020F0704030504030204" pitchFamily="34" charset="0"/>
            </a:endParaRPr>
          </a:p>
        </p:txBody>
      </p:sp>
    </p:spTree>
    <p:extLst>
      <p:ext uri="{BB962C8B-B14F-4D97-AF65-F5344CB8AC3E}">
        <p14:creationId xmlns:p14="http://schemas.microsoft.com/office/powerpoint/2010/main" val="985581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Rounded MT Bold" panose="020F07040305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Rounded MT Bold" panose="020F07040305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Rounded MT Bold" panose="020F07040305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Rounded MT Bold" panose="020F07040305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Rounded MT Bold" panose="020F07040305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5430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815070"/>
            <a:ext cx="7800832" cy="6296932"/>
          </a:xfrm>
        </p:spPr>
        <p:txBody>
          <a:bodyPr>
            <a:noAutofit/>
          </a:bodyPr>
          <a:lstStyle/>
          <a:p>
            <a:r>
              <a:rPr lang="en-CA" dirty="0" smtClean="0">
                <a:solidFill>
                  <a:srgbClr val="C00000"/>
                </a:solidFill>
              </a:rPr>
              <a:t>“</a:t>
            </a:r>
            <a:r>
              <a:rPr lang="en-CA" dirty="0">
                <a:solidFill>
                  <a:srgbClr val="C00000"/>
                </a:solidFill>
              </a:rPr>
              <a:t>You are the light of the world. A town built on a hill cannot be hidden. Neither do people light a lamp and put it under a bowl. Instead they put it on its stand, and it gives light to everyone in the house. </a:t>
            </a:r>
            <a:r>
              <a:rPr lang="en-CA" baseline="30000" dirty="0">
                <a:solidFill>
                  <a:srgbClr val="C00000"/>
                </a:solidFill>
              </a:rPr>
              <a:t> </a:t>
            </a:r>
            <a:r>
              <a:rPr lang="en-CA" dirty="0">
                <a:solidFill>
                  <a:srgbClr val="C00000"/>
                </a:solidFill>
              </a:rPr>
              <a:t>In the same way, let your light shine before others, that they may see your good deeds and glorify your Father in heaven.” </a:t>
            </a:r>
            <a:r>
              <a:rPr lang="en-CA" dirty="0" smtClean="0">
                <a:solidFill>
                  <a:srgbClr val="C00000"/>
                </a:solidFill>
              </a:rPr>
              <a:t>(Matthew 5:14-16) </a:t>
            </a:r>
            <a:endParaRPr lang="en-CA" dirty="0">
              <a:solidFill>
                <a:srgbClr val="C00000"/>
              </a:solidFill>
            </a:endParaRPr>
          </a:p>
          <a:p>
            <a:r>
              <a:rPr lang="en-CA" dirty="0"/>
              <a:t> </a:t>
            </a:r>
            <a:r>
              <a:rPr lang="en-CA" dirty="0" smtClean="0"/>
              <a:t>In </a:t>
            </a:r>
            <a:r>
              <a:rPr lang="en-CA" dirty="0"/>
              <a:t>the same way that Jesus acted as a light to world, we are gifted with the ability to act as light in this dark world. </a:t>
            </a:r>
            <a:endParaRPr lang="en-CA" dirty="0" smtClean="0"/>
          </a:p>
          <a:p>
            <a:r>
              <a:rPr lang="en-CA" dirty="0" smtClean="0"/>
              <a:t>Just </a:t>
            </a:r>
            <a:r>
              <a:rPr lang="en-CA" dirty="0"/>
              <a:t>as Jesus lit the path of the righteous, we too are given the privilege of lighting the same pathway for those around us. </a:t>
            </a:r>
          </a:p>
        </p:txBody>
      </p:sp>
      <p:pic>
        <p:nvPicPr>
          <p:cNvPr id="4" name="Picture 4" descr="Word light with lamp icon, cartoon style 15091812 Vector Art at Vecteez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53432" y="3614737"/>
            <a:ext cx="2354262" cy="2354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909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815070"/>
            <a:ext cx="7517946" cy="6296932"/>
          </a:xfrm>
        </p:spPr>
        <p:txBody>
          <a:bodyPr>
            <a:noAutofit/>
          </a:bodyPr>
          <a:lstStyle/>
          <a:p>
            <a:r>
              <a:rPr lang="en-CA" dirty="0" smtClean="0"/>
              <a:t>Am </a:t>
            </a:r>
            <a:r>
              <a:rPr lang="en-CA" dirty="0"/>
              <a:t>I being a light unto others, reflecting the light of Jesus to the world? </a:t>
            </a:r>
            <a:endParaRPr lang="en-CA" dirty="0" smtClean="0"/>
          </a:p>
          <a:p>
            <a:r>
              <a:rPr lang="en-CA" dirty="0" smtClean="0"/>
              <a:t>Do </a:t>
            </a:r>
            <a:r>
              <a:rPr lang="en-CA" dirty="0"/>
              <a:t>I honestly take steps to ensure that my light is on its stand, shining before others, or do I just hope that somehow my light is visible?</a:t>
            </a:r>
          </a:p>
          <a:p>
            <a:r>
              <a:rPr lang="en-CA" dirty="0" smtClean="0"/>
              <a:t>Rather </a:t>
            </a:r>
            <a:r>
              <a:rPr lang="en-CA" dirty="0"/>
              <a:t>than focussing on the light of Jesus, and seeing His glorious image burned into my retinas, am I focussed on the darkness? </a:t>
            </a:r>
            <a:endParaRPr lang="en-CA" dirty="0" smtClean="0"/>
          </a:p>
          <a:p>
            <a:r>
              <a:rPr lang="en-CA" dirty="0" smtClean="0"/>
              <a:t>Does </a:t>
            </a:r>
            <a:r>
              <a:rPr lang="en-CA" dirty="0"/>
              <a:t>my lack of being a “light to the world” actually show a preference for darkness? </a:t>
            </a:r>
            <a:endParaRPr lang="en-CA" dirty="0"/>
          </a:p>
        </p:txBody>
      </p:sp>
      <p:pic>
        <p:nvPicPr>
          <p:cNvPr id="5" name="Picture 4" descr="Word light with lamp icon, cartoon style 15091812 Vector Art at Vecteez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53432" y="3614737"/>
            <a:ext cx="2354262" cy="2354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775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1" y="815070"/>
            <a:ext cx="7882718" cy="6296932"/>
          </a:xfrm>
        </p:spPr>
        <p:txBody>
          <a:bodyPr>
            <a:noAutofit/>
          </a:bodyPr>
          <a:lstStyle/>
          <a:p>
            <a:r>
              <a:rPr lang="en-CA" dirty="0" smtClean="0"/>
              <a:t>If </a:t>
            </a:r>
            <a:r>
              <a:rPr lang="en-CA" dirty="0"/>
              <a:t>Jesus is the light, and by faith in Him, we become a light which the darkness cannot overcome, then should not we see light-bearing outcomes all around us? </a:t>
            </a:r>
            <a:endParaRPr lang="en-CA" dirty="0" smtClean="0"/>
          </a:p>
          <a:p>
            <a:r>
              <a:rPr lang="en-CA" dirty="0" smtClean="0"/>
              <a:t>Have </a:t>
            </a:r>
            <a:r>
              <a:rPr lang="en-CA" dirty="0"/>
              <a:t>we then truly, fully and honestly recognized Jesus as the light of the world?</a:t>
            </a:r>
          </a:p>
          <a:p>
            <a:r>
              <a:rPr lang="en-CA" dirty="0" smtClean="0"/>
              <a:t>If I </a:t>
            </a:r>
            <a:r>
              <a:rPr lang="en-CA" dirty="0"/>
              <a:t>recognize Jesus as the light of the world, am I learning to walk in His light? </a:t>
            </a:r>
            <a:endParaRPr lang="en-CA" dirty="0" smtClean="0"/>
          </a:p>
          <a:p>
            <a:r>
              <a:rPr lang="en-CA" dirty="0"/>
              <a:t>W</a:t>
            </a:r>
            <a:r>
              <a:rPr lang="en-CA" dirty="0" smtClean="0"/>
              <a:t>hat </a:t>
            </a:r>
            <a:r>
              <a:rPr lang="en-CA" dirty="0"/>
              <a:t>disciplines are present in our lives that ensure we are walking in the light, that we are living as children of light and avoiding the fruitless deeds of darkness?</a:t>
            </a:r>
            <a:endParaRPr lang="en-CA" dirty="0"/>
          </a:p>
        </p:txBody>
      </p:sp>
      <p:pic>
        <p:nvPicPr>
          <p:cNvPr id="5" name="Picture 4" descr="Word light with lamp icon, cartoon style 15091812 Vector Art at Vecteez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53432" y="3614737"/>
            <a:ext cx="2354262" cy="2354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333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1867460"/>
            <a:ext cx="7783286" cy="6369504"/>
          </a:xfrm>
        </p:spPr>
        <p:txBody>
          <a:bodyPr>
            <a:normAutofit/>
          </a:bodyPr>
          <a:lstStyle/>
          <a:p>
            <a:r>
              <a:rPr lang="en-CA" dirty="0" smtClean="0"/>
              <a:t>Might we </a:t>
            </a:r>
            <a:r>
              <a:rPr lang="en-CA" dirty="0" smtClean="0"/>
              <a:t>not </a:t>
            </a:r>
            <a:r>
              <a:rPr lang="en-CA" dirty="0"/>
              <a:t>only recognize Jesus as the light that brings the light of life, but </a:t>
            </a:r>
            <a:r>
              <a:rPr lang="en-CA" dirty="0" smtClean="0"/>
              <a:t>might we </a:t>
            </a:r>
            <a:r>
              <a:rPr lang="en-CA" dirty="0"/>
              <a:t>seek to be a light to the world around us as we walk in the light that is Christ Jesus. </a:t>
            </a:r>
            <a:endParaRPr lang="en-CA" dirty="0" smtClean="0"/>
          </a:p>
          <a:p>
            <a:r>
              <a:rPr lang="en-CA" dirty="0" smtClean="0"/>
              <a:t>Let </a:t>
            </a:r>
            <a:r>
              <a:rPr lang="en-CA" dirty="0"/>
              <a:t>us not hide our light; instead might we too bring glory to God the Father through our lives. Let’s pray.</a:t>
            </a:r>
          </a:p>
        </p:txBody>
      </p:sp>
      <p:pic>
        <p:nvPicPr>
          <p:cNvPr id="5124" name="Picture 4" descr="Prayer silhouette Vector Images ..."/>
          <p:cNvPicPr>
            <a:picLocks noChangeAspect="1" noChangeArrowheads="1"/>
          </p:cNvPicPr>
          <p:nvPr/>
        </p:nvPicPr>
        <p:blipFill>
          <a:blip r:embed="rId2">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32080" y="2854947"/>
            <a:ext cx="2962163" cy="29621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593601" y="5784963"/>
            <a:ext cx="1839120" cy="584775"/>
          </a:xfrm>
          <a:prstGeom prst="rect">
            <a:avLst/>
          </a:prstGeom>
          <a:noFill/>
        </p:spPr>
        <p:txBody>
          <a:bodyPr wrap="square" rtlCol="0">
            <a:spAutoFit/>
          </a:bodyPr>
          <a:lstStyle/>
          <a:p>
            <a:r>
              <a:rPr lang="en-CA" sz="3200" dirty="0" smtClean="0">
                <a:solidFill>
                  <a:srgbClr val="CF7F49"/>
                </a:solidFill>
                <a:latin typeface="Arial Rounded MT Bold" panose="020F0704030504030204" pitchFamily="34" charset="0"/>
              </a:rPr>
              <a:t>PRAYER</a:t>
            </a:r>
            <a:endParaRPr lang="en-CA" sz="3200" dirty="0">
              <a:solidFill>
                <a:srgbClr val="CF7F49"/>
              </a:solidFill>
              <a:latin typeface="Arial Rounded MT Bold" panose="020F0704030504030204" pitchFamily="34" charset="0"/>
            </a:endParaRPr>
          </a:p>
        </p:txBody>
      </p:sp>
    </p:spTree>
    <p:extLst>
      <p:ext uri="{BB962C8B-B14F-4D97-AF65-F5344CB8AC3E}">
        <p14:creationId xmlns:p14="http://schemas.microsoft.com/office/powerpoint/2010/main" val="1227226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542548"/>
            <a:ext cx="7882719" cy="6390518"/>
          </a:xfrm>
        </p:spPr>
        <p:txBody>
          <a:bodyPr>
            <a:noAutofit/>
          </a:bodyPr>
          <a:lstStyle/>
          <a:p>
            <a:pPr marL="0" indent="0">
              <a:buNone/>
            </a:pPr>
            <a:r>
              <a:rPr lang="en-CA" dirty="0" smtClean="0">
                <a:solidFill>
                  <a:srgbClr val="C00000"/>
                </a:solidFill>
              </a:rPr>
              <a:t>“</a:t>
            </a:r>
            <a:r>
              <a:rPr lang="en-CA" dirty="0" smtClean="0">
                <a:solidFill>
                  <a:srgbClr val="C00000"/>
                </a:solidFill>
              </a:rPr>
              <a:t>Once </a:t>
            </a:r>
            <a:r>
              <a:rPr lang="en-CA" dirty="0">
                <a:solidFill>
                  <a:srgbClr val="C00000"/>
                </a:solidFill>
              </a:rPr>
              <a:t>again, Jesus spoke to the people and said, “I am the light of the world. Whoever follows Me will never walk in the darkness, but will have the light of life.” </a:t>
            </a:r>
            <a:endParaRPr lang="en-CA" dirty="0" smtClean="0">
              <a:solidFill>
                <a:srgbClr val="C00000"/>
              </a:solidFill>
            </a:endParaRPr>
          </a:p>
          <a:p>
            <a:pPr marL="0" indent="0">
              <a:buNone/>
            </a:pPr>
            <a:r>
              <a:rPr lang="en-CA" dirty="0" smtClean="0">
                <a:solidFill>
                  <a:srgbClr val="C00000"/>
                </a:solidFill>
              </a:rPr>
              <a:t>So </a:t>
            </a:r>
            <a:r>
              <a:rPr lang="en-CA" dirty="0">
                <a:solidFill>
                  <a:srgbClr val="C00000"/>
                </a:solidFill>
              </a:rPr>
              <a:t>the Pharisees said to Him, “You are testifying about Yourself; Your testimony is not valid.” </a:t>
            </a:r>
            <a:endParaRPr lang="en-CA" dirty="0" smtClean="0">
              <a:solidFill>
                <a:srgbClr val="C00000"/>
              </a:solidFill>
            </a:endParaRPr>
          </a:p>
          <a:p>
            <a:pPr marL="0" indent="0">
              <a:buNone/>
            </a:pPr>
            <a:r>
              <a:rPr lang="en-CA" dirty="0" smtClean="0">
                <a:solidFill>
                  <a:srgbClr val="C00000"/>
                </a:solidFill>
              </a:rPr>
              <a:t>Jesus </a:t>
            </a:r>
            <a:r>
              <a:rPr lang="en-CA" dirty="0">
                <a:solidFill>
                  <a:srgbClr val="C00000"/>
                </a:solidFill>
              </a:rPr>
              <a:t>replied, “Even if I testify about Myself, My testimony is valid, because I know where I came from and where I am going. But you do not know where I came from or where I am going. You judge according to the flesh; I judge no one. </a:t>
            </a:r>
          </a:p>
        </p:txBody>
      </p:sp>
    </p:spTree>
    <p:extLst>
      <p:ext uri="{BB962C8B-B14F-4D97-AF65-F5344CB8AC3E}">
        <p14:creationId xmlns:p14="http://schemas.microsoft.com/office/powerpoint/2010/main" val="1473556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8450943" cy="6253389"/>
          </a:xfrm>
        </p:spPr>
        <p:txBody>
          <a:bodyPr>
            <a:noAutofit/>
          </a:bodyPr>
          <a:lstStyle/>
          <a:p>
            <a:pPr marL="0" indent="0">
              <a:buNone/>
            </a:pPr>
            <a:r>
              <a:rPr lang="en-CA" dirty="0" smtClean="0">
                <a:solidFill>
                  <a:srgbClr val="C00000"/>
                </a:solidFill>
              </a:rPr>
              <a:t>“</a:t>
            </a:r>
            <a:r>
              <a:rPr lang="en-CA" dirty="0">
                <a:solidFill>
                  <a:srgbClr val="C00000"/>
                </a:solidFill>
              </a:rPr>
              <a:t>But even if I do judge, My judgment is true, because I am not alone; I am with the Father who sent Me. Even in your own Law it is written that the testimony of two men is valid. I am One who testifies about Myself, and the Father, who sent Me, also testifies about Me.” </a:t>
            </a:r>
            <a:endParaRPr lang="en-CA" dirty="0" smtClean="0">
              <a:solidFill>
                <a:srgbClr val="C00000"/>
              </a:solidFill>
            </a:endParaRPr>
          </a:p>
          <a:p>
            <a:pPr marL="0" indent="0">
              <a:buNone/>
            </a:pPr>
            <a:r>
              <a:rPr lang="en-CA" dirty="0" smtClean="0">
                <a:solidFill>
                  <a:srgbClr val="C00000"/>
                </a:solidFill>
              </a:rPr>
              <a:t>“</a:t>
            </a:r>
            <a:r>
              <a:rPr lang="en-CA" dirty="0">
                <a:solidFill>
                  <a:srgbClr val="C00000"/>
                </a:solidFill>
              </a:rPr>
              <a:t>Where is Your Father?” they asked Him. </a:t>
            </a:r>
            <a:endParaRPr lang="en-CA" dirty="0" smtClean="0">
              <a:solidFill>
                <a:srgbClr val="C00000"/>
              </a:solidFill>
            </a:endParaRPr>
          </a:p>
          <a:p>
            <a:pPr marL="0" indent="0">
              <a:buNone/>
            </a:pPr>
            <a:r>
              <a:rPr lang="en-CA" dirty="0" smtClean="0">
                <a:solidFill>
                  <a:srgbClr val="C00000"/>
                </a:solidFill>
              </a:rPr>
              <a:t>“</a:t>
            </a:r>
            <a:r>
              <a:rPr lang="en-CA" dirty="0">
                <a:solidFill>
                  <a:srgbClr val="C00000"/>
                </a:solidFill>
              </a:rPr>
              <a:t>You do not know Me or My Father,” Jesus answered. “If you knew Me, you would know My Father as well.” </a:t>
            </a:r>
            <a:endParaRPr lang="en-CA" dirty="0" smtClean="0">
              <a:solidFill>
                <a:srgbClr val="C00000"/>
              </a:solidFill>
            </a:endParaRPr>
          </a:p>
          <a:p>
            <a:pPr marL="0" indent="0">
              <a:buNone/>
            </a:pPr>
            <a:r>
              <a:rPr lang="en-CA" dirty="0" smtClean="0">
                <a:solidFill>
                  <a:srgbClr val="C00000"/>
                </a:solidFill>
              </a:rPr>
              <a:t>He </a:t>
            </a:r>
            <a:r>
              <a:rPr lang="en-CA" dirty="0">
                <a:solidFill>
                  <a:srgbClr val="C00000"/>
                </a:solidFill>
              </a:rPr>
              <a:t>spoke these words while teaching in the temple courts, near the treasury. Yet no one seized Him, because His hour had not yet come</a:t>
            </a:r>
            <a:r>
              <a:rPr lang="en-CA" dirty="0" smtClean="0">
                <a:solidFill>
                  <a:srgbClr val="C00000"/>
                </a:solidFill>
              </a:rPr>
              <a:t>.”</a:t>
            </a:r>
            <a:endParaRPr lang="en-CA" dirty="0">
              <a:solidFill>
                <a:srgbClr val="C00000"/>
              </a:solidFill>
            </a:endParaRPr>
          </a:p>
          <a:p>
            <a:pPr marL="0" indent="0" algn="r">
              <a:buNone/>
            </a:pPr>
            <a:r>
              <a:rPr lang="en-CA" dirty="0" smtClean="0">
                <a:solidFill>
                  <a:srgbClr val="C00000"/>
                </a:solidFill>
              </a:rPr>
              <a:t>(John 8:12-20)</a:t>
            </a:r>
            <a:endParaRPr lang="en-CA" dirty="0">
              <a:solidFill>
                <a:srgbClr val="C00000"/>
              </a:solidFill>
            </a:endParaRPr>
          </a:p>
        </p:txBody>
      </p:sp>
    </p:spTree>
    <p:extLst>
      <p:ext uri="{BB962C8B-B14F-4D97-AF65-F5344CB8AC3E}">
        <p14:creationId xmlns:p14="http://schemas.microsoft.com/office/powerpoint/2010/main" val="2177425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10366612" cy="6076618"/>
          </a:xfrm>
        </p:spPr>
        <p:txBody>
          <a:bodyPr>
            <a:normAutofit lnSpcReduction="10000"/>
          </a:bodyPr>
          <a:lstStyle/>
          <a:p>
            <a:r>
              <a:rPr lang="en-CA" dirty="0"/>
              <a:t>Our passage today occurs likely a few weeks after Christ’s first “I am” </a:t>
            </a:r>
            <a:r>
              <a:rPr lang="en-CA" dirty="0" smtClean="0"/>
              <a:t>statement.</a:t>
            </a:r>
          </a:p>
          <a:p>
            <a:r>
              <a:rPr lang="en-CA" dirty="0" smtClean="0"/>
              <a:t>In </a:t>
            </a:r>
            <a:r>
              <a:rPr lang="en-CA" dirty="0"/>
              <a:t>the interim, Jesus had continued to teach </a:t>
            </a:r>
            <a:r>
              <a:rPr lang="en-CA" dirty="0" smtClean="0"/>
              <a:t>                       throughout </a:t>
            </a:r>
            <a:r>
              <a:rPr lang="en-CA" dirty="0"/>
              <a:t>Galilee, staying out of Judea, </a:t>
            </a:r>
            <a:r>
              <a:rPr lang="en-CA" dirty="0" smtClean="0"/>
              <a:t>                                      because </a:t>
            </a:r>
            <a:r>
              <a:rPr lang="en-CA" dirty="0"/>
              <a:t>He knew that a </a:t>
            </a:r>
            <a:r>
              <a:rPr lang="en-CA" dirty="0" smtClean="0"/>
              <a:t>murder plot was being                             orchestrated </a:t>
            </a:r>
            <a:r>
              <a:rPr lang="en-CA" dirty="0"/>
              <a:t>by the religious leaders of Israel. </a:t>
            </a:r>
            <a:endParaRPr lang="en-CA" dirty="0" smtClean="0"/>
          </a:p>
          <a:p>
            <a:r>
              <a:rPr lang="en-CA" dirty="0" smtClean="0"/>
              <a:t>The disciples </a:t>
            </a:r>
            <a:r>
              <a:rPr lang="en-CA" dirty="0"/>
              <a:t>urged Jesus to join them in Jerusalem for </a:t>
            </a:r>
            <a:r>
              <a:rPr lang="en-CA" dirty="0"/>
              <a:t>the Festival of </a:t>
            </a:r>
            <a:r>
              <a:rPr lang="en-CA" dirty="0" smtClean="0"/>
              <a:t>Tabernacles, which He did, heading </a:t>
            </a:r>
            <a:r>
              <a:rPr lang="en-CA" dirty="0"/>
              <a:t>to the courts of the Temple to again preach and teach about the Kingdom of God. </a:t>
            </a:r>
            <a:endParaRPr lang="en-CA" dirty="0" smtClean="0"/>
          </a:p>
          <a:p>
            <a:r>
              <a:rPr lang="en-CA" dirty="0" smtClean="0"/>
              <a:t>The religious </a:t>
            </a:r>
            <a:r>
              <a:rPr lang="en-CA" dirty="0"/>
              <a:t>leaders of </a:t>
            </a:r>
            <a:r>
              <a:rPr lang="en-CA" dirty="0" smtClean="0"/>
              <a:t>Israel began </a:t>
            </a:r>
            <a:r>
              <a:rPr lang="en-CA" dirty="0"/>
              <a:t>to stir up dissention and division among the crowds </a:t>
            </a:r>
            <a:r>
              <a:rPr lang="en-CA" dirty="0" smtClean="0"/>
              <a:t>in </a:t>
            </a:r>
            <a:r>
              <a:rPr lang="en-CA" dirty="0"/>
              <a:t>regards to Christ’s teaching. </a:t>
            </a:r>
            <a:endParaRPr lang="en-CA" dirty="0" smtClean="0"/>
          </a:p>
          <a:p>
            <a:r>
              <a:rPr lang="en-CA" dirty="0" smtClean="0"/>
              <a:t>After </a:t>
            </a:r>
            <a:r>
              <a:rPr lang="en-CA" dirty="0"/>
              <a:t>a failed arrest of Jesus, we learn that the religious leaders attempted to trap Jesus by producing before Him a woman caught in </a:t>
            </a:r>
            <a:r>
              <a:rPr lang="en-CA" dirty="0" smtClean="0"/>
              <a:t>adultery, but failed spectacularly. </a:t>
            </a:r>
          </a:p>
        </p:txBody>
      </p:sp>
    </p:spTree>
    <p:extLst>
      <p:ext uri="{BB962C8B-B14F-4D97-AF65-F5344CB8AC3E}">
        <p14:creationId xmlns:p14="http://schemas.microsoft.com/office/powerpoint/2010/main" val="3815939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199" y="310533"/>
            <a:ext cx="8715233" cy="6369504"/>
          </a:xfrm>
        </p:spPr>
        <p:txBody>
          <a:bodyPr>
            <a:noAutofit/>
          </a:bodyPr>
          <a:lstStyle/>
          <a:p>
            <a:r>
              <a:rPr lang="en-CA" dirty="0" smtClean="0">
                <a:solidFill>
                  <a:srgbClr val="C00000"/>
                </a:solidFill>
              </a:rPr>
              <a:t>“</a:t>
            </a:r>
            <a:r>
              <a:rPr lang="en-CA" dirty="0">
                <a:solidFill>
                  <a:srgbClr val="C00000"/>
                </a:solidFill>
              </a:rPr>
              <a:t>In the last days the mountain of the </a:t>
            </a:r>
            <a:r>
              <a:rPr lang="en-CA" cap="small" dirty="0">
                <a:solidFill>
                  <a:srgbClr val="C00000"/>
                </a:solidFill>
              </a:rPr>
              <a:t>Lord</a:t>
            </a:r>
            <a:r>
              <a:rPr lang="en-CA" dirty="0">
                <a:solidFill>
                  <a:srgbClr val="C00000"/>
                </a:solidFill>
              </a:rPr>
              <a:t>’s temple will be established as the highest of the mountains; it will be exalted above the hills, and all nations will stream to it.</a:t>
            </a:r>
            <a:r>
              <a:rPr lang="en-CA" baseline="30000" dirty="0">
                <a:solidFill>
                  <a:srgbClr val="C00000"/>
                </a:solidFill>
              </a:rPr>
              <a:t> </a:t>
            </a:r>
            <a:r>
              <a:rPr lang="en-CA" dirty="0">
                <a:solidFill>
                  <a:srgbClr val="C00000"/>
                </a:solidFill>
              </a:rPr>
              <a:t>Many peoples will come and say, “Come, let us go up to the mountain of the </a:t>
            </a:r>
            <a:r>
              <a:rPr lang="en-CA" cap="small" dirty="0">
                <a:solidFill>
                  <a:srgbClr val="C00000"/>
                </a:solidFill>
              </a:rPr>
              <a:t>Lord</a:t>
            </a:r>
            <a:r>
              <a:rPr lang="en-CA" dirty="0">
                <a:solidFill>
                  <a:srgbClr val="C00000"/>
                </a:solidFill>
              </a:rPr>
              <a:t>, to the temple of the God of Jacob. He will teach us his ways, so that we may walk in his paths.” The law will go out from Zion, the word of the </a:t>
            </a:r>
            <a:r>
              <a:rPr lang="en-CA" cap="small" dirty="0">
                <a:solidFill>
                  <a:srgbClr val="C00000"/>
                </a:solidFill>
              </a:rPr>
              <a:t>Lord</a:t>
            </a:r>
            <a:r>
              <a:rPr lang="en-CA" dirty="0">
                <a:solidFill>
                  <a:srgbClr val="C00000"/>
                </a:solidFill>
              </a:rPr>
              <a:t> from Jerusalem … Come, descendants of Jacob, let us walk in the light of the </a:t>
            </a:r>
            <a:r>
              <a:rPr lang="en-CA" cap="small" dirty="0">
                <a:solidFill>
                  <a:srgbClr val="C00000"/>
                </a:solidFill>
              </a:rPr>
              <a:t>Lord</a:t>
            </a:r>
            <a:r>
              <a:rPr lang="en-CA" dirty="0" smtClean="0">
                <a:solidFill>
                  <a:srgbClr val="C00000"/>
                </a:solidFill>
              </a:rPr>
              <a:t>.”</a:t>
            </a:r>
            <a:r>
              <a:rPr lang="en-CA" dirty="0">
                <a:solidFill>
                  <a:srgbClr val="C00000"/>
                </a:solidFill>
              </a:rPr>
              <a:t> </a:t>
            </a:r>
            <a:r>
              <a:rPr lang="en-CA" dirty="0" smtClean="0">
                <a:solidFill>
                  <a:srgbClr val="C00000"/>
                </a:solidFill>
              </a:rPr>
              <a:t>(Isaiah 2:2-3,5)</a:t>
            </a:r>
            <a:endParaRPr lang="en-CA" dirty="0">
              <a:solidFill>
                <a:srgbClr val="C00000"/>
              </a:solidFill>
            </a:endParaRPr>
          </a:p>
          <a:p>
            <a:r>
              <a:rPr lang="en-CA" dirty="0"/>
              <a:t> </a:t>
            </a:r>
            <a:r>
              <a:rPr lang="en-CA" dirty="0" smtClean="0"/>
              <a:t>The </a:t>
            </a:r>
            <a:r>
              <a:rPr lang="en-CA" dirty="0"/>
              <a:t>expectation that developed out of this prophecy was that one day, God would show up in the Temple, illuminating for God’s people His ways and His paths, so that the people of Israel might walk “in the light of the Lord”. </a:t>
            </a:r>
          </a:p>
        </p:txBody>
      </p:sp>
      <p:pic>
        <p:nvPicPr>
          <p:cNvPr id="2052" name="Picture 4" descr="Word light with lamp icon, cartoon style 15091812 Vector Art at Vecteez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53432" y="3614737"/>
            <a:ext cx="2354262" cy="2354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1446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4"/>
            <a:ext cx="8233229" cy="6340475"/>
          </a:xfrm>
        </p:spPr>
        <p:txBody>
          <a:bodyPr>
            <a:normAutofit fontScale="92500"/>
          </a:bodyPr>
          <a:lstStyle/>
          <a:p>
            <a:r>
              <a:rPr lang="en-CA" dirty="0" smtClean="0">
                <a:solidFill>
                  <a:srgbClr val="C00000"/>
                </a:solidFill>
              </a:rPr>
              <a:t>“</a:t>
            </a:r>
            <a:r>
              <a:rPr lang="en-CA" dirty="0">
                <a:solidFill>
                  <a:srgbClr val="C00000"/>
                </a:solidFill>
              </a:rPr>
              <a:t>The Light shines in the darkness, and the darkness has not overcome it ...The true Light who gives light to every man was coming into the world. He was in the world, and though the world was made through Him, the world did not recognize Him.  He came to His own, and His own did not receive Him.” </a:t>
            </a:r>
            <a:r>
              <a:rPr lang="en-CA" dirty="0" smtClean="0">
                <a:solidFill>
                  <a:srgbClr val="C00000"/>
                </a:solidFill>
              </a:rPr>
              <a:t>(John </a:t>
            </a:r>
            <a:r>
              <a:rPr lang="en-CA" dirty="0">
                <a:solidFill>
                  <a:srgbClr val="C00000"/>
                </a:solidFill>
              </a:rPr>
              <a:t>1:5, </a:t>
            </a:r>
            <a:r>
              <a:rPr lang="en-CA" dirty="0" smtClean="0">
                <a:solidFill>
                  <a:srgbClr val="C00000"/>
                </a:solidFill>
              </a:rPr>
              <a:t>9-11)</a:t>
            </a:r>
            <a:endParaRPr lang="en-CA" dirty="0">
              <a:solidFill>
                <a:srgbClr val="C00000"/>
              </a:solidFill>
            </a:endParaRPr>
          </a:p>
          <a:p>
            <a:r>
              <a:rPr lang="en-CA" dirty="0"/>
              <a:t> </a:t>
            </a:r>
            <a:r>
              <a:rPr lang="en-CA" dirty="0" smtClean="0"/>
              <a:t>Though God </a:t>
            </a:r>
            <a:r>
              <a:rPr lang="en-CA" dirty="0"/>
              <a:t>provided His people with the “true light who gives light”, they did not accept Him. </a:t>
            </a:r>
            <a:endParaRPr lang="en-CA" dirty="0" smtClean="0"/>
          </a:p>
          <a:p>
            <a:r>
              <a:rPr lang="en-CA" dirty="0" smtClean="0">
                <a:solidFill>
                  <a:srgbClr val="C00000"/>
                </a:solidFill>
              </a:rPr>
              <a:t>“This </a:t>
            </a:r>
            <a:r>
              <a:rPr lang="en-CA" dirty="0">
                <a:solidFill>
                  <a:srgbClr val="C00000"/>
                </a:solidFill>
              </a:rPr>
              <a:t>is the verdict: Light has come into the world, but people loved darkness instead of light because their deeds were evil</a:t>
            </a:r>
            <a:r>
              <a:rPr lang="en-CA" dirty="0" smtClean="0">
                <a:solidFill>
                  <a:srgbClr val="C00000"/>
                </a:solidFill>
              </a:rPr>
              <a:t>”.</a:t>
            </a:r>
            <a:r>
              <a:rPr lang="en-CA" dirty="0">
                <a:solidFill>
                  <a:srgbClr val="C00000"/>
                </a:solidFill>
              </a:rPr>
              <a:t> </a:t>
            </a:r>
            <a:r>
              <a:rPr lang="en-CA" dirty="0" smtClean="0">
                <a:solidFill>
                  <a:srgbClr val="C00000"/>
                </a:solidFill>
              </a:rPr>
              <a:t>(John 3:19) </a:t>
            </a:r>
          </a:p>
          <a:p>
            <a:r>
              <a:rPr lang="en-CA" dirty="0" smtClean="0"/>
              <a:t>It </a:t>
            </a:r>
            <a:r>
              <a:rPr lang="en-CA" dirty="0"/>
              <a:t>is a love of darkness – a metaphorical reference to evil actions, attitudes and behaviours – that caused the people of Israel to fail to recognize and receive Jesus as the light. </a:t>
            </a:r>
          </a:p>
          <a:p>
            <a:endParaRPr lang="en-CA" sz="4500" dirty="0" smtClean="0"/>
          </a:p>
          <a:p>
            <a:endParaRPr lang="en-CA" dirty="0"/>
          </a:p>
        </p:txBody>
      </p:sp>
      <p:pic>
        <p:nvPicPr>
          <p:cNvPr id="7" name="Picture 4" descr="Word light with lamp icon, cartoon style 15091812 Vector Art at Vecteez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53432" y="3614737"/>
            <a:ext cx="2354262" cy="2354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47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6363" y="1085850"/>
            <a:ext cx="3561852" cy="5319279"/>
          </a:xfrm>
        </p:spPr>
        <p:txBody>
          <a:bodyPr>
            <a:normAutofit/>
          </a:bodyPr>
          <a:lstStyle/>
          <a:p>
            <a:r>
              <a:rPr lang="en-CA" dirty="0"/>
              <a:t>Rather than focussing on the light of Jesus, seeing His glorious image burned into their retinas, the religious leaders of Israel were focussed on the darkness. </a:t>
            </a:r>
            <a:endParaRPr lang="en-CA" dirty="0"/>
          </a:p>
        </p:txBody>
      </p:sp>
      <p:pic>
        <p:nvPicPr>
          <p:cNvPr id="1026" name="Picture 2" descr="Enbrighten 4-Pack White LED Auto On/Off Night Light in the Night Lights  department at Lowes.c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606" y="500062"/>
            <a:ext cx="3815475" cy="5723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9917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494" y="286600"/>
            <a:ext cx="10434851" cy="6421272"/>
          </a:xfrm>
        </p:spPr>
        <p:txBody>
          <a:bodyPr>
            <a:normAutofit lnSpcReduction="10000"/>
          </a:bodyPr>
          <a:lstStyle/>
          <a:p>
            <a:r>
              <a:rPr lang="en-CA" dirty="0" smtClean="0"/>
              <a:t>Jesus </a:t>
            </a:r>
            <a:r>
              <a:rPr lang="en-CA" dirty="0"/>
              <a:t>claims to be “a light that brings the </a:t>
            </a:r>
            <a:r>
              <a:rPr lang="en-CA" dirty="0" smtClean="0"/>
              <a:t>                                         light </a:t>
            </a:r>
            <a:r>
              <a:rPr lang="en-CA" dirty="0"/>
              <a:t>of life”. </a:t>
            </a:r>
            <a:endParaRPr lang="en-CA" dirty="0" smtClean="0"/>
          </a:p>
          <a:p>
            <a:r>
              <a:rPr lang="en-CA" dirty="0" smtClean="0">
                <a:solidFill>
                  <a:srgbClr val="C00000"/>
                </a:solidFill>
              </a:rPr>
              <a:t>“</a:t>
            </a:r>
            <a:r>
              <a:rPr lang="en-CA" dirty="0">
                <a:solidFill>
                  <a:srgbClr val="C00000"/>
                </a:solidFill>
              </a:rPr>
              <a:t>W</a:t>
            </a:r>
            <a:r>
              <a:rPr lang="en-CA" dirty="0" smtClean="0">
                <a:solidFill>
                  <a:srgbClr val="C00000"/>
                </a:solidFill>
              </a:rPr>
              <a:t>ith </a:t>
            </a:r>
            <a:r>
              <a:rPr lang="en-CA" dirty="0">
                <a:solidFill>
                  <a:srgbClr val="C00000"/>
                </a:solidFill>
              </a:rPr>
              <a:t>you is the fountain of life; in your light </a:t>
            </a:r>
            <a:r>
              <a:rPr lang="en-CA" dirty="0" smtClean="0">
                <a:solidFill>
                  <a:srgbClr val="C00000"/>
                </a:solidFill>
              </a:rPr>
              <a:t>                                                 we </a:t>
            </a:r>
            <a:r>
              <a:rPr lang="en-CA" dirty="0">
                <a:solidFill>
                  <a:srgbClr val="C00000"/>
                </a:solidFill>
              </a:rPr>
              <a:t>see </a:t>
            </a:r>
            <a:r>
              <a:rPr lang="en-CA" dirty="0" smtClean="0">
                <a:solidFill>
                  <a:srgbClr val="C00000"/>
                </a:solidFill>
              </a:rPr>
              <a:t>light.” (Psalm 36:9</a:t>
            </a:r>
            <a:r>
              <a:rPr lang="en-CA" dirty="0">
                <a:solidFill>
                  <a:srgbClr val="C00000"/>
                </a:solidFill>
              </a:rPr>
              <a:t>)</a:t>
            </a:r>
            <a:r>
              <a:rPr lang="en-CA" dirty="0" smtClean="0">
                <a:solidFill>
                  <a:srgbClr val="C00000"/>
                </a:solidFill>
              </a:rPr>
              <a:t> </a:t>
            </a:r>
          </a:p>
          <a:p>
            <a:r>
              <a:rPr lang="en-CA" dirty="0" smtClean="0"/>
              <a:t>With </a:t>
            </a:r>
            <a:r>
              <a:rPr lang="en-CA" dirty="0"/>
              <a:t>this “I am” statement, we see Jesus </a:t>
            </a:r>
            <a:r>
              <a:rPr lang="en-CA" dirty="0" smtClean="0"/>
              <a:t>                                              claiming </a:t>
            </a:r>
            <a:r>
              <a:rPr lang="en-CA" dirty="0"/>
              <a:t>divinity; He is again reinforcing His </a:t>
            </a:r>
            <a:r>
              <a:rPr lang="en-CA" dirty="0" smtClean="0"/>
              <a:t>                                      divine </a:t>
            </a:r>
            <a:r>
              <a:rPr lang="en-CA" dirty="0"/>
              <a:t>identity</a:t>
            </a:r>
            <a:r>
              <a:rPr lang="en-CA" dirty="0" smtClean="0"/>
              <a:t>!</a:t>
            </a:r>
          </a:p>
          <a:p>
            <a:r>
              <a:rPr lang="en-CA" dirty="0"/>
              <a:t>P</a:t>
            </a:r>
            <a:r>
              <a:rPr lang="en-CA" dirty="0" smtClean="0"/>
              <a:t>rior </a:t>
            </a:r>
            <a:r>
              <a:rPr lang="en-CA" dirty="0"/>
              <a:t>to following Jesus, we are </a:t>
            </a:r>
            <a:r>
              <a:rPr lang="en-CA" dirty="0">
                <a:solidFill>
                  <a:srgbClr val="C00000"/>
                </a:solidFill>
              </a:rPr>
              <a:t>“dead in [our] transgressions and sins” (Ephesians 2:1</a:t>
            </a:r>
            <a:r>
              <a:rPr lang="en-CA" dirty="0" smtClean="0">
                <a:solidFill>
                  <a:srgbClr val="C00000"/>
                </a:solidFill>
              </a:rPr>
              <a:t>)</a:t>
            </a:r>
            <a:r>
              <a:rPr lang="en-CA" dirty="0" smtClean="0"/>
              <a:t>.</a:t>
            </a:r>
          </a:p>
          <a:p>
            <a:r>
              <a:rPr lang="en-CA" dirty="0" smtClean="0"/>
              <a:t>It </a:t>
            </a:r>
            <a:r>
              <a:rPr lang="en-CA" dirty="0"/>
              <a:t>is only by coming into the light of Christ, that we move from death to </a:t>
            </a:r>
            <a:r>
              <a:rPr lang="en-CA" dirty="0" smtClean="0"/>
              <a:t>life.</a:t>
            </a:r>
          </a:p>
          <a:p>
            <a:r>
              <a:rPr lang="en-CA" dirty="0" smtClean="0">
                <a:solidFill>
                  <a:srgbClr val="C00000"/>
                </a:solidFill>
              </a:rPr>
              <a:t>“</a:t>
            </a:r>
            <a:r>
              <a:rPr lang="en-CA" dirty="0">
                <a:solidFill>
                  <a:srgbClr val="C00000"/>
                </a:solidFill>
              </a:rPr>
              <a:t>I have come into the world as a light, so that no one who believes in me should stay in </a:t>
            </a:r>
            <a:r>
              <a:rPr lang="en-CA" dirty="0" smtClean="0">
                <a:solidFill>
                  <a:srgbClr val="C00000"/>
                </a:solidFill>
              </a:rPr>
              <a:t>darkness.” (John 12:46)</a:t>
            </a:r>
            <a:r>
              <a:rPr lang="en-CA" dirty="0" smtClean="0"/>
              <a:t> </a:t>
            </a:r>
          </a:p>
          <a:p>
            <a:r>
              <a:rPr lang="en-CA" dirty="0" smtClean="0"/>
              <a:t>As </a:t>
            </a:r>
            <a:r>
              <a:rPr lang="en-CA" dirty="0"/>
              <a:t>the light of the world, Jesus came to move us from darkness to light, from death unto life by our faith in Him</a:t>
            </a:r>
            <a:r>
              <a:rPr lang="en-CA" dirty="0" smtClean="0"/>
              <a:t>.</a:t>
            </a:r>
            <a:endParaRPr lang="en-CA" dirty="0"/>
          </a:p>
        </p:txBody>
      </p:sp>
    </p:spTree>
    <p:extLst>
      <p:ext uri="{BB962C8B-B14F-4D97-AF65-F5344CB8AC3E}">
        <p14:creationId xmlns:p14="http://schemas.microsoft.com/office/powerpoint/2010/main" val="629653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0096"/>
            <a:ext cx="10093657" cy="6296932"/>
          </a:xfrm>
        </p:spPr>
        <p:txBody>
          <a:bodyPr>
            <a:noAutofit/>
          </a:bodyPr>
          <a:lstStyle/>
          <a:p>
            <a:pPr>
              <a:spcBef>
                <a:spcPts val="600"/>
              </a:spcBef>
            </a:pPr>
            <a:r>
              <a:rPr lang="en-CA" dirty="0" smtClean="0"/>
              <a:t>Jesus </a:t>
            </a:r>
            <a:r>
              <a:rPr lang="en-CA" dirty="0"/>
              <a:t>did not simply exist as the light of the world, bringing life, only to eventually allow us to </a:t>
            </a:r>
            <a:r>
              <a:rPr lang="en-CA" dirty="0" smtClean="0"/>
              <a:t>                                     recede </a:t>
            </a:r>
            <a:r>
              <a:rPr lang="en-CA" dirty="0"/>
              <a:t>back into the darkness of the world. </a:t>
            </a:r>
            <a:endParaRPr lang="en-CA" dirty="0" smtClean="0"/>
          </a:p>
          <a:p>
            <a:pPr>
              <a:spcBef>
                <a:spcPts val="600"/>
              </a:spcBef>
            </a:pPr>
            <a:r>
              <a:rPr lang="en-CA" dirty="0" smtClean="0">
                <a:solidFill>
                  <a:srgbClr val="C00000"/>
                </a:solidFill>
              </a:rPr>
              <a:t>“</a:t>
            </a:r>
            <a:r>
              <a:rPr lang="en-CA" dirty="0">
                <a:solidFill>
                  <a:srgbClr val="C00000"/>
                </a:solidFill>
              </a:rPr>
              <a:t>For you were once darkness, but now you are </a:t>
            </a:r>
            <a:r>
              <a:rPr lang="en-CA" dirty="0" smtClean="0">
                <a:solidFill>
                  <a:srgbClr val="C00000"/>
                </a:solidFill>
              </a:rPr>
              <a:t>                                   light </a:t>
            </a:r>
            <a:r>
              <a:rPr lang="en-CA" dirty="0">
                <a:solidFill>
                  <a:srgbClr val="C00000"/>
                </a:solidFill>
              </a:rPr>
              <a:t>in the Lord. Live as children of light (for the </a:t>
            </a:r>
            <a:r>
              <a:rPr lang="en-CA" dirty="0" smtClean="0">
                <a:solidFill>
                  <a:srgbClr val="C00000"/>
                </a:solidFill>
              </a:rPr>
              <a:t>                            fruit </a:t>
            </a:r>
            <a:r>
              <a:rPr lang="en-CA" dirty="0">
                <a:solidFill>
                  <a:srgbClr val="C00000"/>
                </a:solidFill>
              </a:rPr>
              <a:t>of the light consists in all goodness, </a:t>
            </a:r>
            <a:r>
              <a:rPr lang="en-CA" dirty="0" smtClean="0">
                <a:solidFill>
                  <a:srgbClr val="C00000"/>
                </a:solidFill>
              </a:rPr>
              <a:t>                         righteousness </a:t>
            </a:r>
            <a:r>
              <a:rPr lang="en-CA" dirty="0">
                <a:solidFill>
                  <a:srgbClr val="C00000"/>
                </a:solidFill>
              </a:rPr>
              <a:t>and truth) and find out what pleases the Lord. Have nothing to do with the fruitless deeds of darkness, but rather expose them. It is shameful even to mention what the disobedient do in secret. But everything exposed by the light becomes visible—and everything that is illuminated becomes a light.” </a:t>
            </a:r>
            <a:r>
              <a:rPr lang="en-CA" dirty="0" smtClean="0">
                <a:solidFill>
                  <a:srgbClr val="C00000"/>
                </a:solidFill>
              </a:rPr>
              <a:t>(Ephesians 5:8-16)</a:t>
            </a:r>
            <a:endParaRPr lang="en-CA" dirty="0">
              <a:solidFill>
                <a:srgbClr val="C00000"/>
              </a:solidFill>
            </a:endParaRPr>
          </a:p>
          <a:p>
            <a:pPr>
              <a:spcBef>
                <a:spcPts val="600"/>
              </a:spcBef>
            </a:pPr>
            <a:r>
              <a:rPr lang="en-CA" dirty="0" smtClean="0"/>
              <a:t>Our </a:t>
            </a:r>
            <a:r>
              <a:rPr lang="en-CA" dirty="0"/>
              <a:t>encouragement </a:t>
            </a:r>
            <a:r>
              <a:rPr lang="en-CA" dirty="0" smtClean="0"/>
              <a:t>then </a:t>
            </a:r>
            <a:r>
              <a:rPr lang="en-CA" dirty="0"/>
              <a:t>is not to simply statically bathe in the light of Jesus, but to ensure that we continue to walk in the light of the Christ. </a:t>
            </a:r>
          </a:p>
        </p:txBody>
      </p:sp>
    </p:spTree>
    <p:extLst>
      <p:ext uri="{BB962C8B-B14F-4D97-AF65-F5344CB8AC3E}">
        <p14:creationId xmlns:p14="http://schemas.microsoft.com/office/powerpoint/2010/main" val="1686754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5605</TotalTime>
  <Words>1045</Words>
  <Application>Microsoft Office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21</cp:revision>
  <cp:lastPrinted>2024-07-05T18:37:51Z</cp:lastPrinted>
  <dcterms:created xsi:type="dcterms:W3CDTF">2024-07-02T17:05:43Z</dcterms:created>
  <dcterms:modified xsi:type="dcterms:W3CDTF">2024-07-26T17:43:28Z</dcterms:modified>
</cp:coreProperties>
</file>