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59" r:id="rId3"/>
    <p:sldId id="268" r:id="rId4"/>
    <p:sldId id="269" r:id="rId5"/>
    <p:sldId id="270" r:id="rId6"/>
    <p:sldId id="263" r:id="rId7"/>
    <p:sldId id="260" r:id="rId8"/>
    <p:sldId id="261" r:id="rId9"/>
    <p:sldId id="262" r:id="rId10"/>
    <p:sldId id="266" r:id="rId11"/>
    <p:sldId id="264" r:id="rId12"/>
    <p:sldId id="265" r:id="rId13"/>
    <p:sldId id="271" r:id="rId14"/>
    <p:sldId id="272" r:id="rId15"/>
    <p:sldId id="267"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9933"/>
    <a:srgbClr val="CF7F49"/>
    <a:srgbClr val="F2015F"/>
    <a:srgbClr val="F8DD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353" autoAdjust="0"/>
  </p:normalViewPr>
  <p:slideViewPr>
    <p:cSldViewPr snapToGrid="0">
      <p:cViewPr varScale="1">
        <p:scale>
          <a:sx n="70" d="100"/>
          <a:sy n="70" d="100"/>
        </p:scale>
        <p:origin x="66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DDCD24C-E445-4541-864E-63269653F29C}" type="datetimeFigureOut">
              <a:rPr lang="en-CA" smtClean="0"/>
              <a:t>2024-07-10</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A67674E-19F8-4B6A-B355-0F0F76155869}" type="slidenum">
              <a:rPr lang="en-CA" smtClean="0"/>
              <a:t>‹#›</a:t>
            </a:fld>
            <a:endParaRPr lang="en-CA"/>
          </a:p>
        </p:txBody>
      </p:sp>
    </p:spTree>
    <p:extLst>
      <p:ext uri="{BB962C8B-B14F-4D97-AF65-F5344CB8AC3E}">
        <p14:creationId xmlns:p14="http://schemas.microsoft.com/office/powerpoint/2010/main" val="28520555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p:cNvSpPr/>
          <p:nvPr userDrawn="1"/>
        </p:nvSpPr>
        <p:spPr>
          <a:xfrm>
            <a:off x="0" y="0"/>
            <a:ext cx="13101851" cy="6858000"/>
          </a:xfrm>
          <a:prstGeom prst="rect">
            <a:avLst/>
          </a:prstGeom>
          <a:solidFill>
            <a:srgbClr val="F8DD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9600" dirty="0">
              <a:solidFill>
                <a:schemeClr val="tx1"/>
              </a:solidFill>
              <a:latin typeface="Arial Rounded MT Bold" panose="020F0704030504030204" pitchFamily="34" charset="0"/>
            </a:endParaRPr>
          </a:p>
        </p:txBody>
      </p:sp>
      <p:sp>
        <p:nvSpPr>
          <p:cNvPr id="4" name="Date Placeholder 3"/>
          <p:cNvSpPr>
            <a:spLocks noGrp="1"/>
          </p:cNvSpPr>
          <p:nvPr>
            <p:ph type="dt" sz="half" idx="10"/>
          </p:nvPr>
        </p:nvSpPr>
        <p:spPr/>
        <p:txBody>
          <a:bodyPr/>
          <a:lstStyle/>
          <a:p>
            <a:fld id="{FD251B53-3572-4360-BF53-95ADC4A802DF}" type="datetimeFigureOut">
              <a:rPr lang="en-CA" smtClean="0"/>
              <a:t>2024-07-10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EC88324-1A99-4A98-933F-97629A5607E5}" type="slidenum">
              <a:rPr lang="en-CA" smtClean="0"/>
              <a:t>‹#›</a:t>
            </a:fld>
            <a:endParaRPr lang="en-CA"/>
          </a:p>
        </p:txBody>
      </p:sp>
      <p:grpSp>
        <p:nvGrpSpPr>
          <p:cNvPr id="11" name="Group 10"/>
          <p:cNvGrpSpPr/>
          <p:nvPr userDrawn="1"/>
        </p:nvGrpSpPr>
        <p:grpSpPr>
          <a:xfrm>
            <a:off x="4292218" y="813293"/>
            <a:ext cx="4517409" cy="4135437"/>
            <a:chOff x="3581400" y="985045"/>
            <a:chExt cx="4517409" cy="4135437"/>
          </a:xfrm>
        </p:grpSpPr>
        <p:sp>
          <p:nvSpPr>
            <p:cNvPr id="7" name="Oval Callout 6"/>
            <p:cNvSpPr/>
            <p:nvPr userDrawn="1"/>
          </p:nvSpPr>
          <p:spPr>
            <a:xfrm>
              <a:off x="3581400" y="985045"/>
              <a:ext cx="4517409" cy="4135437"/>
            </a:xfrm>
            <a:prstGeom prst="wedgeEllipseCallout">
              <a:avLst>
                <a:gd name="adj1" fmla="val -49836"/>
                <a:gd name="adj2" fmla="val 44349"/>
              </a:avLst>
            </a:prstGeom>
            <a:solidFill>
              <a:schemeClr val="tx1"/>
            </a:solidFill>
            <a:ln w="276225"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600" dirty="0" smtClean="0">
                  <a:solidFill>
                    <a:srgbClr val="F8DD7C"/>
                  </a:solidFill>
                  <a:latin typeface="Arial Rounded MT Bold" panose="020F0704030504030204" pitchFamily="34" charset="0"/>
                </a:rPr>
                <a:t>I AM</a:t>
              </a:r>
              <a:endParaRPr lang="en-CA" sz="9600" dirty="0">
                <a:solidFill>
                  <a:srgbClr val="F8DD7C"/>
                </a:solidFill>
                <a:latin typeface="Arial Rounded MT Bold" panose="020F0704030504030204" pitchFamily="34" charset="0"/>
              </a:endParaRPr>
            </a:p>
          </p:txBody>
        </p:sp>
        <p:sp>
          <p:nvSpPr>
            <p:cNvPr id="9" name="Oval 8"/>
            <p:cNvSpPr/>
            <p:nvPr userDrawn="1"/>
          </p:nvSpPr>
          <p:spPr>
            <a:xfrm>
              <a:off x="3712191" y="1119116"/>
              <a:ext cx="4258102" cy="3889612"/>
            </a:xfrm>
            <a:prstGeom prst="ellipse">
              <a:avLst/>
            </a:prstGeom>
            <a:noFill/>
            <a:ln w="76200">
              <a:solidFill>
                <a:srgbClr val="F8DD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0" name="TextBox 9"/>
          <p:cNvSpPr txBox="1"/>
          <p:nvPr userDrawn="1"/>
        </p:nvSpPr>
        <p:spPr>
          <a:xfrm>
            <a:off x="2363551" y="5397065"/>
            <a:ext cx="8374742" cy="830997"/>
          </a:xfrm>
          <a:prstGeom prst="rect">
            <a:avLst/>
          </a:prstGeom>
          <a:noFill/>
        </p:spPr>
        <p:txBody>
          <a:bodyPr wrap="square" rtlCol="0">
            <a:spAutoFit/>
          </a:bodyPr>
          <a:lstStyle/>
          <a:p>
            <a:pPr algn="ctr"/>
            <a:r>
              <a:rPr lang="en-CA" sz="4800" dirty="0" smtClean="0">
                <a:latin typeface="Arial Rounded MT Bold" panose="020F0704030504030204" pitchFamily="34" charset="0"/>
              </a:rPr>
              <a:t>A STATEMENT SERIES</a:t>
            </a:r>
            <a:endParaRPr lang="en-CA" sz="4800" dirty="0">
              <a:latin typeface="Arial Rounded MT Bold" panose="020F0704030504030204" pitchFamily="34" charset="0"/>
            </a:endParaRPr>
          </a:p>
        </p:txBody>
      </p:sp>
    </p:spTree>
    <p:extLst>
      <p:ext uri="{BB962C8B-B14F-4D97-AF65-F5344CB8AC3E}">
        <p14:creationId xmlns:p14="http://schemas.microsoft.com/office/powerpoint/2010/main" val="1200921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D251B53-3572-4360-BF53-95ADC4A802DF}" type="datetimeFigureOut">
              <a:rPr lang="en-CA" smtClean="0"/>
              <a:t>2024-07-10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EC88324-1A99-4A98-933F-97629A5607E5}" type="slidenum">
              <a:rPr lang="en-CA" smtClean="0"/>
              <a:t>‹#›</a:t>
            </a:fld>
            <a:endParaRPr lang="en-CA"/>
          </a:p>
        </p:txBody>
      </p:sp>
    </p:spTree>
    <p:extLst>
      <p:ext uri="{BB962C8B-B14F-4D97-AF65-F5344CB8AC3E}">
        <p14:creationId xmlns:p14="http://schemas.microsoft.com/office/powerpoint/2010/main" val="2652880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D251B53-3572-4360-BF53-95ADC4A802DF}" type="datetimeFigureOut">
              <a:rPr lang="en-CA" smtClean="0"/>
              <a:t>2024-07-10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EC88324-1A99-4A98-933F-97629A5607E5}" type="slidenum">
              <a:rPr lang="en-CA" smtClean="0"/>
              <a:t>‹#›</a:t>
            </a:fld>
            <a:endParaRPr lang="en-CA"/>
          </a:p>
        </p:txBody>
      </p:sp>
    </p:spTree>
    <p:extLst>
      <p:ext uri="{BB962C8B-B14F-4D97-AF65-F5344CB8AC3E}">
        <p14:creationId xmlns:p14="http://schemas.microsoft.com/office/powerpoint/2010/main" val="2381434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D251B53-3572-4360-BF53-95ADC4A802DF}" type="datetimeFigureOut">
              <a:rPr lang="en-CA" smtClean="0"/>
              <a:t>2024-07-10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EC88324-1A99-4A98-933F-97629A5607E5}" type="slidenum">
              <a:rPr lang="en-CA" smtClean="0"/>
              <a:t>‹#›</a:t>
            </a:fld>
            <a:endParaRPr lang="en-CA"/>
          </a:p>
        </p:txBody>
      </p:sp>
    </p:spTree>
    <p:extLst>
      <p:ext uri="{BB962C8B-B14F-4D97-AF65-F5344CB8AC3E}">
        <p14:creationId xmlns:p14="http://schemas.microsoft.com/office/powerpoint/2010/main" val="2597362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251B53-3572-4360-BF53-95ADC4A802DF}" type="datetimeFigureOut">
              <a:rPr lang="en-CA" smtClean="0"/>
              <a:t>2024-07-10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EC88324-1A99-4A98-933F-97629A5607E5}" type="slidenum">
              <a:rPr lang="en-CA" smtClean="0"/>
              <a:t>‹#›</a:t>
            </a:fld>
            <a:endParaRPr lang="en-CA"/>
          </a:p>
        </p:txBody>
      </p:sp>
    </p:spTree>
    <p:extLst>
      <p:ext uri="{BB962C8B-B14F-4D97-AF65-F5344CB8AC3E}">
        <p14:creationId xmlns:p14="http://schemas.microsoft.com/office/powerpoint/2010/main" val="2048047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D251B53-3572-4360-BF53-95ADC4A802DF}" type="datetimeFigureOut">
              <a:rPr lang="en-CA" smtClean="0"/>
              <a:t>2024-07-10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EC88324-1A99-4A98-933F-97629A5607E5}" type="slidenum">
              <a:rPr lang="en-CA" smtClean="0"/>
              <a:t>‹#›</a:t>
            </a:fld>
            <a:endParaRPr lang="en-CA"/>
          </a:p>
        </p:txBody>
      </p:sp>
    </p:spTree>
    <p:extLst>
      <p:ext uri="{BB962C8B-B14F-4D97-AF65-F5344CB8AC3E}">
        <p14:creationId xmlns:p14="http://schemas.microsoft.com/office/powerpoint/2010/main" val="3607181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D251B53-3572-4360-BF53-95ADC4A802DF}" type="datetimeFigureOut">
              <a:rPr lang="en-CA" smtClean="0"/>
              <a:t>2024-07-10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EC88324-1A99-4A98-933F-97629A5607E5}" type="slidenum">
              <a:rPr lang="en-CA" smtClean="0"/>
              <a:t>‹#›</a:t>
            </a:fld>
            <a:endParaRPr lang="en-CA"/>
          </a:p>
        </p:txBody>
      </p:sp>
    </p:spTree>
    <p:extLst>
      <p:ext uri="{BB962C8B-B14F-4D97-AF65-F5344CB8AC3E}">
        <p14:creationId xmlns:p14="http://schemas.microsoft.com/office/powerpoint/2010/main" val="2277771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D251B53-3572-4360-BF53-95ADC4A802DF}" type="datetimeFigureOut">
              <a:rPr lang="en-CA" smtClean="0"/>
              <a:t>2024-07-10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EC88324-1A99-4A98-933F-97629A5607E5}" type="slidenum">
              <a:rPr lang="en-CA" smtClean="0"/>
              <a:t>‹#›</a:t>
            </a:fld>
            <a:endParaRPr lang="en-CA"/>
          </a:p>
        </p:txBody>
      </p:sp>
    </p:spTree>
    <p:extLst>
      <p:ext uri="{BB962C8B-B14F-4D97-AF65-F5344CB8AC3E}">
        <p14:creationId xmlns:p14="http://schemas.microsoft.com/office/powerpoint/2010/main" val="3491848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251B53-3572-4360-BF53-95ADC4A802DF}" type="datetimeFigureOut">
              <a:rPr lang="en-CA" smtClean="0"/>
              <a:t>2024-07-10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EC88324-1A99-4A98-933F-97629A5607E5}" type="slidenum">
              <a:rPr lang="en-CA" smtClean="0"/>
              <a:t>‹#›</a:t>
            </a:fld>
            <a:endParaRPr lang="en-CA"/>
          </a:p>
        </p:txBody>
      </p:sp>
    </p:spTree>
    <p:extLst>
      <p:ext uri="{BB962C8B-B14F-4D97-AF65-F5344CB8AC3E}">
        <p14:creationId xmlns:p14="http://schemas.microsoft.com/office/powerpoint/2010/main" val="263547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251B53-3572-4360-BF53-95ADC4A802DF}" type="datetimeFigureOut">
              <a:rPr lang="en-CA" smtClean="0"/>
              <a:t>2024-07-10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EC88324-1A99-4A98-933F-97629A5607E5}" type="slidenum">
              <a:rPr lang="en-CA" smtClean="0"/>
              <a:t>‹#›</a:t>
            </a:fld>
            <a:endParaRPr lang="en-CA"/>
          </a:p>
        </p:txBody>
      </p:sp>
    </p:spTree>
    <p:extLst>
      <p:ext uri="{BB962C8B-B14F-4D97-AF65-F5344CB8AC3E}">
        <p14:creationId xmlns:p14="http://schemas.microsoft.com/office/powerpoint/2010/main" val="604028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251B53-3572-4360-BF53-95ADC4A802DF}" type="datetimeFigureOut">
              <a:rPr lang="en-CA" smtClean="0"/>
              <a:t>2024-07-10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EC88324-1A99-4A98-933F-97629A5607E5}" type="slidenum">
              <a:rPr lang="en-CA" smtClean="0"/>
              <a:t>‹#›</a:t>
            </a:fld>
            <a:endParaRPr lang="en-CA"/>
          </a:p>
        </p:txBody>
      </p:sp>
    </p:spTree>
    <p:extLst>
      <p:ext uri="{BB962C8B-B14F-4D97-AF65-F5344CB8AC3E}">
        <p14:creationId xmlns:p14="http://schemas.microsoft.com/office/powerpoint/2010/main" val="230589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1" y="0"/>
            <a:ext cx="12192000" cy="6858000"/>
          </a:xfrm>
          <a:prstGeom prst="rect">
            <a:avLst/>
          </a:prstGeom>
          <a:solidFill>
            <a:srgbClr val="F8DD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9600" dirty="0">
              <a:solidFill>
                <a:schemeClr val="tx1"/>
              </a:solidFill>
              <a:latin typeface="Arial Rounded MT Bold" panose="020F0704030504030204" pitchFamily="34" charset="0"/>
            </a:endParaRPr>
          </a:p>
        </p:txBody>
      </p:sp>
      <p:sp>
        <p:nvSpPr>
          <p:cNvPr id="2" name="Title Placeholder 1"/>
          <p:cNvSpPr>
            <a:spLocks noGrp="1"/>
          </p:cNvSpPr>
          <p:nvPr>
            <p:ph type="title"/>
          </p:nvPr>
        </p:nvSpPr>
        <p:spPr>
          <a:xfrm>
            <a:off x="838200" y="365125"/>
            <a:ext cx="9437785" cy="1325563"/>
          </a:xfrm>
          <a:prstGeom prst="rect">
            <a:avLst/>
          </a:prstGeom>
        </p:spPr>
        <p:txBody>
          <a:bodyPr vert="horz" lIns="91440" tIns="45720" rIns="91440" bIns="45720" rtlCol="0" anchor="ctr">
            <a:normAutofit/>
          </a:bodyPr>
          <a:lstStyle/>
          <a:p>
            <a:r>
              <a:rPr lang="en-US" dirty="0" smtClean="0"/>
              <a:t>Click to edit Master title style</a:t>
            </a:r>
            <a:endParaRPr lang="en-CA"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251B53-3572-4360-BF53-95ADC4A802DF}" type="datetimeFigureOut">
              <a:rPr lang="en-CA" smtClean="0"/>
              <a:t>2024-07-10</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C88324-1A99-4A98-933F-97629A5607E5}" type="slidenum">
              <a:rPr lang="en-CA" smtClean="0"/>
              <a:t>‹#›</a:t>
            </a:fld>
            <a:endParaRPr lang="en-CA"/>
          </a:p>
        </p:txBody>
      </p:sp>
      <p:sp>
        <p:nvSpPr>
          <p:cNvPr id="8" name="Oval Callout 7"/>
          <p:cNvSpPr/>
          <p:nvPr userDrawn="1"/>
        </p:nvSpPr>
        <p:spPr>
          <a:xfrm>
            <a:off x="9618836" y="372156"/>
            <a:ext cx="2311362" cy="2161387"/>
          </a:xfrm>
          <a:prstGeom prst="wedgeEllipseCallout">
            <a:avLst>
              <a:gd name="adj1" fmla="val -49836"/>
              <a:gd name="adj2" fmla="val 44349"/>
            </a:avLst>
          </a:prstGeom>
          <a:solidFill>
            <a:schemeClr val="tx1"/>
          </a:solidFill>
          <a:ln w="276225" cmpd="thickThin">
            <a:solidFill>
              <a:srgbClr val="F8DD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5400" dirty="0" smtClean="0">
                <a:solidFill>
                  <a:srgbClr val="F8DD7C"/>
                </a:solidFill>
                <a:latin typeface="Arial Rounded MT Bold" panose="020F0704030504030204" pitchFamily="34" charset="0"/>
              </a:rPr>
              <a:t>I AM</a:t>
            </a:r>
            <a:endParaRPr lang="en-CA" sz="5400" dirty="0">
              <a:solidFill>
                <a:srgbClr val="F8DD7C"/>
              </a:solidFill>
              <a:latin typeface="Arial Rounded MT Bold" panose="020F0704030504030204" pitchFamily="34" charset="0"/>
            </a:endParaRPr>
          </a:p>
        </p:txBody>
      </p:sp>
    </p:spTree>
    <p:extLst>
      <p:ext uri="{BB962C8B-B14F-4D97-AF65-F5344CB8AC3E}">
        <p14:creationId xmlns:p14="http://schemas.microsoft.com/office/powerpoint/2010/main" val="985581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Rounded MT Bold" panose="020F0704030504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Rounded MT Bold" panose="020F0704030504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Rounded MT Bold" panose="020F0704030504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Rounded MT Bold" panose="020F0704030504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Rounded MT Bold" panose="020F07040305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54304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497541"/>
            <a:ext cx="10407555" cy="3774957"/>
          </a:xfrm>
        </p:spPr>
        <p:txBody>
          <a:bodyPr>
            <a:noAutofit/>
          </a:bodyPr>
          <a:lstStyle/>
          <a:p>
            <a:r>
              <a:rPr lang="en-CA" dirty="0" smtClean="0"/>
              <a:t>QUESTION: Is Jesus </a:t>
            </a:r>
            <a:r>
              <a:rPr lang="en-CA" dirty="0"/>
              <a:t>the bread of </a:t>
            </a:r>
            <a:r>
              <a:rPr lang="en-CA" dirty="0" smtClean="0"/>
              <a:t>life or is He                            a </a:t>
            </a:r>
            <a:r>
              <a:rPr lang="en-CA" dirty="0"/>
              <a:t>divine bread </a:t>
            </a:r>
            <a:r>
              <a:rPr lang="en-CA" dirty="0" smtClean="0"/>
              <a:t>maker?</a:t>
            </a:r>
          </a:p>
          <a:p>
            <a:r>
              <a:rPr lang="en-CA" dirty="0" smtClean="0"/>
              <a:t>Because </a:t>
            </a:r>
            <a:r>
              <a:rPr lang="en-CA" dirty="0"/>
              <a:t>of His miraculous feeding of the </a:t>
            </a:r>
            <a:r>
              <a:rPr lang="en-CA" dirty="0" smtClean="0"/>
              <a:t>5,000, the </a:t>
            </a:r>
            <a:r>
              <a:rPr lang="en-CA" dirty="0"/>
              <a:t>vast majority of those who followed Him to Capernaum, saw Jesus as a means to fulfilling their physical cravings, rather than as </a:t>
            </a:r>
            <a:r>
              <a:rPr lang="en-CA" u="sng" dirty="0"/>
              <a:t>the</a:t>
            </a:r>
            <a:r>
              <a:rPr lang="en-CA" dirty="0"/>
              <a:t> fulfillment of their cravings. </a:t>
            </a:r>
            <a:endParaRPr lang="en-CA" dirty="0" smtClean="0"/>
          </a:p>
          <a:p>
            <a:r>
              <a:rPr lang="en-CA" dirty="0" smtClean="0"/>
              <a:t>The desire of the crowd was </a:t>
            </a:r>
            <a:r>
              <a:rPr lang="en-CA" dirty="0"/>
              <a:t>not actually for Jesus Himself, but it was for the food that they experienced Jesus provide. Jesus had become the means to the bread they craved.  </a:t>
            </a:r>
          </a:p>
        </p:txBody>
      </p:sp>
      <p:pic>
        <p:nvPicPr>
          <p:cNvPr id="5122" name="Picture 2" descr="Premium Vector | Bread maker , logo design template"/>
          <p:cNvPicPr>
            <a:picLocks noChangeAspect="1" noChangeArrowheads="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14014" t="15596" r="16262" b="13762"/>
          <a:stretch/>
        </p:blipFill>
        <p:spPr bwMode="auto">
          <a:xfrm>
            <a:off x="7194190" y="244016"/>
            <a:ext cx="1944188" cy="196977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5,400+ Jesus Bread Stock Photos, Pictures &amp; Royalty-Free Images - iStock |  Jesus bread and fish"/>
          <p:cNvPicPr>
            <a:picLocks noChangeAspect="1" noChangeArrowheads="1"/>
          </p:cNvPicPr>
          <p:nvPr/>
        </p:nvPicPr>
        <p:blipFill rotWithShape="1">
          <a:blip r:embed="rId3">
            <a:extLst>
              <a:ext uri="{28A0092B-C50C-407E-A947-70E740481C1C}">
                <a14:useLocalDpi xmlns:a14="http://schemas.microsoft.com/office/drawing/2010/main" val="0"/>
              </a:ext>
            </a:extLst>
          </a:blip>
          <a:srcRect l="18637" t="16819" r="20023" b="15753"/>
          <a:stretch/>
        </p:blipFill>
        <p:spPr bwMode="auto">
          <a:xfrm>
            <a:off x="1033471" y="244016"/>
            <a:ext cx="1791944" cy="196977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593075" y="244016"/>
            <a:ext cx="4790364" cy="1969770"/>
          </a:xfrm>
          <a:prstGeom prst="rect">
            <a:avLst/>
          </a:prstGeom>
          <a:solidFill>
            <a:schemeClr val="bg1"/>
          </a:solidFill>
        </p:spPr>
        <p:txBody>
          <a:bodyPr wrap="square" rtlCol="0">
            <a:spAutoFit/>
          </a:bodyPr>
          <a:lstStyle/>
          <a:p>
            <a:endParaRPr lang="en-CA" sz="2800" b="1" dirty="0" smtClean="0">
              <a:solidFill>
                <a:srgbClr val="CD9933"/>
              </a:solidFill>
              <a:latin typeface="Arial Black" panose="020B0A04020102020204" pitchFamily="34" charset="0"/>
            </a:endParaRPr>
          </a:p>
          <a:p>
            <a:pPr algn="ctr"/>
            <a:r>
              <a:rPr lang="en-CA" sz="6600" b="1" dirty="0" smtClean="0">
                <a:solidFill>
                  <a:srgbClr val="CD9933"/>
                </a:solidFill>
                <a:latin typeface="Arial Black" panose="020B0A04020102020204" pitchFamily="34" charset="0"/>
              </a:rPr>
              <a:t>VERSUS</a:t>
            </a:r>
          </a:p>
          <a:p>
            <a:endParaRPr lang="en-CA" sz="2800" b="1" dirty="0">
              <a:solidFill>
                <a:srgbClr val="CD9933"/>
              </a:solidFill>
              <a:latin typeface="Arial Black" panose="020B0A04020102020204" pitchFamily="34" charset="0"/>
            </a:endParaRPr>
          </a:p>
        </p:txBody>
      </p:sp>
      <p:sp>
        <p:nvSpPr>
          <p:cNvPr id="6" name="Rectangle 5"/>
          <p:cNvSpPr/>
          <p:nvPr/>
        </p:nvSpPr>
        <p:spPr>
          <a:xfrm>
            <a:off x="7548563" y="1762125"/>
            <a:ext cx="1362075" cy="4516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1874309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5494" y="286600"/>
            <a:ext cx="9998123" cy="6421272"/>
          </a:xfrm>
        </p:spPr>
        <p:txBody>
          <a:bodyPr>
            <a:normAutofit fontScale="62500" lnSpcReduction="20000"/>
          </a:bodyPr>
          <a:lstStyle/>
          <a:p>
            <a:pPr>
              <a:lnSpc>
                <a:spcPct val="110000"/>
              </a:lnSpc>
            </a:pPr>
            <a:r>
              <a:rPr lang="en-CA" sz="4500" dirty="0" smtClean="0"/>
              <a:t>Jesus</a:t>
            </a:r>
            <a:r>
              <a:rPr lang="en-CA" sz="4500" dirty="0"/>
              <a:t>’ “I am” statement </a:t>
            </a:r>
            <a:r>
              <a:rPr lang="en-CA" sz="4500" dirty="0" smtClean="0"/>
              <a:t>is </a:t>
            </a:r>
            <a:r>
              <a:rPr lang="en-CA" sz="4500" dirty="0"/>
              <a:t>immensely </a:t>
            </a:r>
            <a:r>
              <a:rPr lang="en-CA" sz="4500" dirty="0" smtClean="0"/>
              <a:t>profound              - they </a:t>
            </a:r>
            <a:r>
              <a:rPr lang="en-CA" sz="4500" dirty="0"/>
              <a:t>did not need bread; they needed Him! </a:t>
            </a:r>
            <a:endParaRPr lang="en-CA" sz="4500" dirty="0" smtClean="0"/>
          </a:p>
          <a:p>
            <a:pPr>
              <a:lnSpc>
                <a:spcPct val="110000"/>
              </a:lnSpc>
            </a:pPr>
            <a:r>
              <a:rPr lang="en-CA" sz="4500" dirty="0" smtClean="0"/>
              <a:t>Jesus </a:t>
            </a:r>
            <a:r>
              <a:rPr lang="en-CA" sz="4500" dirty="0"/>
              <a:t>was not a means to an end, but was the </a:t>
            </a:r>
            <a:r>
              <a:rPr lang="en-CA" sz="4500" dirty="0" smtClean="0"/>
              <a:t>             end </a:t>
            </a:r>
            <a:r>
              <a:rPr lang="en-CA" sz="4500" dirty="0"/>
              <a:t>in </a:t>
            </a:r>
            <a:r>
              <a:rPr lang="en-CA" sz="4500" dirty="0" smtClean="0"/>
              <a:t>itself. He is </a:t>
            </a:r>
            <a:r>
              <a:rPr lang="en-CA" sz="4500" dirty="0"/>
              <a:t>God’s provision for our </a:t>
            </a:r>
            <a:r>
              <a:rPr lang="en-CA" sz="4500" dirty="0" smtClean="0"/>
              <a:t>                         survival</a:t>
            </a:r>
            <a:r>
              <a:rPr lang="en-CA" sz="4500" dirty="0"/>
              <a:t>, both now and into eternity</a:t>
            </a:r>
            <a:r>
              <a:rPr lang="en-CA" sz="4500" dirty="0" smtClean="0"/>
              <a:t>.</a:t>
            </a:r>
          </a:p>
          <a:p>
            <a:pPr>
              <a:lnSpc>
                <a:spcPct val="110000"/>
              </a:lnSpc>
            </a:pPr>
            <a:r>
              <a:rPr lang="en-CA" sz="4500" dirty="0" smtClean="0">
                <a:solidFill>
                  <a:srgbClr val="C00000"/>
                </a:solidFill>
              </a:rPr>
              <a:t>“My </a:t>
            </a:r>
            <a:r>
              <a:rPr lang="en-CA" sz="4500" dirty="0">
                <a:solidFill>
                  <a:srgbClr val="C00000"/>
                </a:solidFill>
              </a:rPr>
              <a:t>God will meet all your needs according to the riches of his glory in Christ </a:t>
            </a:r>
            <a:r>
              <a:rPr lang="en-CA" sz="4500" dirty="0" smtClean="0">
                <a:solidFill>
                  <a:srgbClr val="C00000"/>
                </a:solidFill>
              </a:rPr>
              <a:t>Jesus.” (Philippians 4:19</a:t>
            </a:r>
            <a:r>
              <a:rPr lang="en-CA" sz="4500" dirty="0">
                <a:solidFill>
                  <a:srgbClr val="C00000"/>
                </a:solidFill>
              </a:rPr>
              <a:t>)</a:t>
            </a:r>
            <a:r>
              <a:rPr lang="en-CA" sz="4500" dirty="0" smtClean="0">
                <a:solidFill>
                  <a:srgbClr val="C00000"/>
                </a:solidFill>
              </a:rPr>
              <a:t> </a:t>
            </a:r>
          </a:p>
          <a:p>
            <a:pPr>
              <a:lnSpc>
                <a:spcPct val="110000"/>
              </a:lnSpc>
            </a:pPr>
            <a:r>
              <a:rPr lang="en-CA" sz="4500" dirty="0" smtClean="0"/>
              <a:t>Like </a:t>
            </a:r>
            <a:r>
              <a:rPr lang="en-CA" sz="4500" dirty="0"/>
              <a:t>the crowds in our </a:t>
            </a:r>
            <a:r>
              <a:rPr lang="en-CA" sz="4500" dirty="0" smtClean="0"/>
              <a:t>text, we can read </a:t>
            </a:r>
            <a:r>
              <a:rPr lang="en-CA" sz="4500" dirty="0"/>
              <a:t>this verse as suggesting that, through Jesus, all of our needs will be met out of God’s immense riches. </a:t>
            </a:r>
            <a:r>
              <a:rPr lang="en-CA" sz="4500" dirty="0" smtClean="0"/>
              <a:t>We then come </a:t>
            </a:r>
            <a:r>
              <a:rPr lang="en-CA" sz="4500" dirty="0"/>
              <a:t>to Him expecting Him to provide us this sort of “bread”. </a:t>
            </a:r>
            <a:endParaRPr lang="en-CA" sz="4500" dirty="0" smtClean="0"/>
          </a:p>
          <a:p>
            <a:pPr>
              <a:lnSpc>
                <a:spcPct val="110000"/>
              </a:lnSpc>
            </a:pPr>
            <a:r>
              <a:rPr lang="en-CA" sz="4500" dirty="0"/>
              <a:t>But this is not what Jesus is revealing in His “I am” statement. </a:t>
            </a:r>
            <a:r>
              <a:rPr lang="en-CA" sz="4500" dirty="0" smtClean="0"/>
              <a:t>There </a:t>
            </a:r>
            <a:r>
              <a:rPr lang="en-CA" sz="4500" dirty="0"/>
              <a:t>is no need that </a:t>
            </a:r>
            <a:r>
              <a:rPr lang="en-CA" sz="4500" dirty="0" smtClean="0"/>
              <a:t>Jesus </a:t>
            </a:r>
            <a:r>
              <a:rPr lang="en-CA" sz="4500" dirty="0"/>
              <a:t>won’t fill with Himself; there is nothing we truly need that is not found in Christ</a:t>
            </a:r>
            <a:r>
              <a:rPr lang="en-CA" sz="4500" i="1" dirty="0"/>
              <a:t>.</a:t>
            </a:r>
            <a:r>
              <a:rPr lang="en-CA" sz="4500" dirty="0"/>
              <a:t>  </a:t>
            </a:r>
          </a:p>
          <a:p>
            <a:endParaRPr lang="en-CA" dirty="0"/>
          </a:p>
        </p:txBody>
      </p:sp>
    </p:spTree>
    <p:extLst>
      <p:ext uri="{BB962C8B-B14F-4D97-AF65-F5344CB8AC3E}">
        <p14:creationId xmlns:p14="http://schemas.microsoft.com/office/powerpoint/2010/main" val="629653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2928"/>
            <a:ext cx="8073787" cy="6296932"/>
          </a:xfrm>
        </p:spPr>
        <p:txBody>
          <a:bodyPr>
            <a:noAutofit/>
          </a:bodyPr>
          <a:lstStyle/>
          <a:p>
            <a:r>
              <a:rPr lang="en-CA" dirty="0" smtClean="0"/>
              <a:t>Jesus </a:t>
            </a:r>
            <a:r>
              <a:rPr lang="en-CA" dirty="0"/>
              <a:t>is not a middleman, serving to provide us means to seeing our needs met. He is the One in whom our all needs are met, the One through whom all things can be accomplished. </a:t>
            </a:r>
            <a:endParaRPr lang="en-CA" dirty="0" smtClean="0"/>
          </a:p>
          <a:p>
            <a:r>
              <a:rPr lang="en-CA" dirty="0" smtClean="0"/>
              <a:t>We </a:t>
            </a:r>
            <a:r>
              <a:rPr lang="en-CA" dirty="0"/>
              <a:t>will only find ourselves full, when get our fill of Jesus; everything else will sell us short, and it is only as we eat of the bread of life that we will truly live. </a:t>
            </a:r>
            <a:endParaRPr lang="en-CA" dirty="0" smtClean="0"/>
          </a:p>
          <a:p>
            <a:r>
              <a:rPr lang="en-CA" dirty="0" smtClean="0"/>
              <a:t>The </a:t>
            </a:r>
            <a:r>
              <a:rPr lang="en-CA" dirty="0"/>
              <a:t>peace, the joy, the love, and the purpose gifted to the follower of Jesus – the fullness of life offered in Jesus Christ - are the cravings of all humanity, yet those outside of the faith seek to see these cravings met by some other </a:t>
            </a:r>
            <a:r>
              <a:rPr lang="en-CA" dirty="0" smtClean="0"/>
              <a:t>means.</a:t>
            </a:r>
            <a:endParaRPr lang="en-CA" dirty="0"/>
          </a:p>
        </p:txBody>
      </p:sp>
      <p:pic>
        <p:nvPicPr>
          <p:cNvPr id="4098" name="Picture 2" descr="5,400+ Jesus Bread Stock Photos, Pictures &amp; Royalty-Free Images - iStock |  Jesus bread and fish"/>
          <p:cNvPicPr>
            <a:picLocks noChangeAspect="1" noChangeArrowheads="1"/>
          </p:cNvPicPr>
          <p:nvPr/>
        </p:nvPicPr>
        <p:blipFill rotWithShape="1">
          <a:blip r:embed="rId2">
            <a:extLst>
              <a:ext uri="{28A0092B-C50C-407E-A947-70E740481C1C}">
                <a14:useLocalDpi xmlns:a14="http://schemas.microsoft.com/office/drawing/2010/main" val="0"/>
              </a:ext>
            </a:extLst>
          </a:blip>
          <a:srcRect l="18637" t="16819" r="20023" b="15753"/>
          <a:stretch/>
        </p:blipFill>
        <p:spPr bwMode="auto">
          <a:xfrm>
            <a:off x="9364114" y="3343702"/>
            <a:ext cx="2550381" cy="2803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67548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1" y="815070"/>
            <a:ext cx="7800832" cy="6296932"/>
          </a:xfrm>
        </p:spPr>
        <p:txBody>
          <a:bodyPr>
            <a:noAutofit/>
          </a:bodyPr>
          <a:lstStyle/>
          <a:p>
            <a:r>
              <a:rPr lang="en-CA" dirty="0" smtClean="0">
                <a:solidFill>
                  <a:srgbClr val="C00000"/>
                </a:solidFill>
              </a:rPr>
              <a:t>“</a:t>
            </a:r>
            <a:r>
              <a:rPr lang="en-CA" dirty="0">
                <a:solidFill>
                  <a:srgbClr val="C00000"/>
                </a:solidFill>
              </a:rPr>
              <a:t>D</a:t>
            </a:r>
            <a:r>
              <a:rPr lang="en-CA" dirty="0" smtClean="0">
                <a:solidFill>
                  <a:srgbClr val="C00000"/>
                </a:solidFill>
              </a:rPr>
              <a:t>o </a:t>
            </a:r>
            <a:r>
              <a:rPr lang="en-CA" dirty="0">
                <a:solidFill>
                  <a:srgbClr val="C00000"/>
                </a:solidFill>
              </a:rPr>
              <a:t>not worry, saying, ‘What shall we eat?’ or ‘What shall we drink?’ or ‘What shall we wear?’ For the pagans run after all these things, and your heavenly Father knows that you need them. But seek first his kingdom and his righteousness, and all these things will be given to you as well</a:t>
            </a:r>
            <a:r>
              <a:rPr lang="en-CA" dirty="0" smtClean="0">
                <a:solidFill>
                  <a:srgbClr val="C00000"/>
                </a:solidFill>
              </a:rPr>
              <a:t>”.</a:t>
            </a:r>
            <a:r>
              <a:rPr lang="en-CA" dirty="0">
                <a:solidFill>
                  <a:srgbClr val="C00000"/>
                </a:solidFill>
              </a:rPr>
              <a:t> </a:t>
            </a:r>
            <a:r>
              <a:rPr lang="en-CA" dirty="0" smtClean="0">
                <a:solidFill>
                  <a:srgbClr val="C00000"/>
                </a:solidFill>
              </a:rPr>
              <a:t>(Matthew 6:31-33)</a:t>
            </a:r>
            <a:endParaRPr lang="en-CA" dirty="0">
              <a:solidFill>
                <a:srgbClr val="C00000"/>
              </a:solidFill>
            </a:endParaRPr>
          </a:p>
          <a:p>
            <a:r>
              <a:rPr lang="en-CA" dirty="0" smtClean="0"/>
              <a:t>When </a:t>
            </a:r>
            <a:r>
              <a:rPr lang="en-CA" dirty="0"/>
              <a:t>we pursue Christ’s kingdom and </a:t>
            </a:r>
            <a:r>
              <a:rPr lang="en-CA" dirty="0" smtClean="0"/>
              <a:t>           His </a:t>
            </a:r>
            <a:r>
              <a:rPr lang="en-CA" dirty="0"/>
              <a:t>righteousness first, first in priority </a:t>
            </a:r>
            <a:r>
              <a:rPr lang="en-CA" dirty="0" smtClean="0"/>
              <a:t>                     and </a:t>
            </a:r>
            <a:r>
              <a:rPr lang="en-CA" dirty="0"/>
              <a:t>first in effort, we can trust Him to </a:t>
            </a:r>
            <a:r>
              <a:rPr lang="en-CA" dirty="0" smtClean="0"/>
              <a:t>                                give </a:t>
            </a:r>
            <a:r>
              <a:rPr lang="en-CA" dirty="0"/>
              <a:t>us whatever we need to fulfill His purposes. </a:t>
            </a:r>
            <a:endParaRPr lang="en-CA" dirty="0"/>
          </a:p>
        </p:txBody>
      </p:sp>
      <p:pic>
        <p:nvPicPr>
          <p:cNvPr id="3074" name="Picture 2" descr="Stoke the Fire Prayer: Kingdom first - Stoke the 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2303" y="3963536"/>
            <a:ext cx="3667599" cy="22635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6909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1" y="815070"/>
            <a:ext cx="7517946" cy="6296932"/>
          </a:xfrm>
        </p:spPr>
        <p:txBody>
          <a:bodyPr>
            <a:noAutofit/>
          </a:bodyPr>
          <a:lstStyle/>
          <a:p>
            <a:r>
              <a:rPr lang="en-CA" dirty="0" smtClean="0"/>
              <a:t>Might </a:t>
            </a:r>
            <a:r>
              <a:rPr lang="en-CA" dirty="0"/>
              <a:t>our proclivity to focus on our needs being met through Jesus – might our tendency to see Jesus as a bread maker - point to the fact that we have yet to fully accept Jesus as the bread of life that came down from heaven? </a:t>
            </a:r>
            <a:endParaRPr lang="en-CA" dirty="0" smtClean="0"/>
          </a:p>
          <a:p>
            <a:r>
              <a:rPr lang="en-CA" dirty="0" smtClean="0"/>
              <a:t>When </a:t>
            </a:r>
            <a:r>
              <a:rPr lang="en-CA" dirty="0"/>
              <a:t>we come to Jesus with the expectation that it is through Him – and not in Him – that our cravings will be met, what does this suggest about our understanding of this “</a:t>
            </a:r>
            <a:r>
              <a:rPr lang="en-CA" dirty="0" smtClean="0"/>
              <a:t>I am</a:t>
            </a:r>
            <a:r>
              <a:rPr lang="en-CA" dirty="0"/>
              <a:t>” statement of Jesus and our ability feed upon Him and find life? </a:t>
            </a:r>
            <a:endParaRPr lang="en-CA" dirty="0"/>
          </a:p>
        </p:txBody>
      </p:sp>
      <p:pic>
        <p:nvPicPr>
          <p:cNvPr id="4" name="Picture 2" descr="5,400+ Jesus Bread Stock Photos, Pictures &amp; Royalty-Free Images - iStock |  Jesus bread and fish"/>
          <p:cNvPicPr>
            <a:picLocks noChangeAspect="1" noChangeArrowheads="1"/>
          </p:cNvPicPr>
          <p:nvPr/>
        </p:nvPicPr>
        <p:blipFill rotWithShape="1">
          <a:blip r:embed="rId2">
            <a:extLst>
              <a:ext uri="{28A0092B-C50C-407E-A947-70E740481C1C}">
                <a14:useLocalDpi xmlns:a14="http://schemas.microsoft.com/office/drawing/2010/main" val="0"/>
              </a:ext>
            </a:extLst>
          </a:blip>
          <a:srcRect l="18637" t="16819" r="20023" b="15753"/>
          <a:stretch/>
        </p:blipFill>
        <p:spPr bwMode="auto">
          <a:xfrm>
            <a:off x="9364114" y="3343702"/>
            <a:ext cx="2550381" cy="2803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47759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611866"/>
            <a:ext cx="7783286" cy="6369504"/>
          </a:xfrm>
        </p:spPr>
        <p:txBody>
          <a:bodyPr>
            <a:normAutofit/>
          </a:bodyPr>
          <a:lstStyle/>
          <a:p>
            <a:r>
              <a:rPr lang="en-CA" dirty="0" smtClean="0"/>
              <a:t>Might we recognize </a:t>
            </a:r>
            <a:r>
              <a:rPr lang="en-CA" dirty="0"/>
              <a:t>today that Jesus is the bread of life that came down from heaven to grant unto us eternal life. </a:t>
            </a:r>
            <a:endParaRPr lang="en-CA" dirty="0" smtClean="0"/>
          </a:p>
          <a:p>
            <a:r>
              <a:rPr lang="en-CA" dirty="0" smtClean="0"/>
              <a:t>Might </a:t>
            </a:r>
            <a:r>
              <a:rPr lang="en-CA" dirty="0"/>
              <a:t>we truly eat of this bread, finding in Him that we truly have all that we need to accomplish His purpose in our lives. </a:t>
            </a:r>
            <a:endParaRPr lang="en-CA" dirty="0" smtClean="0"/>
          </a:p>
          <a:p>
            <a:r>
              <a:rPr lang="en-CA" dirty="0" smtClean="0"/>
              <a:t>Today</a:t>
            </a:r>
            <a:r>
              <a:rPr lang="en-CA" dirty="0"/>
              <a:t>, if we find ourselves empty – if we find ourselves lost, purposeless and struggling - might we, by faith in Jesus, feed upon the bread of life that is Jesus Christ and might we be able to declare, along with the Apostle Paul, that all else – all else – is a loss because of the worth of knowing Jesus. </a:t>
            </a:r>
            <a:endParaRPr lang="en-CA" dirty="0"/>
          </a:p>
        </p:txBody>
      </p:sp>
      <p:pic>
        <p:nvPicPr>
          <p:cNvPr id="5124" name="Picture 4" descr="Prayer silhouette Vector Images ..."/>
          <p:cNvPicPr>
            <a:picLocks noChangeAspect="1" noChangeArrowheads="1"/>
          </p:cNvPicPr>
          <p:nvPr/>
        </p:nvPicPr>
        <p:blipFill>
          <a:blip r:embed="rId2">
            <a:clrChange>
              <a:clrFrom>
                <a:srgbClr val="FFFFFF"/>
              </a:clrFrom>
              <a:clrTo>
                <a:srgbClr val="FFFFFF">
                  <a:alpha val="0"/>
                </a:srgbClr>
              </a:clrTo>
            </a:clrChange>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32080" y="2854947"/>
            <a:ext cx="2962163" cy="296216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593601" y="5784963"/>
            <a:ext cx="1839120" cy="584775"/>
          </a:xfrm>
          <a:prstGeom prst="rect">
            <a:avLst/>
          </a:prstGeom>
          <a:noFill/>
        </p:spPr>
        <p:txBody>
          <a:bodyPr wrap="square" rtlCol="0">
            <a:spAutoFit/>
          </a:bodyPr>
          <a:lstStyle/>
          <a:p>
            <a:r>
              <a:rPr lang="en-CA" sz="3200" dirty="0" smtClean="0">
                <a:solidFill>
                  <a:srgbClr val="CF7F49"/>
                </a:solidFill>
                <a:latin typeface="Arial Rounded MT Bold" panose="020F0704030504030204" pitchFamily="34" charset="0"/>
              </a:rPr>
              <a:t>PRAYER</a:t>
            </a:r>
            <a:endParaRPr lang="en-CA" sz="3200" dirty="0">
              <a:solidFill>
                <a:srgbClr val="CF7F49"/>
              </a:solidFill>
              <a:latin typeface="Arial Rounded MT Bold" panose="020F0704030504030204" pitchFamily="34" charset="0"/>
            </a:endParaRPr>
          </a:p>
        </p:txBody>
      </p:sp>
    </p:spTree>
    <p:extLst>
      <p:ext uri="{BB962C8B-B14F-4D97-AF65-F5344CB8AC3E}">
        <p14:creationId xmlns:p14="http://schemas.microsoft.com/office/powerpoint/2010/main" val="1227226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542548"/>
            <a:ext cx="8450943" cy="6390518"/>
          </a:xfrm>
        </p:spPr>
        <p:txBody>
          <a:bodyPr>
            <a:noAutofit/>
          </a:bodyPr>
          <a:lstStyle/>
          <a:p>
            <a:pPr marL="0" indent="0">
              <a:buNone/>
            </a:pPr>
            <a:r>
              <a:rPr lang="en-CA" dirty="0">
                <a:solidFill>
                  <a:srgbClr val="C00000"/>
                </a:solidFill>
              </a:rPr>
              <a:t>“Then Jesus declared, “I am the bread of life. Whoever comes to me will never go hungry, and whoever believes in me will never be thirsty. But as I told you, you have seen me and still you do not believe. All those the Father gives me will come to me, and whoever comes to me I will never drive away. For I have come down from heaven not to do my will but to do the will of him who sent me. And this is the will of him who sent me, that I shall lose none of all those he has given me, but raise them up at the last day. For my Father’s will is that everyone who looks to the Son and believes in him shall have eternal life, and I will raise them up at the last day.”</a:t>
            </a:r>
            <a:r>
              <a:rPr lang="en-CA" b="1" baseline="30000" dirty="0">
                <a:solidFill>
                  <a:srgbClr val="C00000"/>
                </a:solidFill>
              </a:rPr>
              <a:t> </a:t>
            </a:r>
            <a:endParaRPr lang="en-CA" dirty="0">
              <a:solidFill>
                <a:srgbClr val="C00000"/>
              </a:solidFill>
            </a:endParaRPr>
          </a:p>
        </p:txBody>
      </p:sp>
    </p:spTree>
    <p:extLst>
      <p:ext uri="{BB962C8B-B14F-4D97-AF65-F5344CB8AC3E}">
        <p14:creationId xmlns:p14="http://schemas.microsoft.com/office/powerpoint/2010/main" val="1473556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4"/>
            <a:ext cx="8450943" cy="6253389"/>
          </a:xfrm>
        </p:spPr>
        <p:txBody>
          <a:bodyPr>
            <a:noAutofit/>
          </a:bodyPr>
          <a:lstStyle/>
          <a:p>
            <a:pPr marL="0" indent="0">
              <a:spcBef>
                <a:spcPts val="0"/>
              </a:spcBef>
              <a:buNone/>
            </a:pPr>
            <a:r>
              <a:rPr lang="en-CA" dirty="0" smtClean="0">
                <a:solidFill>
                  <a:srgbClr val="C00000"/>
                </a:solidFill>
              </a:rPr>
              <a:t>“At </a:t>
            </a:r>
            <a:r>
              <a:rPr lang="en-CA" dirty="0">
                <a:solidFill>
                  <a:srgbClr val="C00000"/>
                </a:solidFill>
              </a:rPr>
              <a:t>this the Jews there began to grumble about him because he said, “I am the bread that came down from heaven.” </a:t>
            </a:r>
            <a:endParaRPr lang="en-CA" dirty="0" smtClean="0">
              <a:solidFill>
                <a:srgbClr val="C00000"/>
              </a:solidFill>
            </a:endParaRPr>
          </a:p>
          <a:p>
            <a:pPr marL="0" indent="0">
              <a:spcBef>
                <a:spcPts val="0"/>
              </a:spcBef>
              <a:buNone/>
            </a:pPr>
            <a:r>
              <a:rPr lang="en-CA" dirty="0" smtClean="0">
                <a:solidFill>
                  <a:srgbClr val="C00000"/>
                </a:solidFill>
              </a:rPr>
              <a:t>They </a:t>
            </a:r>
            <a:r>
              <a:rPr lang="en-CA" dirty="0">
                <a:solidFill>
                  <a:srgbClr val="C00000"/>
                </a:solidFill>
              </a:rPr>
              <a:t>said, “Is this not Jesus, the son of Joseph, whose father and mother we know? How can he now say, ‘I came down from heaven’?”</a:t>
            </a:r>
            <a:r>
              <a:rPr lang="en-CA" b="1" baseline="30000" dirty="0">
                <a:solidFill>
                  <a:srgbClr val="C00000"/>
                </a:solidFill>
              </a:rPr>
              <a:t> </a:t>
            </a:r>
            <a:endParaRPr lang="en-CA" b="1" baseline="30000" dirty="0" smtClean="0">
              <a:solidFill>
                <a:srgbClr val="C00000"/>
              </a:solidFill>
            </a:endParaRPr>
          </a:p>
          <a:p>
            <a:pPr marL="0" indent="0">
              <a:spcBef>
                <a:spcPts val="0"/>
              </a:spcBef>
              <a:buNone/>
            </a:pPr>
            <a:r>
              <a:rPr lang="en-CA" dirty="0" smtClean="0">
                <a:solidFill>
                  <a:srgbClr val="C00000"/>
                </a:solidFill>
              </a:rPr>
              <a:t>“</a:t>
            </a:r>
            <a:r>
              <a:rPr lang="en-CA" dirty="0">
                <a:solidFill>
                  <a:srgbClr val="C00000"/>
                </a:solidFill>
              </a:rPr>
              <a:t>Stop grumbling among yourselves,” Jesus answered. “No one can come to me unless the Father who sent me draws them, and I will raise them up at the last day. It is written in the Prophets: ‘They will all be taught by God.” Everyone who has heard the Father and learned from him comes to me. No one has seen the Father except the one who is from God; only he has seen the Father. Very truly I tell you, the one who believes has eternal life</a:t>
            </a:r>
            <a:r>
              <a:rPr lang="en-CA" dirty="0" smtClean="0">
                <a:solidFill>
                  <a:srgbClr val="C00000"/>
                </a:solidFill>
              </a:rPr>
              <a:t>.”</a:t>
            </a:r>
            <a:endParaRPr lang="en-CA" dirty="0">
              <a:solidFill>
                <a:srgbClr val="C00000"/>
              </a:solidFill>
            </a:endParaRPr>
          </a:p>
        </p:txBody>
      </p:sp>
    </p:spTree>
    <p:extLst>
      <p:ext uri="{BB962C8B-B14F-4D97-AF65-F5344CB8AC3E}">
        <p14:creationId xmlns:p14="http://schemas.microsoft.com/office/powerpoint/2010/main" val="1948821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4"/>
            <a:ext cx="8450943" cy="6253389"/>
          </a:xfrm>
        </p:spPr>
        <p:txBody>
          <a:bodyPr>
            <a:noAutofit/>
          </a:bodyPr>
          <a:lstStyle/>
          <a:p>
            <a:pPr marL="0" indent="0">
              <a:buNone/>
            </a:pPr>
            <a:r>
              <a:rPr lang="en-CA" dirty="0" smtClean="0">
                <a:solidFill>
                  <a:srgbClr val="C00000"/>
                </a:solidFill>
              </a:rPr>
              <a:t>“I </a:t>
            </a:r>
            <a:r>
              <a:rPr lang="en-CA" dirty="0">
                <a:solidFill>
                  <a:srgbClr val="C00000"/>
                </a:solidFill>
              </a:rPr>
              <a:t>am the bread of life. Your ancestors ate the manna in the wilderness, yet they died. But here is the bread that comes down from heaven, which anyone may eat and not die. I am the living bread that came down from heaven. Whoever eats this bread will live forever. This bread is my flesh, which I will give for the life of the world.”</a:t>
            </a:r>
            <a:r>
              <a:rPr lang="en-CA" b="1" baseline="30000" dirty="0">
                <a:solidFill>
                  <a:srgbClr val="C00000"/>
                </a:solidFill>
              </a:rPr>
              <a:t> </a:t>
            </a:r>
            <a:endParaRPr lang="en-CA" b="1" baseline="30000" dirty="0" smtClean="0">
              <a:solidFill>
                <a:srgbClr val="C00000"/>
              </a:solidFill>
            </a:endParaRPr>
          </a:p>
          <a:p>
            <a:pPr marL="0" indent="0">
              <a:buNone/>
            </a:pPr>
            <a:r>
              <a:rPr lang="en-CA" dirty="0" smtClean="0">
                <a:solidFill>
                  <a:srgbClr val="C00000"/>
                </a:solidFill>
              </a:rPr>
              <a:t>Then </a:t>
            </a:r>
            <a:r>
              <a:rPr lang="en-CA" dirty="0">
                <a:solidFill>
                  <a:srgbClr val="C00000"/>
                </a:solidFill>
              </a:rPr>
              <a:t>the Jews began to argue sharply among themselves, “How can this man give us his flesh to eat?”</a:t>
            </a:r>
            <a:r>
              <a:rPr lang="en-CA" b="1" baseline="30000" dirty="0">
                <a:solidFill>
                  <a:srgbClr val="C00000"/>
                </a:solidFill>
              </a:rPr>
              <a:t> </a:t>
            </a:r>
            <a:endParaRPr lang="en-CA" b="1" baseline="30000" dirty="0" smtClean="0">
              <a:solidFill>
                <a:srgbClr val="C00000"/>
              </a:solidFill>
            </a:endParaRPr>
          </a:p>
          <a:p>
            <a:pPr marL="0" indent="0">
              <a:buNone/>
            </a:pPr>
            <a:r>
              <a:rPr lang="en-CA" dirty="0" smtClean="0">
                <a:solidFill>
                  <a:srgbClr val="C00000"/>
                </a:solidFill>
              </a:rPr>
              <a:t>Jesus </a:t>
            </a:r>
            <a:r>
              <a:rPr lang="en-CA" dirty="0">
                <a:solidFill>
                  <a:srgbClr val="C00000"/>
                </a:solidFill>
              </a:rPr>
              <a:t>said to them, “Very truly I tell you, unless you eat the flesh of the Son of Man and drink his blood, you have no life in you. </a:t>
            </a:r>
            <a:endParaRPr lang="en-CA" dirty="0">
              <a:solidFill>
                <a:srgbClr val="C00000"/>
              </a:solidFill>
            </a:endParaRPr>
          </a:p>
        </p:txBody>
      </p:sp>
    </p:spTree>
    <p:extLst>
      <p:ext uri="{BB962C8B-B14F-4D97-AF65-F5344CB8AC3E}">
        <p14:creationId xmlns:p14="http://schemas.microsoft.com/office/powerpoint/2010/main" val="2177425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4"/>
            <a:ext cx="8450943" cy="6253389"/>
          </a:xfrm>
        </p:spPr>
        <p:txBody>
          <a:bodyPr>
            <a:noAutofit/>
          </a:bodyPr>
          <a:lstStyle/>
          <a:p>
            <a:pPr marL="0" indent="0">
              <a:buNone/>
            </a:pPr>
            <a:r>
              <a:rPr lang="en-CA" dirty="0" smtClean="0">
                <a:solidFill>
                  <a:srgbClr val="C00000"/>
                </a:solidFill>
              </a:rPr>
              <a:t>“Whoever </a:t>
            </a:r>
            <a:r>
              <a:rPr lang="en-CA" dirty="0">
                <a:solidFill>
                  <a:srgbClr val="C00000"/>
                </a:solidFill>
              </a:rPr>
              <a:t>eats my flesh and drinks my blood has eternal life, and I will raise them up at the last day. For my flesh is real food and my blood is real drink. Whoever eats my flesh and drinks my blood remains in me, and I in them. </a:t>
            </a:r>
            <a:r>
              <a:rPr lang="en-CA" b="1" baseline="30000" dirty="0">
                <a:solidFill>
                  <a:srgbClr val="C00000"/>
                </a:solidFill>
              </a:rPr>
              <a:t> </a:t>
            </a:r>
            <a:r>
              <a:rPr lang="en-CA" dirty="0">
                <a:solidFill>
                  <a:srgbClr val="C00000"/>
                </a:solidFill>
              </a:rPr>
              <a:t>Just as the living Father sent me and I live because of the Father, so the one who feeds on me will live because of me. This is the bread that came down from heaven. Your ancestors ate manna and died, but whoever feeds on this bread will live forever.”</a:t>
            </a:r>
            <a:r>
              <a:rPr lang="en-CA" b="1" baseline="30000" dirty="0">
                <a:solidFill>
                  <a:srgbClr val="C00000"/>
                </a:solidFill>
              </a:rPr>
              <a:t> </a:t>
            </a:r>
            <a:endParaRPr lang="en-CA" b="1" baseline="30000" dirty="0" smtClean="0">
              <a:solidFill>
                <a:srgbClr val="C00000"/>
              </a:solidFill>
            </a:endParaRPr>
          </a:p>
          <a:p>
            <a:pPr marL="0" indent="0">
              <a:buNone/>
            </a:pPr>
            <a:r>
              <a:rPr lang="en-CA" dirty="0" smtClean="0">
                <a:solidFill>
                  <a:srgbClr val="C00000"/>
                </a:solidFill>
              </a:rPr>
              <a:t>He </a:t>
            </a:r>
            <a:r>
              <a:rPr lang="en-CA" dirty="0">
                <a:solidFill>
                  <a:srgbClr val="C00000"/>
                </a:solidFill>
              </a:rPr>
              <a:t>said this while teaching in the synagogue in Capernaum</a:t>
            </a:r>
            <a:r>
              <a:rPr lang="en-CA" dirty="0" smtClean="0">
                <a:solidFill>
                  <a:srgbClr val="C00000"/>
                </a:solidFill>
              </a:rPr>
              <a:t>.”</a:t>
            </a:r>
          </a:p>
          <a:p>
            <a:pPr marL="0" indent="0" algn="r">
              <a:buNone/>
            </a:pPr>
            <a:r>
              <a:rPr lang="en-CA" dirty="0" smtClean="0">
                <a:solidFill>
                  <a:srgbClr val="C00000"/>
                </a:solidFill>
              </a:rPr>
              <a:t>(John 6:35-59)</a:t>
            </a:r>
            <a:endParaRPr lang="en-CA" dirty="0">
              <a:solidFill>
                <a:srgbClr val="C00000"/>
              </a:solidFill>
            </a:endParaRPr>
          </a:p>
        </p:txBody>
      </p:sp>
    </p:spTree>
    <p:extLst>
      <p:ext uri="{BB962C8B-B14F-4D97-AF65-F5344CB8AC3E}">
        <p14:creationId xmlns:p14="http://schemas.microsoft.com/office/powerpoint/2010/main" val="1027878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5305333"/>
            <a:ext cx="8865358" cy="2406194"/>
          </a:xfrm>
        </p:spPr>
        <p:txBody>
          <a:bodyPr>
            <a:normAutofit/>
          </a:bodyPr>
          <a:lstStyle/>
          <a:p>
            <a:r>
              <a:rPr lang="en-CA" dirty="0" smtClean="0"/>
              <a:t>Our </a:t>
            </a:r>
            <a:r>
              <a:rPr lang="en-CA" dirty="0"/>
              <a:t>passage is preceded by an account of Jesus multiplying bread and fish and filling the empty bellies of a significant crowd</a:t>
            </a:r>
            <a:endParaRPr lang="en-CA" dirty="0"/>
          </a:p>
        </p:txBody>
      </p:sp>
      <p:pic>
        <p:nvPicPr>
          <p:cNvPr id="1026" name="Picture 2" descr="The feeding of the 5,000 in Matt 14 | Psephiz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65125"/>
            <a:ext cx="7010400" cy="4667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59397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199" y="365125"/>
            <a:ext cx="8715233" cy="6369504"/>
          </a:xfrm>
        </p:spPr>
        <p:txBody>
          <a:bodyPr>
            <a:noAutofit/>
          </a:bodyPr>
          <a:lstStyle/>
          <a:p>
            <a:r>
              <a:rPr lang="en-CA" dirty="0" smtClean="0">
                <a:solidFill>
                  <a:srgbClr val="C00000"/>
                </a:solidFill>
              </a:rPr>
              <a:t>“After </a:t>
            </a:r>
            <a:r>
              <a:rPr lang="en-CA" dirty="0">
                <a:solidFill>
                  <a:srgbClr val="C00000"/>
                </a:solidFill>
              </a:rPr>
              <a:t>the people saw the sign Jesus performed, they began to say, “Surely this is the Prophet who is to come into the world” (John 6:14). </a:t>
            </a:r>
            <a:endParaRPr lang="en-CA" dirty="0" smtClean="0">
              <a:solidFill>
                <a:srgbClr val="C00000"/>
              </a:solidFill>
            </a:endParaRPr>
          </a:p>
          <a:p>
            <a:r>
              <a:rPr lang="en-CA" dirty="0" smtClean="0"/>
              <a:t>All seemed </a:t>
            </a:r>
            <a:r>
              <a:rPr lang="en-CA" dirty="0"/>
              <a:t>to be going very well at this precise moment in Christ’s ministry and the swelling crowds appeared to be spiritually discerning something important about Christ’s identity. </a:t>
            </a:r>
            <a:endParaRPr lang="en-CA" dirty="0" smtClean="0"/>
          </a:p>
          <a:p>
            <a:r>
              <a:rPr lang="en-CA" dirty="0" smtClean="0"/>
              <a:t>The </a:t>
            </a:r>
            <a:r>
              <a:rPr lang="en-CA" dirty="0"/>
              <a:t>religious leaders </a:t>
            </a:r>
            <a:r>
              <a:rPr lang="en-CA" dirty="0" smtClean="0"/>
              <a:t>desired </a:t>
            </a:r>
            <a:r>
              <a:rPr lang="en-CA" dirty="0"/>
              <a:t>to do away with Jesus, because they understood His comments calling God His Father as evidence that He was </a:t>
            </a:r>
            <a:r>
              <a:rPr lang="en-CA" dirty="0">
                <a:solidFill>
                  <a:srgbClr val="C00000"/>
                </a:solidFill>
              </a:rPr>
              <a:t>“making Himself equal with God” (John 5:18</a:t>
            </a:r>
            <a:r>
              <a:rPr lang="en-CA" dirty="0" smtClean="0">
                <a:solidFill>
                  <a:srgbClr val="C00000"/>
                </a:solidFill>
              </a:rPr>
              <a:t>).</a:t>
            </a:r>
          </a:p>
          <a:p>
            <a:r>
              <a:rPr lang="en-CA" dirty="0" smtClean="0"/>
              <a:t>Though </a:t>
            </a:r>
            <a:r>
              <a:rPr lang="en-CA" dirty="0"/>
              <a:t>on the surface Jesus’ ministry appeared wonderfully accepted, there was a strong undercurrent of opposition generated by the religious leaders of the day.</a:t>
            </a:r>
            <a:endParaRPr lang="en-CA" dirty="0"/>
          </a:p>
        </p:txBody>
      </p:sp>
    </p:spTree>
    <p:extLst>
      <p:ext uri="{BB962C8B-B14F-4D97-AF65-F5344CB8AC3E}">
        <p14:creationId xmlns:p14="http://schemas.microsoft.com/office/powerpoint/2010/main" val="15214462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4"/>
            <a:ext cx="8233229" cy="6340475"/>
          </a:xfrm>
        </p:spPr>
        <p:txBody>
          <a:bodyPr>
            <a:normAutofit/>
          </a:bodyPr>
          <a:lstStyle/>
          <a:p>
            <a:r>
              <a:rPr lang="en-CA" dirty="0" smtClean="0"/>
              <a:t>Jesus </a:t>
            </a:r>
            <a:r>
              <a:rPr lang="en-CA" dirty="0"/>
              <a:t>begins with an identity </a:t>
            </a:r>
            <a:r>
              <a:rPr lang="en-CA" dirty="0" smtClean="0"/>
              <a:t>statement, but </a:t>
            </a:r>
            <a:r>
              <a:rPr lang="en-CA" dirty="0"/>
              <a:t>proceeds to comment on both His origin and function or mission. </a:t>
            </a:r>
            <a:endParaRPr lang="en-CA" dirty="0" smtClean="0"/>
          </a:p>
          <a:p>
            <a:pPr marL="1882775" indent="-354013"/>
            <a:r>
              <a:rPr lang="en-CA" dirty="0" smtClean="0"/>
              <a:t>IDENTITY: </a:t>
            </a:r>
            <a:r>
              <a:rPr lang="en-CA" dirty="0" smtClean="0">
                <a:solidFill>
                  <a:srgbClr val="C00000"/>
                </a:solidFill>
              </a:rPr>
              <a:t>“I am the bread </a:t>
            </a:r>
            <a:r>
              <a:rPr lang="en-CA" dirty="0">
                <a:solidFill>
                  <a:srgbClr val="C00000"/>
                </a:solidFill>
              </a:rPr>
              <a:t>of </a:t>
            </a:r>
            <a:r>
              <a:rPr lang="en-CA" dirty="0" smtClean="0">
                <a:solidFill>
                  <a:srgbClr val="C00000"/>
                </a:solidFill>
              </a:rPr>
              <a:t>life.” (v.35)</a:t>
            </a:r>
          </a:p>
          <a:p>
            <a:pPr marL="1882775" indent="-354013"/>
            <a:r>
              <a:rPr lang="en-CA" dirty="0" smtClean="0"/>
              <a:t>ORIGIN: </a:t>
            </a:r>
            <a:r>
              <a:rPr lang="en-CA" dirty="0" smtClean="0">
                <a:solidFill>
                  <a:srgbClr val="C00000"/>
                </a:solidFill>
              </a:rPr>
              <a:t>“… that </a:t>
            </a:r>
            <a:r>
              <a:rPr lang="en-CA" dirty="0">
                <a:solidFill>
                  <a:srgbClr val="C00000"/>
                </a:solidFill>
              </a:rPr>
              <a:t>came down from </a:t>
            </a:r>
            <a:r>
              <a:rPr lang="en-CA" dirty="0" smtClean="0">
                <a:solidFill>
                  <a:srgbClr val="C00000"/>
                </a:solidFill>
              </a:rPr>
              <a:t>heaven.” (v.41)</a:t>
            </a:r>
          </a:p>
          <a:p>
            <a:pPr marL="1882775" indent="-354013"/>
            <a:r>
              <a:rPr lang="en-CA" dirty="0" smtClean="0"/>
              <a:t>MISSION: In </a:t>
            </a:r>
            <a:r>
              <a:rPr lang="en-CA" dirty="0"/>
              <a:t>coming to do the Father’s will, He would extend eternal life to all who professed faith in the Son. </a:t>
            </a:r>
            <a:r>
              <a:rPr lang="en-CA" dirty="0"/>
              <a:t>He was there to </a:t>
            </a:r>
            <a:r>
              <a:rPr lang="en-CA" dirty="0">
                <a:solidFill>
                  <a:srgbClr val="C00000"/>
                </a:solidFill>
              </a:rPr>
              <a:t>“give [of His flesh] for the life of the world” </a:t>
            </a:r>
            <a:r>
              <a:rPr lang="en-CA" dirty="0"/>
              <a:t>and that </a:t>
            </a:r>
            <a:r>
              <a:rPr lang="en-CA" dirty="0">
                <a:solidFill>
                  <a:srgbClr val="C00000"/>
                </a:solidFill>
              </a:rPr>
              <a:t>“whoever eats this bread will live forever” (v.51). </a:t>
            </a:r>
          </a:p>
          <a:p>
            <a:endParaRPr lang="en-CA" sz="4500" dirty="0" smtClean="0"/>
          </a:p>
          <a:p>
            <a:endParaRPr lang="en-CA" dirty="0"/>
          </a:p>
        </p:txBody>
      </p:sp>
      <p:pic>
        <p:nvPicPr>
          <p:cNvPr id="2052" name="Picture 4" descr="find location, specify and select country of origin concept illustration  flat design vector eps10. simple, colorful, modern graphic element for  landing page, empty state ui, infographic, icon 17798298 Vector Art at  Vecteez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3276682"/>
            <a:ext cx="1486389" cy="148638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44,491,820 Identity Vector Images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740528"/>
            <a:ext cx="1481049" cy="1481049"/>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Premium Vector | Mission Vision and Values icon Organization mission  Success and growth concepts flat design Vector illustration"/>
          <p:cNvPicPr>
            <a:picLocks noChangeAspect="1" noChangeArrowheads="1"/>
          </p:cNvPicPr>
          <p:nvPr/>
        </p:nvPicPr>
        <p:blipFill rotWithShape="1">
          <a:blip r:embed="rId4">
            <a:extLst>
              <a:ext uri="{28A0092B-C50C-407E-A947-70E740481C1C}">
                <a14:useLocalDpi xmlns:a14="http://schemas.microsoft.com/office/drawing/2010/main" val="0"/>
              </a:ext>
            </a:extLst>
          </a:blip>
          <a:srcRect t="11387" r="61867" b="8355"/>
          <a:stretch/>
        </p:blipFill>
        <p:spPr bwMode="auto">
          <a:xfrm>
            <a:off x="838200" y="4831310"/>
            <a:ext cx="1514114" cy="14813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047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28046"/>
            <a:ext cx="7910015" cy="5477083"/>
          </a:xfrm>
        </p:spPr>
        <p:txBody>
          <a:bodyPr>
            <a:normAutofit/>
          </a:bodyPr>
          <a:lstStyle/>
          <a:p>
            <a:r>
              <a:rPr lang="en-CA" dirty="0" smtClean="0"/>
              <a:t>Jesus </a:t>
            </a:r>
            <a:r>
              <a:rPr lang="en-CA" dirty="0"/>
              <a:t>called out the crowd on their motivation, saying </a:t>
            </a:r>
            <a:r>
              <a:rPr lang="en-CA" dirty="0">
                <a:solidFill>
                  <a:srgbClr val="C00000"/>
                </a:solidFill>
              </a:rPr>
              <a:t>“you are looking for me, not because you saw the signs I performed but because you ate the loaves and had your fill</a:t>
            </a:r>
            <a:r>
              <a:rPr lang="en-CA" dirty="0" smtClean="0">
                <a:solidFill>
                  <a:srgbClr val="C00000"/>
                </a:solidFill>
              </a:rPr>
              <a:t>”</a:t>
            </a:r>
            <a:r>
              <a:rPr lang="en-CA" dirty="0">
                <a:solidFill>
                  <a:srgbClr val="C00000"/>
                </a:solidFill>
              </a:rPr>
              <a:t> </a:t>
            </a:r>
            <a:r>
              <a:rPr lang="en-CA" dirty="0" smtClean="0">
                <a:solidFill>
                  <a:srgbClr val="C00000"/>
                </a:solidFill>
              </a:rPr>
              <a:t>(John 8:26)</a:t>
            </a:r>
            <a:r>
              <a:rPr lang="en-CA" dirty="0" smtClean="0"/>
              <a:t>. </a:t>
            </a:r>
          </a:p>
          <a:p>
            <a:r>
              <a:rPr lang="en-CA" dirty="0" smtClean="0"/>
              <a:t>Pretty </a:t>
            </a:r>
            <a:r>
              <a:rPr lang="en-CA" dirty="0"/>
              <a:t>simply, they came to Jesus because He had filled their empty bellies. </a:t>
            </a:r>
            <a:endParaRPr lang="en-CA" dirty="0" smtClean="0"/>
          </a:p>
          <a:p>
            <a:r>
              <a:rPr lang="en-CA" dirty="0" smtClean="0"/>
              <a:t>Jesus </a:t>
            </a:r>
            <a:r>
              <a:rPr lang="en-CA" dirty="0"/>
              <a:t>is not suggesting </a:t>
            </a:r>
            <a:r>
              <a:rPr lang="en-CA" dirty="0" smtClean="0"/>
              <a:t>in our text an </a:t>
            </a:r>
            <a:r>
              <a:rPr lang="en-CA" dirty="0"/>
              <a:t>invariable provision of food for the follower of Jesus, but </a:t>
            </a:r>
            <a:r>
              <a:rPr lang="en-CA" dirty="0" smtClean="0"/>
              <a:t>is pointing to a </a:t>
            </a:r>
            <a:r>
              <a:rPr lang="en-CA" dirty="0"/>
              <a:t>greater provision </a:t>
            </a:r>
            <a:r>
              <a:rPr lang="en-CA" dirty="0" smtClean="0"/>
              <a:t>that is more </a:t>
            </a:r>
            <a:r>
              <a:rPr lang="en-CA" dirty="0"/>
              <a:t>substantial than physical food.</a:t>
            </a:r>
          </a:p>
        </p:txBody>
      </p:sp>
    </p:spTree>
    <p:extLst>
      <p:ext uri="{BB962C8B-B14F-4D97-AF65-F5344CB8AC3E}">
        <p14:creationId xmlns:p14="http://schemas.microsoft.com/office/powerpoint/2010/main" val="26799174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5575</TotalTime>
  <Words>725</Words>
  <Application>Microsoft Office PowerPoint</Application>
  <PresentationFormat>Widescreen</PresentationFormat>
  <Paragraphs>43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Black</vt:lpstr>
      <vt:lpstr>Arial Rounded MT Bold</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17</cp:revision>
  <cp:lastPrinted>2024-07-05T18:37:51Z</cp:lastPrinted>
  <dcterms:created xsi:type="dcterms:W3CDTF">2024-07-02T17:05:43Z</dcterms:created>
  <dcterms:modified xsi:type="dcterms:W3CDTF">2024-07-10T15:13:00Z</dcterms:modified>
</cp:coreProperties>
</file>