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91" r:id="rId3"/>
    <p:sldId id="292" r:id="rId4"/>
    <p:sldId id="293" r:id="rId5"/>
    <p:sldId id="294" r:id="rId6"/>
    <p:sldId id="285" r:id="rId7"/>
    <p:sldId id="279" r:id="rId8"/>
    <p:sldId id="278" r:id="rId9"/>
    <p:sldId id="275" r:id="rId10"/>
    <p:sldId id="290" r:id="rId11"/>
    <p:sldId id="295" r:id="rId12"/>
    <p:sldId id="296" r:id="rId13"/>
    <p:sldId id="286"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00"/>
    <a:srgbClr val="D9D9D9"/>
    <a:srgbClr val="000000"/>
    <a:srgbClr val="76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D45345-77E7-44A4-9AF0-31A27EBE8079}" type="datetimeFigureOut">
              <a:rPr lang="en-CA" smtClean="0"/>
              <a:t>2024-06-07</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1D2F5EB-09B0-4B65-8A98-C9887051D879}" type="slidenum">
              <a:rPr lang="en-CA" smtClean="0"/>
              <a:t>‹#›</a:t>
            </a:fld>
            <a:endParaRPr lang="en-CA"/>
          </a:p>
        </p:txBody>
      </p:sp>
    </p:spTree>
    <p:extLst>
      <p:ext uri="{BB962C8B-B14F-4D97-AF65-F5344CB8AC3E}">
        <p14:creationId xmlns:p14="http://schemas.microsoft.com/office/powerpoint/2010/main" val="30005663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Free Black Tree Silhouette Vector Art Design - FreePatternsArea"/>
          <p:cNvPicPr>
            <a:picLocks noChangeAspect="1" noChangeArrowheads="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EE4B82-1288-4B6B-AF15-B1820DE63AC3}" type="slidenum">
              <a:rPr lang="en-CA" smtClean="0"/>
              <a:pPr/>
              <a:t>‹#›</a:t>
            </a:fld>
            <a:endParaRPr lang="en-CA"/>
          </a:p>
        </p:txBody>
      </p:sp>
      <p:pic>
        <p:nvPicPr>
          <p:cNvPr id="13" name="Picture 2" descr="Sun icon 550828 Vector Art at Vecteezy"/>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1749" y="401187"/>
            <a:ext cx="3309251" cy="330925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787857" y="3712191"/>
            <a:ext cx="8330418" cy="1477328"/>
          </a:xfrm>
          <a:prstGeom prst="rect">
            <a:avLst/>
          </a:prstGeom>
          <a:noFill/>
        </p:spPr>
        <p:txBody>
          <a:bodyPr wrap="square" rtlCol="0">
            <a:spAutoFit/>
          </a:bodyPr>
          <a:lstStyle/>
          <a:p>
            <a:pPr algn="ctr"/>
            <a:r>
              <a:rPr lang="en-CA" sz="5400" b="1" dirty="0" smtClean="0">
                <a:solidFill>
                  <a:srgbClr val="FFC700"/>
                </a:solidFill>
                <a:latin typeface="Arial" panose="020B0604020202020204" pitchFamily="34" charset="0"/>
                <a:cs typeface="Arial" panose="020B0604020202020204" pitchFamily="34" charset="0"/>
              </a:rPr>
              <a:t>ECCLESIASTES</a:t>
            </a:r>
          </a:p>
          <a:p>
            <a:pPr algn="ctr"/>
            <a:r>
              <a:rPr lang="en-CA" sz="3600" b="1" dirty="0" smtClean="0">
                <a:solidFill>
                  <a:srgbClr val="FFC700"/>
                </a:solidFill>
                <a:latin typeface="Arial" panose="020B0604020202020204" pitchFamily="34" charset="0"/>
                <a:cs typeface="Arial" panose="020B0604020202020204" pitchFamily="34" charset="0"/>
              </a:rPr>
              <a:t>Vanity under the sun</a:t>
            </a:r>
            <a:endParaRPr lang="en-CA" sz="3600" b="1" dirty="0">
              <a:solidFill>
                <a:srgbClr val="FFC700"/>
              </a:solidFill>
              <a:latin typeface="Arial" panose="020B0604020202020204" pitchFamily="34" charset="0"/>
              <a:cs typeface="Arial" panose="020B0604020202020204" pitchFamily="34" charset="0"/>
            </a:endParaRPr>
          </a:p>
        </p:txBody>
      </p:sp>
      <p:pic>
        <p:nvPicPr>
          <p:cNvPr id="15" name="Picture 10" descr="Free Black Tree Silhouette Vector Art Design - FreePatternsArea"/>
          <p:cNvPicPr>
            <a:picLocks noChangeAspect="1" noChangeArrowheads="1"/>
          </p:cNvPicPr>
          <p:nvPr userDrawn="1"/>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60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478976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22340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83679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79586-EEE3-4227-B0D6-1A3AAF7FD601}" type="datetimeFigureOut">
              <a:rPr lang="en-CA" smtClean="0"/>
              <a:t>2024-06-07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57612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0079586-EEE3-4227-B0D6-1A3AAF7FD601}" type="datetimeFigureOut">
              <a:rPr lang="en-CA" smtClean="0"/>
              <a:t>2024-06-07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09350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0079586-EEE3-4227-B0D6-1A3AAF7FD601}" type="datetimeFigureOut">
              <a:rPr lang="en-CA" smtClean="0"/>
              <a:t>2024-06-07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35995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0079586-EEE3-4227-B0D6-1A3AAF7FD601}" type="datetimeFigureOut">
              <a:rPr lang="en-CA" smtClean="0"/>
              <a:t>2024-06-07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0796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9586-EEE3-4227-B0D6-1A3AAF7FD601}" type="datetimeFigureOut">
              <a:rPr lang="en-CA" smtClean="0"/>
              <a:t>2024-06-07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2908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79641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9031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365125"/>
            <a:ext cx="7173032" cy="58118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9586-EEE3-4227-B0D6-1A3AAF7FD601}" type="datetimeFigureOut">
              <a:rPr lang="en-CA" smtClean="0"/>
              <a:t>2024-06-07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1034" name="Picture 10" descr="Free Black Tree Silhouette Vector Art Design - FreePatternsArea"/>
          <p:cNvPicPr>
            <a:picLocks noChangeAspect="1" noChangeArrowheads="1"/>
          </p:cNvPicPr>
          <p:nvPr userDrawn="1"/>
        </p:nvPicPr>
        <p:blipFill rotWithShape="1">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4B82-1288-4B6B-AF15-B1820DE63AC3}" type="slidenum">
              <a:rPr lang="en-CA" smtClean="0"/>
              <a:t>‹#›</a:t>
            </a:fld>
            <a:endParaRPr lang="en-CA"/>
          </a:p>
        </p:txBody>
      </p:sp>
      <p:pic>
        <p:nvPicPr>
          <p:cNvPr id="9" name="Picture 2" descr="Sun icon 550828 Vector Art at Vecteezy"/>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89698" y="3489353"/>
            <a:ext cx="1884813" cy="18848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Free Black Tree Silhouette Vector Art Design - FreePatternsArea"/>
          <p:cNvPicPr>
            <a:picLocks noChangeAspect="1" noChangeArrowheads="1"/>
          </p:cNvPicPr>
          <p:nvPr userDrawn="1"/>
        </p:nvPicPr>
        <p:blipFill rotWithShape="1">
          <a:blip r:embed="rId13">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6294168" y="5510691"/>
            <a:ext cx="8330418" cy="954107"/>
          </a:xfrm>
          <a:prstGeom prst="rect">
            <a:avLst/>
          </a:prstGeom>
          <a:noFill/>
        </p:spPr>
        <p:txBody>
          <a:bodyPr wrap="square" rtlCol="0">
            <a:spAutoFit/>
          </a:bodyPr>
          <a:lstStyle/>
          <a:p>
            <a:pPr algn="ctr"/>
            <a:r>
              <a:rPr lang="en-CA" sz="3600" b="1" dirty="0" smtClean="0">
                <a:solidFill>
                  <a:srgbClr val="FFC700"/>
                </a:solidFill>
                <a:latin typeface="Arial" panose="020B0604020202020204" pitchFamily="34" charset="0"/>
                <a:cs typeface="Arial" panose="020B0604020202020204" pitchFamily="34" charset="0"/>
              </a:rPr>
              <a:t>ECCLESIASTES</a:t>
            </a:r>
          </a:p>
          <a:p>
            <a:pPr algn="ctr"/>
            <a:r>
              <a:rPr lang="en-CA" sz="2000" b="1" dirty="0" smtClean="0">
                <a:solidFill>
                  <a:srgbClr val="FFC700"/>
                </a:solidFill>
                <a:latin typeface="Arial" panose="020B0604020202020204" pitchFamily="34" charset="0"/>
                <a:cs typeface="Arial" panose="020B0604020202020204" pitchFamily="34" charset="0"/>
              </a:rPr>
              <a:t>Vanity under the sun</a:t>
            </a:r>
            <a:endParaRPr lang="en-CA" sz="2000" b="1" dirty="0">
              <a:solidFill>
                <a:srgbClr val="FFC7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25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lumMod val="8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8552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95340" y="385763"/>
            <a:ext cx="6934198" cy="6319847"/>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800" dirty="0" smtClean="0">
                <a:solidFill>
                  <a:srgbClr val="FFC700"/>
                </a:solidFill>
              </a:rPr>
              <a:t>Another Way</a:t>
            </a:r>
          </a:p>
          <a:p>
            <a:r>
              <a:rPr lang="en-CA" sz="2800" dirty="0" smtClean="0">
                <a:solidFill>
                  <a:srgbClr val="D9D9D9"/>
                </a:solidFill>
              </a:rPr>
              <a:t>The </a:t>
            </a:r>
            <a:r>
              <a:rPr lang="en-CA" sz="2800" dirty="0">
                <a:solidFill>
                  <a:srgbClr val="D9D9D9"/>
                </a:solidFill>
              </a:rPr>
              <a:t>follower of Jesus ought to understand that God’s authority is not to be feared, but something to be valued and craved and that obedience is not driven by fear, but instead by profound love. </a:t>
            </a:r>
            <a:r>
              <a:rPr lang="en-CA" sz="2800" dirty="0" smtClean="0">
                <a:solidFill>
                  <a:srgbClr val="D9D9D9"/>
                </a:solidFill>
              </a:rPr>
              <a:t>God’s authority </a:t>
            </a:r>
            <a:r>
              <a:rPr lang="en-CA" sz="2800" dirty="0">
                <a:solidFill>
                  <a:srgbClr val="D9D9D9"/>
                </a:solidFill>
              </a:rPr>
              <a:t>over us is good and beneficial because we know that He desires nothing but good for those who love Him. And because we have experienced His loving-kindness, we ought to respond to His word with obedience. </a:t>
            </a:r>
            <a:endParaRPr lang="en-CA" sz="2800" dirty="0" smtClean="0">
              <a:solidFill>
                <a:srgbClr val="D9D9D9"/>
              </a:solidFill>
            </a:endParaRPr>
          </a:p>
          <a:p>
            <a:r>
              <a:rPr lang="en-CA" sz="2800" dirty="0" smtClean="0">
                <a:solidFill>
                  <a:srgbClr val="D9D9D9"/>
                </a:solidFill>
              </a:rPr>
              <a:t>QUESTION: am </a:t>
            </a:r>
            <a:r>
              <a:rPr lang="en-CA" sz="2800" dirty="0">
                <a:solidFill>
                  <a:srgbClr val="D9D9D9"/>
                </a:solidFill>
              </a:rPr>
              <a:t>I willing to listen to God’s authoritative wise words</a:t>
            </a:r>
            <a:r>
              <a:rPr lang="en-CA" sz="2800" dirty="0" smtClean="0">
                <a:solidFill>
                  <a:srgbClr val="D9D9D9"/>
                </a:solidFill>
              </a:rPr>
              <a:t>?</a:t>
            </a:r>
            <a:endParaRPr lang="en-CA" sz="2800" dirty="0">
              <a:solidFill>
                <a:srgbClr val="D9D9D9"/>
              </a:solidFill>
            </a:endParaRPr>
          </a:p>
          <a:p>
            <a:endParaRPr lang="en-CA" sz="2800" dirty="0">
              <a:solidFill>
                <a:srgbClr val="D9D9D9"/>
              </a:solidFill>
            </a:endParaRPr>
          </a:p>
        </p:txBody>
      </p:sp>
    </p:spTree>
    <p:extLst>
      <p:ext uri="{BB962C8B-B14F-4D97-AF65-F5344CB8AC3E}">
        <p14:creationId xmlns:p14="http://schemas.microsoft.com/office/powerpoint/2010/main" val="436095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034213" cy="6321425"/>
          </a:xfrm>
        </p:spPr>
        <p:txBody>
          <a:bodyPr>
            <a:normAutofit/>
          </a:bodyPr>
          <a:lstStyle/>
          <a:p>
            <a:pPr marL="0" indent="0">
              <a:buNone/>
            </a:pPr>
            <a:r>
              <a:rPr lang="en-CA" sz="2800" dirty="0">
                <a:solidFill>
                  <a:srgbClr val="FFC700"/>
                </a:solidFill>
              </a:rPr>
              <a:t>A</a:t>
            </a:r>
            <a:r>
              <a:rPr lang="en-CA" sz="2800" dirty="0" smtClean="0">
                <a:solidFill>
                  <a:srgbClr val="FFC700"/>
                </a:solidFill>
              </a:rPr>
              <a:t>nother </a:t>
            </a:r>
            <a:r>
              <a:rPr lang="en-CA" sz="2800" dirty="0">
                <a:solidFill>
                  <a:srgbClr val="FFC700"/>
                </a:solidFill>
              </a:rPr>
              <a:t>Way</a:t>
            </a:r>
          </a:p>
          <a:p>
            <a:r>
              <a:rPr lang="en-CA" sz="2800" dirty="0"/>
              <a:t>Under the Son, we know that we can move beyond human wisdom, which is deeply limited, drawing upon divine wisdom made available to us through </a:t>
            </a:r>
            <a:r>
              <a:rPr lang="en-CA" sz="2800" dirty="0" smtClean="0"/>
              <a:t>Jesus </a:t>
            </a:r>
            <a:r>
              <a:rPr lang="en-CA" sz="2800" dirty="0"/>
              <a:t>Christ. </a:t>
            </a:r>
            <a:endParaRPr lang="en-CA" sz="2800" dirty="0" smtClean="0"/>
          </a:p>
          <a:p>
            <a:r>
              <a:rPr lang="en-CA" sz="2800" dirty="0" smtClean="0"/>
              <a:t>QUESTION: are </a:t>
            </a:r>
            <a:r>
              <a:rPr lang="en-CA" sz="2800" dirty="0"/>
              <a:t>we humble enough to recognize our need for wisdom from on high</a:t>
            </a:r>
            <a:r>
              <a:rPr lang="en-CA" sz="2800" dirty="0" smtClean="0"/>
              <a:t>?</a:t>
            </a:r>
          </a:p>
          <a:p>
            <a:r>
              <a:rPr lang="en-CA" sz="2800" dirty="0" smtClean="0"/>
              <a:t>If </a:t>
            </a:r>
            <a:r>
              <a:rPr lang="en-CA" sz="2800" dirty="0"/>
              <a:t>we encounter circumstances in life that cause us to question something of God’s sovereign will, we need not hold our tongues for fear of reprisal because we are fearful of His authority. Instead, we ought to draw near to God, asking for His blessing of wisdom upon us.</a:t>
            </a:r>
          </a:p>
          <a:p>
            <a:endParaRPr lang="en-CA" dirty="0">
              <a:solidFill>
                <a:srgbClr val="D9D9D9"/>
              </a:solidFill>
            </a:endParaRPr>
          </a:p>
          <a:p>
            <a:endParaRPr lang="en-CA" dirty="0"/>
          </a:p>
        </p:txBody>
      </p:sp>
    </p:spTree>
    <p:extLst>
      <p:ext uri="{BB962C8B-B14F-4D97-AF65-F5344CB8AC3E}">
        <p14:creationId xmlns:p14="http://schemas.microsoft.com/office/powerpoint/2010/main" val="2559457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034213" cy="6321425"/>
          </a:xfrm>
        </p:spPr>
        <p:txBody>
          <a:bodyPr>
            <a:normAutofit/>
          </a:bodyPr>
          <a:lstStyle/>
          <a:p>
            <a:pPr marL="0" indent="0">
              <a:buNone/>
            </a:pPr>
            <a:r>
              <a:rPr lang="en-CA" sz="2800" dirty="0">
                <a:solidFill>
                  <a:srgbClr val="FFC700"/>
                </a:solidFill>
              </a:rPr>
              <a:t>A</a:t>
            </a:r>
            <a:r>
              <a:rPr lang="en-CA" sz="2800" dirty="0" smtClean="0">
                <a:solidFill>
                  <a:srgbClr val="FFC700"/>
                </a:solidFill>
              </a:rPr>
              <a:t>nother </a:t>
            </a:r>
            <a:r>
              <a:rPr lang="en-CA" sz="2800" dirty="0">
                <a:solidFill>
                  <a:srgbClr val="FFC700"/>
                </a:solidFill>
              </a:rPr>
              <a:t>Way</a:t>
            </a:r>
          </a:p>
          <a:p>
            <a:r>
              <a:rPr lang="en-CA" sz="2800" dirty="0"/>
              <a:t>W</a:t>
            </a:r>
            <a:r>
              <a:rPr lang="en-CA" sz="2800" dirty="0" smtClean="0"/>
              <a:t>hen </a:t>
            </a:r>
            <a:r>
              <a:rPr lang="en-CA" sz="2800" dirty="0"/>
              <a:t>our lives become flooded with misery and our perception grows fuzzy, we are privileged to be able to respond to an invitation to come to Jesus for relief. </a:t>
            </a:r>
            <a:endParaRPr lang="en-CA" sz="2800" dirty="0" smtClean="0"/>
          </a:p>
          <a:p>
            <a:r>
              <a:rPr lang="en-CA" sz="2800" dirty="0" smtClean="0"/>
              <a:t>We </a:t>
            </a:r>
            <a:r>
              <a:rPr lang="en-CA" sz="2800" dirty="0"/>
              <a:t>need not permit our misery to cloud wise discretion, but by confidently turning to Jesus for rest, </a:t>
            </a:r>
            <a:r>
              <a:rPr lang="en-CA" sz="2800" dirty="0">
                <a:solidFill>
                  <a:srgbClr val="FFC700"/>
                </a:solidFill>
              </a:rPr>
              <a:t>“we will find we may </a:t>
            </a:r>
            <a:r>
              <a:rPr lang="en-CA" sz="2800" dirty="0" smtClean="0">
                <a:solidFill>
                  <a:srgbClr val="FFC700"/>
                </a:solidFill>
              </a:rPr>
              <a:t>receive mercy and </a:t>
            </a:r>
            <a:r>
              <a:rPr lang="en-CA" sz="2800" dirty="0">
                <a:solidFill>
                  <a:srgbClr val="FFC700"/>
                </a:solidFill>
              </a:rPr>
              <a:t>find grace to help us in our time of need” (Philippians 4:16</a:t>
            </a:r>
            <a:r>
              <a:rPr lang="en-CA" sz="2800" dirty="0" smtClean="0">
                <a:solidFill>
                  <a:srgbClr val="FFC700"/>
                </a:solidFill>
              </a:rPr>
              <a:t>).</a:t>
            </a:r>
          </a:p>
          <a:p>
            <a:r>
              <a:rPr lang="en-CA" sz="2800" dirty="0" smtClean="0"/>
              <a:t>When </a:t>
            </a:r>
            <a:r>
              <a:rPr lang="en-CA" sz="2800" dirty="0"/>
              <a:t>human </a:t>
            </a:r>
            <a:r>
              <a:rPr lang="en-CA" sz="2800" dirty="0" smtClean="0"/>
              <a:t>wickedness </a:t>
            </a:r>
            <a:r>
              <a:rPr lang="en-CA" sz="2800" dirty="0"/>
              <a:t>begins to cloud our judgment, let us </a:t>
            </a:r>
            <a:r>
              <a:rPr lang="en-CA" sz="2800" dirty="0" smtClean="0"/>
              <a:t>recall that by </a:t>
            </a:r>
            <a:r>
              <a:rPr lang="en-CA" sz="2800" dirty="0"/>
              <a:t>faith in Jesus, we have been declared clean and in right relationship with God. </a:t>
            </a:r>
          </a:p>
          <a:p>
            <a:endParaRPr lang="en-CA" dirty="0">
              <a:solidFill>
                <a:srgbClr val="D9D9D9"/>
              </a:solidFill>
            </a:endParaRPr>
          </a:p>
          <a:p>
            <a:endParaRPr lang="en-CA" dirty="0"/>
          </a:p>
        </p:txBody>
      </p:sp>
    </p:spTree>
    <p:extLst>
      <p:ext uri="{BB962C8B-B14F-4D97-AF65-F5344CB8AC3E}">
        <p14:creationId xmlns:p14="http://schemas.microsoft.com/office/powerpoint/2010/main" val="1666426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343029"/>
            <a:ext cx="7173032" cy="5786437"/>
          </a:xfrm>
        </p:spPr>
        <p:txBody>
          <a:bodyPr>
            <a:normAutofit/>
          </a:bodyPr>
          <a:lstStyle/>
          <a:p>
            <a:r>
              <a:rPr lang="en-CA" sz="2800" dirty="0" smtClean="0"/>
              <a:t>Rather than throwing </a:t>
            </a:r>
            <a:r>
              <a:rPr lang="en-CA" sz="2800" dirty="0"/>
              <a:t>up our hands and </a:t>
            </a:r>
            <a:r>
              <a:rPr lang="en-CA" sz="2800" dirty="0" smtClean="0"/>
              <a:t>resigning </a:t>
            </a:r>
            <a:r>
              <a:rPr lang="en-CA" sz="2800" dirty="0"/>
              <a:t>ourselves to a life of fleeting enjoyment before we slip off into </a:t>
            </a:r>
            <a:r>
              <a:rPr lang="en-CA" sz="2800" dirty="0" smtClean="0"/>
              <a:t>meaninglessness,  </a:t>
            </a:r>
            <a:r>
              <a:rPr lang="en-CA" sz="2800" dirty="0"/>
              <a:t>let us do as Christ has encouraged us and simply come to Him. </a:t>
            </a:r>
            <a:endParaRPr lang="en-CA" sz="2800" dirty="0" smtClean="0"/>
          </a:p>
          <a:p>
            <a:pPr lvl="1"/>
            <a:r>
              <a:rPr lang="en-CA" sz="2800" dirty="0" smtClean="0"/>
              <a:t>Come </a:t>
            </a:r>
            <a:r>
              <a:rPr lang="en-CA" sz="2800" dirty="0"/>
              <a:t>to Him for wisdom. </a:t>
            </a:r>
            <a:endParaRPr lang="en-CA" sz="2800" dirty="0" smtClean="0"/>
          </a:p>
          <a:p>
            <a:pPr lvl="1"/>
            <a:r>
              <a:rPr lang="en-CA" sz="2800" dirty="0" smtClean="0"/>
              <a:t>Come </a:t>
            </a:r>
            <a:r>
              <a:rPr lang="en-CA" sz="2800" dirty="0"/>
              <a:t>to His for peace and rest. </a:t>
            </a:r>
            <a:endParaRPr lang="en-CA" sz="2800" dirty="0" smtClean="0"/>
          </a:p>
          <a:p>
            <a:pPr lvl="1"/>
            <a:r>
              <a:rPr lang="en-CA" sz="2800" dirty="0" smtClean="0"/>
              <a:t>Come </a:t>
            </a:r>
            <a:r>
              <a:rPr lang="en-CA" sz="2800" dirty="0"/>
              <a:t>to Him for cleansing. </a:t>
            </a:r>
          </a:p>
          <a:p>
            <a:pPr lvl="1"/>
            <a:r>
              <a:rPr lang="en-CA" sz="2800" dirty="0" smtClean="0"/>
              <a:t>Come </a:t>
            </a:r>
            <a:r>
              <a:rPr lang="en-CA" sz="2800" dirty="0"/>
              <a:t>to Him. </a:t>
            </a:r>
            <a:endParaRPr lang="en-CA" sz="11200" dirty="0">
              <a:solidFill>
                <a:srgbClr val="FFC700"/>
              </a:solidFill>
            </a:endParaRPr>
          </a:p>
        </p:txBody>
      </p:sp>
    </p:spTree>
    <p:extLst>
      <p:ext uri="{BB962C8B-B14F-4D97-AF65-F5344CB8AC3E}">
        <p14:creationId xmlns:p14="http://schemas.microsoft.com/office/powerpoint/2010/main" val="1645518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Autofit/>
          </a:bodyPr>
          <a:lstStyle/>
          <a:p>
            <a:pPr marL="0" indent="0">
              <a:buNone/>
            </a:pPr>
            <a:r>
              <a:rPr lang="en-CA" sz="2800" dirty="0">
                <a:solidFill>
                  <a:srgbClr val="FFC700"/>
                </a:solidFill>
              </a:rPr>
              <a:t>“Who is like the wise? Who knows the explanation of things? A person’s wisdom brightens their face and changes its hard appearance.</a:t>
            </a:r>
            <a:r>
              <a:rPr lang="en-CA" sz="2800" b="1" baseline="30000" dirty="0">
                <a:solidFill>
                  <a:srgbClr val="FFC700"/>
                </a:solidFill>
              </a:rPr>
              <a:t> </a:t>
            </a:r>
            <a:r>
              <a:rPr lang="en-CA" sz="2800" dirty="0">
                <a:solidFill>
                  <a:srgbClr val="FFC700"/>
                </a:solidFill>
              </a:rPr>
              <a:t>Obey the king’s command, I say, because you took an oath before God. Do not be in a hurry to leave the king’s presence. Do not stand up for a bad cause, for he will do whatever he pleases. Since a king’s word is supreme, who can say to him, “What are you doing?”</a:t>
            </a:r>
            <a:r>
              <a:rPr lang="en-CA" sz="2800" b="1" baseline="30000" dirty="0">
                <a:solidFill>
                  <a:srgbClr val="FFC700"/>
                </a:solidFill>
              </a:rPr>
              <a:t> </a:t>
            </a:r>
            <a:r>
              <a:rPr lang="en-CA" sz="2800" dirty="0">
                <a:solidFill>
                  <a:srgbClr val="FFC700"/>
                </a:solidFill>
              </a:rPr>
              <a:t>Whoever obeys his command will come to no harm, and the wise heart will know the proper time and procedure.</a:t>
            </a:r>
            <a:r>
              <a:rPr lang="en-CA" sz="2800" b="1" baseline="30000" dirty="0">
                <a:solidFill>
                  <a:srgbClr val="FFC700"/>
                </a:solidFill>
              </a:rPr>
              <a:t> </a:t>
            </a:r>
            <a:r>
              <a:rPr lang="en-CA" sz="2800" dirty="0">
                <a:solidFill>
                  <a:srgbClr val="FFC700"/>
                </a:solidFill>
              </a:rPr>
              <a:t>For there is a proper time and procedure for every matter, though a person may be weighed down by misery.</a:t>
            </a:r>
            <a:r>
              <a:rPr lang="en-CA" sz="2800" b="1" baseline="30000" dirty="0">
                <a:solidFill>
                  <a:srgbClr val="FFC700"/>
                </a:solidFill>
              </a:rPr>
              <a:t> </a:t>
            </a:r>
            <a:r>
              <a:rPr lang="en-CA" sz="2800" dirty="0">
                <a:solidFill>
                  <a:srgbClr val="FFC700"/>
                </a:solidFill>
              </a:rPr>
              <a:t>Since no one knows the future, who can tell someone else what is to come?</a:t>
            </a:r>
            <a:r>
              <a:rPr lang="en-CA" sz="2800" b="1" baseline="30000" dirty="0">
                <a:solidFill>
                  <a:srgbClr val="FFC700"/>
                </a:solidFill>
              </a:rPr>
              <a:t> </a:t>
            </a:r>
            <a:endParaRPr lang="en-CA" sz="2800" dirty="0">
              <a:solidFill>
                <a:srgbClr val="FFC700"/>
              </a:solidFill>
            </a:endParaRPr>
          </a:p>
        </p:txBody>
      </p:sp>
    </p:spTree>
    <p:extLst>
      <p:ext uri="{BB962C8B-B14F-4D97-AF65-F5344CB8AC3E}">
        <p14:creationId xmlns:p14="http://schemas.microsoft.com/office/powerpoint/2010/main" val="99830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928687"/>
            <a:ext cx="7173032" cy="5248275"/>
          </a:xfrm>
        </p:spPr>
        <p:txBody>
          <a:bodyPr>
            <a:noAutofit/>
          </a:bodyPr>
          <a:lstStyle/>
          <a:p>
            <a:pPr marL="0" indent="0">
              <a:buNone/>
            </a:pPr>
            <a:r>
              <a:rPr lang="en-CA" sz="2800" dirty="0" smtClean="0">
                <a:solidFill>
                  <a:srgbClr val="FFC700"/>
                </a:solidFill>
              </a:rPr>
              <a:t>“</a:t>
            </a:r>
            <a:r>
              <a:rPr lang="en-CA" sz="2800" dirty="0">
                <a:solidFill>
                  <a:srgbClr val="FFC700"/>
                </a:solidFill>
              </a:rPr>
              <a:t>As no one has power over the wind to contain it, so no one has power over the time of their death. As no one is discharged in time of war, so wickedness will not release those who practice it.</a:t>
            </a:r>
            <a:r>
              <a:rPr lang="en-CA" sz="2800" b="1" baseline="30000" dirty="0">
                <a:solidFill>
                  <a:srgbClr val="FFC700"/>
                </a:solidFill>
              </a:rPr>
              <a:t> </a:t>
            </a:r>
            <a:r>
              <a:rPr lang="en-CA" sz="2800" dirty="0">
                <a:solidFill>
                  <a:srgbClr val="FFC700"/>
                </a:solidFill>
              </a:rPr>
              <a:t>All this I saw, as I applied my mind to everything done under the sun. There is a time when a man lords it over others to his own hurt. Then too, I saw the wicked buried—those who used to come and go from the holy place and receive praise</a:t>
            </a:r>
            <a:r>
              <a:rPr lang="en-CA" sz="2800" baseline="30000" dirty="0">
                <a:solidFill>
                  <a:srgbClr val="FFC700"/>
                </a:solidFill>
              </a:rPr>
              <a:t> </a:t>
            </a:r>
            <a:r>
              <a:rPr lang="en-CA" sz="2800" dirty="0">
                <a:solidFill>
                  <a:srgbClr val="FFC700"/>
                </a:solidFill>
              </a:rPr>
              <a:t>in the city where they did this. This too is meaningless.</a:t>
            </a:r>
            <a:r>
              <a:rPr lang="en-CA" sz="2800" b="1" baseline="30000" dirty="0">
                <a:solidFill>
                  <a:srgbClr val="FFC700"/>
                </a:solidFill>
              </a:rPr>
              <a:t> </a:t>
            </a:r>
            <a:r>
              <a:rPr lang="en-CA" sz="2800" dirty="0">
                <a:solidFill>
                  <a:srgbClr val="FFC700"/>
                </a:solidFill>
              </a:rPr>
              <a:t>When the sentence for a crime is not quickly carried out, people’s hearts are filled with schemes to do wrong</a:t>
            </a:r>
            <a:r>
              <a:rPr lang="en-CA" sz="2800" dirty="0" smtClean="0">
                <a:solidFill>
                  <a:srgbClr val="FFC700"/>
                </a:solidFill>
              </a:rPr>
              <a:t>.”</a:t>
            </a:r>
            <a:r>
              <a:rPr lang="en-CA" sz="2800" dirty="0">
                <a:solidFill>
                  <a:srgbClr val="FFC700"/>
                </a:solidFill>
              </a:rPr>
              <a:t> </a:t>
            </a:r>
          </a:p>
        </p:txBody>
      </p:sp>
    </p:spTree>
    <p:extLst>
      <p:ext uri="{BB962C8B-B14F-4D97-AF65-F5344CB8AC3E}">
        <p14:creationId xmlns:p14="http://schemas.microsoft.com/office/powerpoint/2010/main" val="1427488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071563"/>
            <a:ext cx="6591300" cy="5105400"/>
          </a:xfrm>
        </p:spPr>
        <p:txBody>
          <a:bodyPr>
            <a:noAutofit/>
          </a:bodyPr>
          <a:lstStyle/>
          <a:p>
            <a:pPr marL="0" indent="0">
              <a:buNone/>
            </a:pPr>
            <a:r>
              <a:rPr lang="en-CA" sz="2800" dirty="0" smtClean="0">
                <a:solidFill>
                  <a:srgbClr val="FFC700"/>
                </a:solidFill>
              </a:rPr>
              <a:t>“Although </a:t>
            </a:r>
            <a:r>
              <a:rPr lang="en-CA" sz="2800" dirty="0">
                <a:solidFill>
                  <a:srgbClr val="FFC700"/>
                </a:solidFill>
              </a:rPr>
              <a:t>a wicked person who commits a hundred crimes may live a long time, I know that it will go better with those who fear God, who are reverent before him. Yet because the wicked do not fear God, it will not go well with them, and their days will not lengthen like a shadow.</a:t>
            </a:r>
            <a:r>
              <a:rPr lang="en-CA" sz="2800" b="1" baseline="30000" dirty="0">
                <a:solidFill>
                  <a:srgbClr val="FFC700"/>
                </a:solidFill>
              </a:rPr>
              <a:t> </a:t>
            </a:r>
            <a:r>
              <a:rPr lang="en-CA" sz="2800" dirty="0" smtClean="0">
                <a:solidFill>
                  <a:srgbClr val="FFC700"/>
                </a:solidFill>
              </a:rPr>
              <a:t>There </a:t>
            </a:r>
            <a:r>
              <a:rPr lang="en-CA" sz="2800" dirty="0">
                <a:solidFill>
                  <a:srgbClr val="FFC700"/>
                </a:solidFill>
              </a:rPr>
              <a:t>is something else meaningless that occurs on earth: the righteous who get what the wicked deserve, and the wicked who get what the righteous deserve. This too, I say, is meaningless</a:t>
            </a:r>
            <a:r>
              <a:rPr lang="en-CA" sz="2800" dirty="0" smtClean="0">
                <a:solidFill>
                  <a:srgbClr val="FFC700"/>
                </a:solidFill>
              </a:rPr>
              <a:t>.”</a:t>
            </a:r>
            <a:r>
              <a:rPr lang="en-CA" sz="2800" dirty="0">
                <a:solidFill>
                  <a:srgbClr val="FFC700"/>
                </a:solidFill>
              </a:rPr>
              <a:t> </a:t>
            </a:r>
          </a:p>
        </p:txBody>
      </p:sp>
    </p:spTree>
    <p:extLst>
      <p:ext uri="{BB962C8B-B14F-4D97-AF65-F5344CB8AC3E}">
        <p14:creationId xmlns:p14="http://schemas.microsoft.com/office/powerpoint/2010/main" val="3163578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173032" cy="6164263"/>
          </a:xfrm>
        </p:spPr>
        <p:txBody>
          <a:bodyPr>
            <a:noAutofit/>
          </a:bodyPr>
          <a:lstStyle/>
          <a:p>
            <a:pPr marL="0" indent="0">
              <a:buNone/>
            </a:pPr>
            <a:r>
              <a:rPr lang="en-CA" sz="2800" dirty="0" smtClean="0">
                <a:solidFill>
                  <a:srgbClr val="FFC700"/>
                </a:solidFill>
              </a:rPr>
              <a:t>“So </a:t>
            </a:r>
            <a:r>
              <a:rPr lang="en-CA" sz="2800" dirty="0">
                <a:solidFill>
                  <a:srgbClr val="FFC700"/>
                </a:solidFill>
              </a:rPr>
              <a:t>I commend the enjoyment of life, because there is nothing better for a person under the sun than to eat and drink and be glad. Then joy will accompany them in their toil all the days of the life God has given them under the sun.</a:t>
            </a:r>
            <a:r>
              <a:rPr lang="en-CA" sz="2800" b="1" baseline="30000" dirty="0">
                <a:solidFill>
                  <a:srgbClr val="FFC700"/>
                </a:solidFill>
              </a:rPr>
              <a:t> </a:t>
            </a:r>
            <a:r>
              <a:rPr lang="en-CA" sz="2800" dirty="0">
                <a:solidFill>
                  <a:srgbClr val="FFC700"/>
                </a:solidFill>
              </a:rPr>
              <a:t>When I applied my mind to know wisdom and to observe the labor that is done on earth—people getting no sleep day or night— then I saw all that God has done. No one can comprehend what goes on under the sun. Despite all their efforts to search it out, no one can discover its meaning. Even if the wise claim they know, they cannot really comprehend it</a:t>
            </a:r>
            <a:r>
              <a:rPr lang="en-CA" sz="2800" dirty="0" smtClean="0">
                <a:solidFill>
                  <a:srgbClr val="FFC700"/>
                </a:solidFill>
              </a:rPr>
              <a:t>.”</a:t>
            </a:r>
          </a:p>
          <a:p>
            <a:pPr marL="0" indent="0">
              <a:buNone/>
            </a:pPr>
            <a:r>
              <a:rPr lang="en-CA" sz="2800" dirty="0" smtClean="0">
                <a:solidFill>
                  <a:srgbClr val="FFC700"/>
                </a:solidFill>
              </a:rPr>
              <a:t>Ecclesiastes 8:1-17</a:t>
            </a:r>
            <a:endParaRPr lang="en-CA" sz="2800" dirty="0">
              <a:solidFill>
                <a:srgbClr val="FFC700"/>
              </a:solidFill>
            </a:endParaRPr>
          </a:p>
        </p:txBody>
      </p:sp>
    </p:spTree>
    <p:extLst>
      <p:ext uri="{BB962C8B-B14F-4D97-AF65-F5344CB8AC3E}">
        <p14:creationId xmlns:p14="http://schemas.microsoft.com/office/powerpoint/2010/main" val="1214447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14549"/>
            <a:ext cx="7134225" cy="4062413"/>
          </a:xfrm>
        </p:spPr>
        <p:txBody>
          <a:bodyPr>
            <a:normAutofit/>
          </a:bodyPr>
          <a:lstStyle/>
          <a:p>
            <a:pPr marL="0" indent="0">
              <a:buNone/>
            </a:pPr>
            <a:r>
              <a:rPr lang="en-CA" dirty="0" smtClean="0">
                <a:solidFill>
                  <a:srgbClr val="FFC700"/>
                </a:solidFill>
              </a:rPr>
              <a:t>A Lesson in Real-Time</a:t>
            </a:r>
          </a:p>
          <a:p>
            <a:r>
              <a:rPr lang="en-CA" dirty="0" smtClean="0"/>
              <a:t>Because there are limits to </a:t>
            </a:r>
            <a:r>
              <a:rPr lang="en-CA" dirty="0"/>
              <a:t>human </a:t>
            </a:r>
            <a:r>
              <a:rPr lang="en-CA" dirty="0" smtClean="0"/>
              <a:t>wisdom, we ought to be active in seeking </a:t>
            </a:r>
            <a:r>
              <a:rPr lang="en-CA" dirty="0"/>
              <a:t>wisdom from on </a:t>
            </a:r>
            <a:r>
              <a:rPr lang="en-CA" dirty="0" smtClean="0"/>
              <a:t>high.</a:t>
            </a:r>
            <a:endParaRPr lang="en-CA" dirty="0"/>
          </a:p>
        </p:txBody>
      </p:sp>
    </p:spTree>
    <p:extLst>
      <p:ext uri="{BB962C8B-B14F-4D97-AF65-F5344CB8AC3E}">
        <p14:creationId xmlns:p14="http://schemas.microsoft.com/office/powerpoint/2010/main" val="3569065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6544"/>
            <a:ext cx="7148513" cy="4348163"/>
          </a:xfrm>
        </p:spPr>
        <p:txBody>
          <a:bodyPr>
            <a:noAutofit/>
          </a:bodyPr>
          <a:lstStyle/>
          <a:p>
            <a:pPr marL="0" indent="0">
              <a:buNone/>
            </a:pPr>
            <a:r>
              <a:rPr lang="en-CA" sz="2800" dirty="0">
                <a:solidFill>
                  <a:srgbClr val="FFC700"/>
                </a:solidFill>
              </a:rPr>
              <a:t>E</a:t>
            </a:r>
            <a:r>
              <a:rPr lang="en-CA" sz="2800" dirty="0" smtClean="0">
                <a:solidFill>
                  <a:srgbClr val="FFC700"/>
                </a:solidFill>
              </a:rPr>
              <a:t>cclesiastes 8:1-10: Exploring </a:t>
            </a:r>
            <a:r>
              <a:rPr lang="en-CA" sz="2800" dirty="0">
                <a:solidFill>
                  <a:srgbClr val="FFC700"/>
                </a:solidFill>
              </a:rPr>
              <a:t>the limits of human wisdom </a:t>
            </a:r>
            <a:r>
              <a:rPr lang="en-CA" sz="2800" dirty="0" smtClean="0">
                <a:solidFill>
                  <a:srgbClr val="FFC700"/>
                </a:solidFill>
              </a:rPr>
              <a:t>within worldly </a:t>
            </a:r>
            <a:r>
              <a:rPr lang="en-CA" sz="2800" dirty="0">
                <a:solidFill>
                  <a:srgbClr val="FFC700"/>
                </a:solidFill>
              </a:rPr>
              <a:t>authority</a:t>
            </a:r>
          </a:p>
          <a:p>
            <a:r>
              <a:rPr lang="en-CA" sz="2800" dirty="0" smtClean="0"/>
              <a:t>The Teacher encourages </a:t>
            </a:r>
            <a:r>
              <a:rPr lang="en-CA" sz="2800" dirty="0"/>
              <a:t>those who find themselves before an earthly authority to behave with cautious </a:t>
            </a:r>
            <a:r>
              <a:rPr lang="en-CA" sz="2800" dirty="0" smtClean="0"/>
              <a:t>obedience. </a:t>
            </a:r>
            <a:endParaRPr lang="en-CA" sz="2800" dirty="0"/>
          </a:p>
          <a:p>
            <a:r>
              <a:rPr lang="en-CA" sz="2800" dirty="0" smtClean="0"/>
              <a:t>The </a:t>
            </a:r>
            <a:r>
              <a:rPr lang="en-CA" sz="2800" dirty="0"/>
              <a:t>Teacher suggests that because an authority figure is imbued with power to do as he or she pleases, words of wisdom ought to be withheld and rote obedience to the authority figure’s word performed. </a:t>
            </a:r>
            <a:endParaRPr lang="en-CA" sz="2800" dirty="0" smtClean="0"/>
          </a:p>
          <a:p>
            <a:r>
              <a:rPr lang="en-CA" sz="2800" dirty="0" smtClean="0"/>
              <a:t>Authority </a:t>
            </a:r>
            <a:r>
              <a:rPr lang="en-CA" sz="2800" dirty="0"/>
              <a:t>is something to be wielded like a weapon, dispensing retribution wherever deemed </a:t>
            </a:r>
            <a:r>
              <a:rPr lang="en-CA" sz="2800" dirty="0" smtClean="0"/>
              <a:t>fitting; authority is </a:t>
            </a:r>
            <a:r>
              <a:rPr lang="en-CA" sz="2800" dirty="0"/>
              <a:t>to be feared and the driving factor behind obedience is fear. </a:t>
            </a:r>
          </a:p>
        </p:txBody>
      </p:sp>
    </p:spTree>
    <p:extLst>
      <p:ext uri="{BB962C8B-B14F-4D97-AF65-F5344CB8AC3E}">
        <p14:creationId xmlns:p14="http://schemas.microsoft.com/office/powerpoint/2010/main" val="957601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5176"/>
            <a:ext cx="10515600" cy="1325563"/>
          </a:xfrm>
        </p:spPr>
        <p:txBody>
          <a:bodyPr/>
          <a:lstStyle/>
          <a:p>
            <a:r>
              <a:rPr lang="en-CA" dirty="0" smtClean="0">
                <a:solidFill>
                  <a:srgbClr val="FFC700"/>
                </a:solidFill>
              </a:rPr>
              <a:t>Three Limits to Human Wisdom</a:t>
            </a:r>
            <a:endParaRPr lang="en-CA" dirty="0">
              <a:solidFill>
                <a:srgbClr val="FFC700"/>
              </a:solidFill>
            </a:endParaRPr>
          </a:p>
        </p:txBody>
      </p:sp>
      <p:sp>
        <p:nvSpPr>
          <p:cNvPr id="3" name="Content Placeholder 2"/>
          <p:cNvSpPr>
            <a:spLocks noGrp="1"/>
          </p:cNvSpPr>
          <p:nvPr>
            <p:ph idx="1"/>
          </p:nvPr>
        </p:nvSpPr>
        <p:spPr>
          <a:xfrm>
            <a:off x="838200" y="1928812"/>
            <a:ext cx="7191375" cy="4729159"/>
          </a:xfrm>
        </p:spPr>
        <p:txBody>
          <a:bodyPr>
            <a:normAutofit/>
          </a:bodyPr>
          <a:lstStyle/>
          <a:p>
            <a:r>
              <a:rPr lang="en-CA" sz="2800" dirty="0" smtClean="0"/>
              <a:t>Human </a:t>
            </a:r>
            <a:r>
              <a:rPr lang="en-CA" sz="2800" dirty="0"/>
              <a:t>wisdom is </a:t>
            </a:r>
            <a:r>
              <a:rPr lang="en-CA" sz="2800" dirty="0" smtClean="0"/>
              <a:t>limited by:</a:t>
            </a:r>
          </a:p>
          <a:p>
            <a:pPr marL="514350" indent="-514350">
              <a:buFont typeface="+mj-lt"/>
              <a:buAutoNum type="arabicPeriod"/>
            </a:pPr>
            <a:r>
              <a:rPr lang="en-CA" sz="2800" dirty="0" smtClean="0"/>
              <a:t>the </a:t>
            </a:r>
            <a:r>
              <a:rPr lang="en-CA" sz="2800" dirty="0"/>
              <a:t>unwillingness to listen by one who is in a position of </a:t>
            </a:r>
            <a:r>
              <a:rPr lang="en-CA" sz="2800" dirty="0" smtClean="0"/>
              <a:t>authority</a:t>
            </a:r>
          </a:p>
          <a:p>
            <a:pPr marL="514350" indent="-514350">
              <a:buFont typeface="+mj-lt"/>
              <a:buAutoNum type="arabicPeriod"/>
            </a:pPr>
            <a:r>
              <a:rPr lang="en-CA" sz="2800" dirty="0" smtClean="0"/>
              <a:t>our </a:t>
            </a:r>
            <a:r>
              <a:rPr lang="en-CA" sz="2800" dirty="0"/>
              <a:t>inability to accurately foresee the </a:t>
            </a:r>
            <a:r>
              <a:rPr lang="en-CA" sz="2800" dirty="0" smtClean="0"/>
              <a:t>future caused by </a:t>
            </a:r>
            <a:r>
              <a:rPr lang="en-CA" sz="2800" dirty="0" err="1" smtClean="0"/>
              <a:t>i</a:t>
            </a:r>
            <a:r>
              <a:rPr lang="en-CA" sz="2800" dirty="0" smtClean="0"/>
              <a:t>) misery and ii) a divinely imposed </a:t>
            </a:r>
            <a:r>
              <a:rPr lang="en-CA" sz="2800" dirty="0" smtClean="0"/>
              <a:t>limitation</a:t>
            </a:r>
          </a:p>
          <a:p>
            <a:pPr marL="514350" indent="-514350">
              <a:buFont typeface="+mj-lt"/>
              <a:buAutoNum type="arabicPeriod"/>
            </a:pPr>
            <a:r>
              <a:rPr lang="en-CA" sz="2800" smtClean="0"/>
              <a:t>the </a:t>
            </a:r>
            <a:r>
              <a:rPr lang="en-CA" sz="2800" dirty="0" smtClean="0"/>
              <a:t>presence of human wickedness and sin</a:t>
            </a:r>
            <a:endParaRPr lang="en-CA" sz="2800" dirty="0"/>
          </a:p>
        </p:txBody>
      </p:sp>
    </p:spTree>
    <p:extLst>
      <p:ext uri="{BB962C8B-B14F-4D97-AF65-F5344CB8AC3E}">
        <p14:creationId xmlns:p14="http://schemas.microsoft.com/office/powerpoint/2010/main" val="246565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857244"/>
            <a:ext cx="6705601" cy="4582500"/>
          </a:xfrm>
        </p:spPr>
        <p:txBody>
          <a:bodyPr>
            <a:noAutofit/>
          </a:bodyPr>
          <a:lstStyle/>
          <a:p>
            <a:r>
              <a:rPr lang="en-CA" sz="2800" dirty="0"/>
              <a:t>A</a:t>
            </a:r>
            <a:r>
              <a:rPr lang="en-CA" sz="2800" dirty="0" smtClean="0"/>
              <a:t>ccording </a:t>
            </a:r>
            <a:r>
              <a:rPr lang="en-CA" sz="2800" dirty="0"/>
              <a:t>to the Teacher, because “no one can comprehend what goes on under the </a:t>
            </a:r>
            <a:r>
              <a:rPr lang="en-CA" sz="2800" dirty="0" smtClean="0"/>
              <a:t>sun”, it </a:t>
            </a:r>
            <a:r>
              <a:rPr lang="en-CA" sz="2800" dirty="0"/>
              <a:t>is best that humanity simply sets about to “eat and drink and be glad”. </a:t>
            </a:r>
            <a:endParaRPr lang="en-CA" sz="2800" dirty="0" smtClean="0"/>
          </a:p>
          <a:p>
            <a:r>
              <a:rPr lang="en-CA" sz="2800" dirty="0" smtClean="0"/>
              <a:t>Human </a:t>
            </a:r>
            <a:r>
              <a:rPr lang="en-CA" sz="2800" dirty="0"/>
              <a:t>wisdom is so limited, says the Teacher, that its pursuit and application to find meaning in life is pure vanity; it results in nothing of </a:t>
            </a:r>
            <a:r>
              <a:rPr lang="en-CA" sz="2800" dirty="0" smtClean="0"/>
              <a:t>consequence.</a:t>
            </a:r>
          </a:p>
          <a:p>
            <a:r>
              <a:rPr lang="en-CA" sz="2800" dirty="0"/>
              <a:t>Should we, because of the limits of human wisdom, simply resign ourselves to living an existence of naive enjoyment while experiences of true peace, righteousness and justice completely escape us?</a:t>
            </a:r>
            <a:endParaRPr lang="en-CA" sz="2800" dirty="0" smtClean="0"/>
          </a:p>
          <a:p>
            <a:endParaRPr lang="en-CA" sz="2800" dirty="0"/>
          </a:p>
        </p:txBody>
      </p:sp>
    </p:spTree>
    <p:extLst>
      <p:ext uri="{BB962C8B-B14F-4D97-AF65-F5344CB8AC3E}">
        <p14:creationId xmlns:p14="http://schemas.microsoft.com/office/powerpoint/2010/main" val="610607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712</TotalTime>
  <Words>634</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Three Limits to Human Wisdom</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44</cp:revision>
  <cp:lastPrinted>2024-05-06T17:42:18Z</cp:lastPrinted>
  <dcterms:created xsi:type="dcterms:W3CDTF">2024-04-11T22:49:02Z</dcterms:created>
  <dcterms:modified xsi:type="dcterms:W3CDTF">2024-06-07T15:41:42Z</dcterms:modified>
</cp:coreProperties>
</file>