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91" r:id="rId3"/>
    <p:sldId id="292" r:id="rId4"/>
    <p:sldId id="294" r:id="rId5"/>
    <p:sldId id="285" r:id="rId6"/>
    <p:sldId id="279" r:id="rId7"/>
    <p:sldId id="275" r:id="rId8"/>
    <p:sldId id="297" r:id="rId9"/>
    <p:sldId id="290" r:id="rId10"/>
    <p:sldId id="295" r:id="rId11"/>
    <p:sldId id="299" r:id="rId12"/>
    <p:sldId id="300" r:id="rId13"/>
    <p:sldId id="301" r:id="rId14"/>
    <p:sldId id="298" r:id="rId15"/>
    <p:sldId id="296" r:id="rId16"/>
    <p:sldId id="286"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C700"/>
    <a:srgbClr val="000000"/>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2BC54B-57FD-4032-B3A3-5C8B753A1BA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CA"/>
        </a:p>
      </dgm:t>
    </dgm:pt>
    <dgm:pt modelId="{FC4CC87E-B7F4-4BE2-AD15-42F93028768C}">
      <dgm:prSet phldrT="[Text]"/>
      <dgm:spPr/>
      <dgm:t>
        <a:bodyPr/>
        <a:lstStyle/>
        <a:p>
          <a:r>
            <a:rPr lang="en-CA" dirty="0" smtClean="0">
              <a:solidFill>
                <a:srgbClr val="D9D9D9"/>
              </a:solidFill>
            </a:rPr>
            <a:t>An Experience of God’s Love</a:t>
          </a:r>
          <a:endParaRPr lang="en-CA" dirty="0">
            <a:solidFill>
              <a:srgbClr val="D9D9D9"/>
            </a:solidFill>
          </a:endParaRPr>
        </a:p>
      </dgm:t>
    </dgm:pt>
    <dgm:pt modelId="{4B4F5EF2-5DD9-4FF8-A53F-346AA7F97E5B}" type="parTrans" cxnId="{BC0A2F9D-6F7C-4C41-9D6A-2CF55E93C7D2}">
      <dgm:prSet/>
      <dgm:spPr/>
      <dgm:t>
        <a:bodyPr/>
        <a:lstStyle/>
        <a:p>
          <a:endParaRPr lang="en-CA"/>
        </a:p>
      </dgm:t>
    </dgm:pt>
    <dgm:pt modelId="{62B66957-AA79-409E-8EA0-0791EDD962D9}" type="sibTrans" cxnId="{BC0A2F9D-6F7C-4C41-9D6A-2CF55E93C7D2}">
      <dgm:prSet/>
      <dgm:spPr>
        <a:solidFill>
          <a:srgbClr val="FFC700"/>
        </a:solidFill>
        <a:ln>
          <a:noFill/>
        </a:ln>
      </dgm:spPr>
      <dgm:t>
        <a:bodyPr/>
        <a:lstStyle/>
        <a:p>
          <a:endParaRPr lang="en-CA"/>
        </a:p>
      </dgm:t>
    </dgm:pt>
    <dgm:pt modelId="{E5E345B3-F13E-4DCB-858F-C034305A47FE}">
      <dgm:prSet phldrT="[Text]"/>
      <dgm:spPr/>
      <dgm:t>
        <a:bodyPr/>
        <a:lstStyle/>
        <a:p>
          <a:r>
            <a:rPr lang="en-CA" dirty="0" smtClean="0">
              <a:solidFill>
                <a:srgbClr val="D9D9D9"/>
              </a:solidFill>
            </a:rPr>
            <a:t>Intimacy with Jesus</a:t>
          </a:r>
          <a:endParaRPr lang="en-CA" dirty="0">
            <a:solidFill>
              <a:srgbClr val="D9D9D9"/>
            </a:solidFill>
          </a:endParaRPr>
        </a:p>
      </dgm:t>
    </dgm:pt>
    <dgm:pt modelId="{0A794112-78F6-4FED-B1EB-735AE11C7136}" type="parTrans" cxnId="{CE0063B5-80F4-415E-B181-DD3970217F85}">
      <dgm:prSet/>
      <dgm:spPr/>
      <dgm:t>
        <a:bodyPr/>
        <a:lstStyle/>
        <a:p>
          <a:endParaRPr lang="en-CA"/>
        </a:p>
      </dgm:t>
    </dgm:pt>
    <dgm:pt modelId="{8800069E-0CF6-4BB5-81B8-22DF2187AEBE}" type="sibTrans" cxnId="{CE0063B5-80F4-415E-B181-DD3970217F85}">
      <dgm:prSet/>
      <dgm:spPr>
        <a:solidFill>
          <a:srgbClr val="FFC700"/>
        </a:solidFill>
        <a:ln>
          <a:noFill/>
        </a:ln>
      </dgm:spPr>
      <dgm:t>
        <a:bodyPr/>
        <a:lstStyle/>
        <a:p>
          <a:endParaRPr lang="en-CA"/>
        </a:p>
      </dgm:t>
    </dgm:pt>
    <dgm:pt modelId="{1885F0AC-33F6-46CA-B1E0-02221B4CC0CD}">
      <dgm:prSet phldrT="[Text]"/>
      <dgm:spPr/>
      <dgm:t>
        <a:bodyPr/>
        <a:lstStyle/>
        <a:p>
          <a:r>
            <a:rPr lang="en-CA" dirty="0" smtClean="0">
              <a:solidFill>
                <a:srgbClr val="D9D9D9"/>
              </a:solidFill>
            </a:rPr>
            <a:t>Obedience and Worship</a:t>
          </a:r>
          <a:endParaRPr lang="en-CA" dirty="0">
            <a:solidFill>
              <a:srgbClr val="D9D9D9"/>
            </a:solidFill>
          </a:endParaRPr>
        </a:p>
      </dgm:t>
    </dgm:pt>
    <dgm:pt modelId="{28C6F4CE-51B1-4B1C-90D1-E65C6010A10A}" type="sibTrans" cxnId="{3CCEADAD-6037-498F-8BEC-FFAB30E6A13A}">
      <dgm:prSet/>
      <dgm:spPr>
        <a:solidFill>
          <a:srgbClr val="FFC700"/>
        </a:solidFill>
        <a:ln>
          <a:noFill/>
        </a:ln>
      </dgm:spPr>
      <dgm:t>
        <a:bodyPr/>
        <a:lstStyle/>
        <a:p>
          <a:endParaRPr lang="en-CA"/>
        </a:p>
      </dgm:t>
    </dgm:pt>
    <dgm:pt modelId="{65A34011-E1D0-4321-B0D8-776917458811}" type="parTrans" cxnId="{3CCEADAD-6037-498F-8BEC-FFAB30E6A13A}">
      <dgm:prSet/>
      <dgm:spPr/>
      <dgm:t>
        <a:bodyPr/>
        <a:lstStyle/>
        <a:p>
          <a:endParaRPr lang="en-CA"/>
        </a:p>
      </dgm:t>
    </dgm:pt>
    <dgm:pt modelId="{C880B814-F21B-4917-9D0A-B8B5157118FB}" type="pres">
      <dgm:prSet presAssocID="{CD2BC54B-57FD-4032-B3A3-5C8B753A1BA6}" presName="cycle" presStyleCnt="0">
        <dgm:presLayoutVars>
          <dgm:dir/>
          <dgm:resizeHandles val="exact"/>
        </dgm:presLayoutVars>
      </dgm:prSet>
      <dgm:spPr/>
      <dgm:t>
        <a:bodyPr/>
        <a:lstStyle/>
        <a:p>
          <a:endParaRPr lang="en-CA"/>
        </a:p>
      </dgm:t>
    </dgm:pt>
    <dgm:pt modelId="{C013ABD1-1E13-48DC-A2E7-29B75407A6D1}" type="pres">
      <dgm:prSet presAssocID="{FC4CC87E-B7F4-4BE2-AD15-42F93028768C}" presName="dummy" presStyleCnt="0"/>
      <dgm:spPr/>
    </dgm:pt>
    <dgm:pt modelId="{8B6B6D7A-37AE-47CE-A081-BED0BA0B8AD8}" type="pres">
      <dgm:prSet presAssocID="{FC4CC87E-B7F4-4BE2-AD15-42F93028768C}" presName="node" presStyleLbl="revTx" presStyleIdx="0" presStyleCnt="3">
        <dgm:presLayoutVars>
          <dgm:bulletEnabled val="1"/>
        </dgm:presLayoutVars>
      </dgm:prSet>
      <dgm:spPr/>
      <dgm:t>
        <a:bodyPr/>
        <a:lstStyle/>
        <a:p>
          <a:endParaRPr lang="en-CA"/>
        </a:p>
      </dgm:t>
    </dgm:pt>
    <dgm:pt modelId="{27240291-F527-4A2A-B6AC-2052B04C228B}" type="pres">
      <dgm:prSet presAssocID="{62B66957-AA79-409E-8EA0-0791EDD962D9}" presName="sibTrans" presStyleLbl="node1" presStyleIdx="0" presStyleCnt="3"/>
      <dgm:spPr/>
      <dgm:t>
        <a:bodyPr/>
        <a:lstStyle/>
        <a:p>
          <a:endParaRPr lang="en-CA"/>
        </a:p>
      </dgm:t>
    </dgm:pt>
    <dgm:pt modelId="{49EA6E0F-B067-48EE-85E1-44351C5A372A}" type="pres">
      <dgm:prSet presAssocID="{E5E345B3-F13E-4DCB-858F-C034305A47FE}" presName="dummy" presStyleCnt="0"/>
      <dgm:spPr/>
    </dgm:pt>
    <dgm:pt modelId="{29A90CC7-8368-417A-B1A9-AA989BB8C65D}" type="pres">
      <dgm:prSet presAssocID="{E5E345B3-F13E-4DCB-858F-C034305A47FE}" presName="node" presStyleLbl="revTx" presStyleIdx="1" presStyleCnt="3">
        <dgm:presLayoutVars>
          <dgm:bulletEnabled val="1"/>
        </dgm:presLayoutVars>
      </dgm:prSet>
      <dgm:spPr/>
      <dgm:t>
        <a:bodyPr/>
        <a:lstStyle/>
        <a:p>
          <a:endParaRPr lang="en-CA"/>
        </a:p>
      </dgm:t>
    </dgm:pt>
    <dgm:pt modelId="{B945089E-B3EC-464F-A329-8B2EB52652F2}" type="pres">
      <dgm:prSet presAssocID="{8800069E-0CF6-4BB5-81B8-22DF2187AEBE}" presName="sibTrans" presStyleLbl="node1" presStyleIdx="1" presStyleCnt="3"/>
      <dgm:spPr/>
      <dgm:t>
        <a:bodyPr/>
        <a:lstStyle/>
        <a:p>
          <a:endParaRPr lang="en-CA"/>
        </a:p>
      </dgm:t>
    </dgm:pt>
    <dgm:pt modelId="{E5D8E17D-FC0B-4A59-8304-3E221A312900}" type="pres">
      <dgm:prSet presAssocID="{1885F0AC-33F6-46CA-B1E0-02221B4CC0CD}" presName="dummy" presStyleCnt="0"/>
      <dgm:spPr/>
    </dgm:pt>
    <dgm:pt modelId="{702D306B-43B6-48DE-B801-C773B5D8C7BB}" type="pres">
      <dgm:prSet presAssocID="{1885F0AC-33F6-46CA-B1E0-02221B4CC0CD}" presName="node" presStyleLbl="revTx" presStyleIdx="2" presStyleCnt="3">
        <dgm:presLayoutVars>
          <dgm:bulletEnabled val="1"/>
        </dgm:presLayoutVars>
      </dgm:prSet>
      <dgm:spPr/>
      <dgm:t>
        <a:bodyPr/>
        <a:lstStyle/>
        <a:p>
          <a:endParaRPr lang="en-CA"/>
        </a:p>
      </dgm:t>
    </dgm:pt>
    <dgm:pt modelId="{60952F28-AC72-4D43-BAA9-3BF9EF01C593}" type="pres">
      <dgm:prSet presAssocID="{28C6F4CE-51B1-4B1C-90D1-E65C6010A10A}" presName="sibTrans" presStyleLbl="node1" presStyleIdx="2" presStyleCnt="3"/>
      <dgm:spPr/>
      <dgm:t>
        <a:bodyPr/>
        <a:lstStyle/>
        <a:p>
          <a:endParaRPr lang="en-CA"/>
        </a:p>
      </dgm:t>
    </dgm:pt>
  </dgm:ptLst>
  <dgm:cxnLst>
    <dgm:cxn modelId="{DC02052E-49F8-428D-BA7B-8D639F4E3FE2}" type="presOf" srcId="{1885F0AC-33F6-46CA-B1E0-02221B4CC0CD}" destId="{702D306B-43B6-48DE-B801-C773B5D8C7BB}" srcOrd="0" destOrd="0" presId="urn:microsoft.com/office/officeart/2005/8/layout/cycle1"/>
    <dgm:cxn modelId="{FA9F6A4B-0C13-4C61-8E42-F2AB78BCF12F}" type="presOf" srcId="{8800069E-0CF6-4BB5-81B8-22DF2187AEBE}" destId="{B945089E-B3EC-464F-A329-8B2EB52652F2}" srcOrd="0" destOrd="0" presId="urn:microsoft.com/office/officeart/2005/8/layout/cycle1"/>
    <dgm:cxn modelId="{B34AEDF2-9E92-4C11-B579-1CCF7BEB8314}" type="presOf" srcId="{62B66957-AA79-409E-8EA0-0791EDD962D9}" destId="{27240291-F527-4A2A-B6AC-2052B04C228B}" srcOrd="0" destOrd="0" presId="urn:microsoft.com/office/officeart/2005/8/layout/cycle1"/>
    <dgm:cxn modelId="{76F4D6E8-324E-4B92-9C36-1CBEF83698D4}" type="presOf" srcId="{28C6F4CE-51B1-4B1C-90D1-E65C6010A10A}" destId="{60952F28-AC72-4D43-BAA9-3BF9EF01C593}" srcOrd="0" destOrd="0" presId="urn:microsoft.com/office/officeart/2005/8/layout/cycle1"/>
    <dgm:cxn modelId="{973ECC2E-741A-4854-9892-E65C95313482}" type="presOf" srcId="{CD2BC54B-57FD-4032-B3A3-5C8B753A1BA6}" destId="{C880B814-F21B-4917-9D0A-B8B5157118FB}" srcOrd="0" destOrd="0" presId="urn:microsoft.com/office/officeart/2005/8/layout/cycle1"/>
    <dgm:cxn modelId="{CE0063B5-80F4-415E-B181-DD3970217F85}" srcId="{CD2BC54B-57FD-4032-B3A3-5C8B753A1BA6}" destId="{E5E345B3-F13E-4DCB-858F-C034305A47FE}" srcOrd="1" destOrd="0" parTransId="{0A794112-78F6-4FED-B1EB-735AE11C7136}" sibTransId="{8800069E-0CF6-4BB5-81B8-22DF2187AEBE}"/>
    <dgm:cxn modelId="{BC0A2F9D-6F7C-4C41-9D6A-2CF55E93C7D2}" srcId="{CD2BC54B-57FD-4032-B3A3-5C8B753A1BA6}" destId="{FC4CC87E-B7F4-4BE2-AD15-42F93028768C}" srcOrd="0" destOrd="0" parTransId="{4B4F5EF2-5DD9-4FF8-A53F-346AA7F97E5B}" sibTransId="{62B66957-AA79-409E-8EA0-0791EDD962D9}"/>
    <dgm:cxn modelId="{E619CBEA-257A-45FD-85B0-9E0F937ED3E6}" type="presOf" srcId="{FC4CC87E-B7F4-4BE2-AD15-42F93028768C}" destId="{8B6B6D7A-37AE-47CE-A081-BED0BA0B8AD8}" srcOrd="0" destOrd="0" presId="urn:microsoft.com/office/officeart/2005/8/layout/cycle1"/>
    <dgm:cxn modelId="{19F57634-0D45-4FD1-BB93-99924072358A}" type="presOf" srcId="{E5E345B3-F13E-4DCB-858F-C034305A47FE}" destId="{29A90CC7-8368-417A-B1A9-AA989BB8C65D}" srcOrd="0" destOrd="0" presId="urn:microsoft.com/office/officeart/2005/8/layout/cycle1"/>
    <dgm:cxn modelId="{3CCEADAD-6037-498F-8BEC-FFAB30E6A13A}" srcId="{CD2BC54B-57FD-4032-B3A3-5C8B753A1BA6}" destId="{1885F0AC-33F6-46CA-B1E0-02221B4CC0CD}" srcOrd="2" destOrd="0" parTransId="{65A34011-E1D0-4321-B0D8-776917458811}" sibTransId="{28C6F4CE-51B1-4B1C-90D1-E65C6010A10A}"/>
    <dgm:cxn modelId="{43E6EF81-9428-493C-8062-D046A86882B1}" type="presParOf" srcId="{C880B814-F21B-4917-9D0A-B8B5157118FB}" destId="{C013ABD1-1E13-48DC-A2E7-29B75407A6D1}" srcOrd="0" destOrd="0" presId="urn:microsoft.com/office/officeart/2005/8/layout/cycle1"/>
    <dgm:cxn modelId="{943ED714-BEA2-4A9D-83DC-C6F957BE9DCA}" type="presParOf" srcId="{C880B814-F21B-4917-9D0A-B8B5157118FB}" destId="{8B6B6D7A-37AE-47CE-A081-BED0BA0B8AD8}" srcOrd="1" destOrd="0" presId="urn:microsoft.com/office/officeart/2005/8/layout/cycle1"/>
    <dgm:cxn modelId="{C6F47DE8-FA20-4D08-BEB0-DABBB5E7BE83}" type="presParOf" srcId="{C880B814-F21B-4917-9D0A-B8B5157118FB}" destId="{27240291-F527-4A2A-B6AC-2052B04C228B}" srcOrd="2" destOrd="0" presId="urn:microsoft.com/office/officeart/2005/8/layout/cycle1"/>
    <dgm:cxn modelId="{9B1D38EC-F593-4BEA-B794-9A34CF2F2F9B}" type="presParOf" srcId="{C880B814-F21B-4917-9D0A-B8B5157118FB}" destId="{49EA6E0F-B067-48EE-85E1-44351C5A372A}" srcOrd="3" destOrd="0" presId="urn:microsoft.com/office/officeart/2005/8/layout/cycle1"/>
    <dgm:cxn modelId="{CBBE6746-EAAF-4542-B52C-02336931E930}" type="presParOf" srcId="{C880B814-F21B-4917-9D0A-B8B5157118FB}" destId="{29A90CC7-8368-417A-B1A9-AA989BB8C65D}" srcOrd="4" destOrd="0" presId="urn:microsoft.com/office/officeart/2005/8/layout/cycle1"/>
    <dgm:cxn modelId="{3843A367-BA9D-4191-9DC8-EAC32DD8D2EF}" type="presParOf" srcId="{C880B814-F21B-4917-9D0A-B8B5157118FB}" destId="{B945089E-B3EC-464F-A329-8B2EB52652F2}" srcOrd="5" destOrd="0" presId="urn:microsoft.com/office/officeart/2005/8/layout/cycle1"/>
    <dgm:cxn modelId="{7A748D17-BB21-4167-A634-ACC4EAD6B956}" type="presParOf" srcId="{C880B814-F21B-4917-9D0A-B8B5157118FB}" destId="{E5D8E17D-FC0B-4A59-8304-3E221A312900}" srcOrd="6" destOrd="0" presId="urn:microsoft.com/office/officeart/2005/8/layout/cycle1"/>
    <dgm:cxn modelId="{B9AAA30E-0452-48D5-ACCA-73CC9D1BC3CE}" type="presParOf" srcId="{C880B814-F21B-4917-9D0A-B8B5157118FB}" destId="{702D306B-43B6-48DE-B801-C773B5D8C7BB}" srcOrd="7" destOrd="0" presId="urn:microsoft.com/office/officeart/2005/8/layout/cycle1"/>
    <dgm:cxn modelId="{8531B446-CFAB-4CDA-A4D4-4A2E7522058A}" type="presParOf" srcId="{C880B814-F21B-4917-9D0A-B8B5157118FB}" destId="{60952F28-AC72-4D43-BAA9-3BF9EF01C593}"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D7A-37AE-47CE-A081-BED0BA0B8AD8}">
      <dsp:nvSpPr>
        <dsp:cNvPr id="0" name=""/>
        <dsp:cNvSpPr/>
      </dsp:nvSpPr>
      <dsp:spPr>
        <a:xfrm>
          <a:off x="2966637" y="952976"/>
          <a:ext cx="1761889" cy="1761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CA" sz="2900" kern="1200" dirty="0" smtClean="0">
              <a:solidFill>
                <a:srgbClr val="D9D9D9"/>
              </a:solidFill>
            </a:rPr>
            <a:t>An Experience of God’s Love</a:t>
          </a:r>
          <a:endParaRPr lang="en-CA" sz="2900" kern="1200" dirty="0">
            <a:solidFill>
              <a:srgbClr val="D9D9D9"/>
            </a:solidFill>
          </a:endParaRPr>
        </a:p>
      </dsp:txBody>
      <dsp:txXfrm>
        <a:off x="2966637" y="952976"/>
        <a:ext cx="1761889" cy="1761889"/>
      </dsp:txXfrm>
    </dsp:sp>
    <dsp:sp modelId="{27240291-F527-4A2A-B6AC-2052B04C228B}">
      <dsp:nvSpPr>
        <dsp:cNvPr id="0" name=""/>
        <dsp:cNvSpPr/>
      </dsp:nvSpPr>
      <dsp:spPr>
        <a:xfrm>
          <a:off x="279959" y="605510"/>
          <a:ext cx="4169243" cy="4169243"/>
        </a:xfrm>
        <a:prstGeom prst="circularArrow">
          <a:avLst>
            <a:gd name="adj1" fmla="val 8241"/>
            <a:gd name="adj2" fmla="val 575443"/>
            <a:gd name="adj3" fmla="val 2966940"/>
            <a:gd name="adj4" fmla="val 49655"/>
            <a:gd name="adj5" fmla="val 9614"/>
          </a:avLst>
        </a:prstGeom>
        <a:solidFill>
          <a:srgbClr val="FFC7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A90CC7-8368-417A-B1A9-AA989BB8C65D}">
      <dsp:nvSpPr>
        <dsp:cNvPr id="0" name=""/>
        <dsp:cNvSpPr/>
      </dsp:nvSpPr>
      <dsp:spPr>
        <a:xfrm>
          <a:off x="1483636" y="3521610"/>
          <a:ext cx="1761889" cy="1761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CA" sz="2900" kern="1200" dirty="0" smtClean="0">
              <a:solidFill>
                <a:srgbClr val="D9D9D9"/>
              </a:solidFill>
            </a:rPr>
            <a:t>Intimacy with Jesus</a:t>
          </a:r>
          <a:endParaRPr lang="en-CA" sz="2900" kern="1200" dirty="0">
            <a:solidFill>
              <a:srgbClr val="D9D9D9"/>
            </a:solidFill>
          </a:endParaRPr>
        </a:p>
      </dsp:txBody>
      <dsp:txXfrm>
        <a:off x="1483636" y="3521610"/>
        <a:ext cx="1761889" cy="1761889"/>
      </dsp:txXfrm>
    </dsp:sp>
    <dsp:sp modelId="{B945089E-B3EC-464F-A329-8B2EB52652F2}">
      <dsp:nvSpPr>
        <dsp:cNvPr id="0" name=""/>
        <dsp:cNvSpPr/>
      </dsp:nvSpPr>
      <dsp:spPr>
        <a:xfrm>
          <a:off x="279959" y="605510"/>
          <a:ext cx="4169243" cy="4169243"/>
        </a:xfrm>
        <a:prstGeom prst="circularArrow">
          <a:avLst>
            <a:gd name="adj1" fmla="val 8241"/>
            <a:gd name="adj2" fmla="val 575443"/>
            <a:gd name="adj3" fmla="val 10174902"/>
            <a:gd name="adj4" fmla="val 7257617"/>
            <a:gd name="adj5" fmla="val 9614"/>
          </a:avLst>
        </a:prstGeom>
        <a:solidFill>
          <a:srgbClr val="FFC7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2D306B-43B6-48DE-B801-C773B5D8C7BB}">
      <dsp:nvSpPr>
        <dsp:cNvPr id="0" name=""/>
        <dsp:cNvSpPr/>
      </dsp:nvSpPr>
      <dsp:spPr>
        <a:xfrm>
          <a:off x="634" y="952976"/>
          <a:ext cx="1761889" cy="1761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CA" sz="2900" kern="1200" dirty="0" smtClean="0">
              <a:solidFill>
                <a:srgbClr val="D9D9D9"/>
              </a:solidFill>
            </a:rPr>
            <a:t>Obedience and Worship</a:t>
          </a:r>
          <a:endParaRPr lang="en-CA" sz="2900" kern="1200" dirty="0">
            <a:solidFill>
              <a:srgbClr val="D9D9D9"/>
            </a:solidFill>
          </a:endParaRPr>
        </a:p>
      </dsp:txBody>
      <dsp:txXfrm>
        <a:off x="634" y="952976"/>
        <a:ext cx="1761889" cy="1761889"/>
      </dsp:txXfrm>
    </dsp:sp>
    <dsp:sp modelId="{60952F28-AC72-4D43-BAA9-3BF9EF01C593}">
      <dsp:nvSpPr>
        <dsp:cNvPr id="0" name=""/>
        <dsp:cNvSpPr/>
      </dsp:nvSpPr>
      <dsp:spPr>
        <a:xfrm>
          <a:off x="279959" y="605510"/>
          <a:ext cx="4169243" cy="4169243"/>
        </a:xfrm>
        <a:prstGeom prst="circularArrow">
          <a:avLst>
            <a:gd name="adj1" fmla="val 8241"/>
            <a:gd name="adj2" fmla="val 575443"/>
            <a:gd name="adj3" fmla="val 16859603"/>
            <a:gd name="adj4" fmla="val 14964955"/>
            <a:gd name="adj5" fmla="val 9614"/>
          </a:avLst>
        </a:prstGeom>
        <a:solidFill>
          <a:srgbClr val="FFC7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2024-06-28</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2024-06-28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2024-06-28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2024-06-28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2024-06-28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2024-06-28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2024-06-28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488" y="879476"/>
            <a:ext cx="6862763" cy="6350000"/>
          </a:xfrm>
        </p:spPr>
        <p:txBody>
          <a:bodyPr>
            <a:noAutofit/>
          </a:bodyPr>
          <a:lstStyle/>
          <a:p>
            <a:pPr marL="0" indent="0">
              <a:buNone/>
            </a:pPr>
            <a:r>
              <a:rPr lang="en-CA" sz="2800" dirty="0">
                <a:solidFill>
                  <a:srgbClr val="FFC700"/>
                </a:solidFill>
              </a:rPr>
              <a:t>Hebrews 12:18-24, 28-29 </a:t>
            </a:r>
            <a:endParaRPr lang="en-CA" sz="2800" dirty="0" smtClean="0">
              <a:solidFill>
                <a:srgbClr val="FFC700"/>
              </a:solidFill>
            </a:endParaRPr>
          </a:p>
          <a:p>
            <a:pPr marL="0" indent="0">
              <a:buNone/>
            </a:pPr>
            <a:r>
              <a:rPr lang="en-CA" sz="2800" dirty="0" smtClean="0">
                <a:solidFill>
                  <a:srgbClr val="FFC700"/>
                </a:solidFill>
              </a:rPr>
              <a:t>“</a:t>
            </a:r>
            <a:r>
              <a:rPr lang="en-CA" sz="2800" dirty="0">
                <a:solidFill>
                  <a:srgbClr val="FFC700"/>
                </a:solidFill>
              </a:rPr>
              <a:t>You have not come to a mountain that can be touched and that is burning with fire; to darkness, gloom and storm; to a trumpet blast or to such a voice speaking words that those who heard it begged that no further word be spoken to them, because they could not bear what was commanded: “If even an animal touches the mountain, it must be stoned to death.” The sight was so terrifying that Moses said, “I am trembling with fear.”</a:t>
            </a:r>
            <a:r>
              <a:rPr lang="en-CA" sz="2800" b="1" baseline="30000" dirty="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2559457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6"/>
            <a:ext cx="7077075" cy="6350000"/>
          </a:xfrm>
        </p:spPr>
        <p:txBody>
          <a:bodyPr>
            <a:normAutofit/>
          </a:bodyPr>
          <a:lstStyle/>
          <a:p>
            <a:pPr marL="0" indent="0">
              <a:buNone/>
            </a:pPr>
            <a:r>
              <a:rPr lang="en-CA" sz="2800" dirty="0" smtClean="0">
                <a:solidFill>
                  <a:srgbClr val="FFC700"/>
                </a:solidFill>
              </a:rPr>
              <a:t>“But </a:t>
            </a:r>
            <a:r>
              <a:rPr lang="en-CA" sz="2800" dirty="0">
                <a:solidFill>
                  <a:srgbClr val="FFC700"/>
                </a:solidFill>
              </a:rPr>
              <a:t>you have come to Mount Zion, to the city of the living God, the heavenly Jerusalem. You have come to thousands upon thousands of angels in joyful assembly, to the church of the firstborn, whose names are written in heaven. You have come to God, the Judge of all, to the spirits of the righteous made perfect, to Jesus the mediator of a new covenant, and to the sprinkled blood that speaks a better word than the blood of Abel … Therefore, since we are receiving a kingdom that cannot be shaken, let us be thankful, and so worship God acceptably with reverence and awe, for our “God is a consuming fire.”</a:t>
            </a:r>
          </a:p>
        </p:txBody>
      </p:sp>
    </p:spTree>
    <p:extLst>
      <p:ext uri="{BB962C8B-B14F-4D97-AF65-F5344CB8AC3E}">
        <p14:creationId xmlns:p14="http://schemas.microsoft.com/office/powerpoint/2010/main" val="266573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6"/>
            <a:ext cx="7077075" cy="6350000"/>
          </a:xfrm>
        </p:spPr>
        <p:txBody>
          <a:bodyPr>
            <a:normAutofit lnSpcReduction="10000"/>
          </a:bodyPr>
          <a:lstStyle/>
          <a:p>
            <a:r>
              <a:rPr lang="en-CA" sz="2800" dirty="0"/>
              <a:t>As followers of Jesus, we do not come in cowering fear to a mountain of “darkness, gloom and doom” as did those in the Old Testament, but we come to a mountain of life, joy and perfection – we come to Jesus Himself - with reverence and awe. We can do this with confidence in the unshakable – the firm, unchanging, and enduring- Kingdom we are receiving, all the while reverentially knowing God to be a consuming fire. </a:t>
            </a:r>
            <a:endParaRPr lang="en-CA" sz="2800" dirty="0" smtClean="0"/>
          </a:p>
          <a:p>
            <a:r>
              <a:rPr lang="en-CA" sz="2800" dirty="0" smtClean="0"/>
              <a:t>The fear </a:t>
            </a:r>
            <a:r>
              <a:rPr lang="en-CA" sz="2800" dirty="0"/>
              <a:t>of God actually drives or draws us into deeper and more intimate relationship with Him. Fear of God functions in this way for a very specific reason; fear of God for the follower of Jesus is a response to the love we’ve received in Jesus Christ.</a:t>
            </a:r>
          </a:p>
          <a:p>
            <a:r>
              <a:rPr lang="en-CA" sz="2800" dirty="0" smtClean="0"/>
              <a:t>.</a:t>
            </a:r>
            <a:endParaRPr lang="en-CA" sz="2800" dirty="0"/>
          </a:p>
        </p:txBody>
      </p:sp>
    </p:spTree>
    <p:extLst>
      <p:ext uri="{BB962C8B-B14F-4D97-AF65-F5344CB8AC3E}">
        <p14:creationId xmlns:p14="http://schemas.microsoft.com/office/powerpoint/2010/main" val="2102519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6"/>
            <a:ext cx="7077075" cy="6350000"/>
          </a:xfrm>
        </p:spPr>
        <p:txBody>
          <a:bodyPr>
            <a:normAutofit lnSpcReduction="10000"/>
          </a:bodyPr>
          <a:lstStyle/>
          <a:p>
            <a:r>
              <a:rPr lang="en-CA" sz="2800" dirty="0" smtClean="0">
                <a:solidFill>
                  <a:srgbClr val="FFC700"/>
                </a:solidFill>
              </a:rPr>
              <a:t>“There </a:t>
            </a:r>
            <a:r>
              <a:rPr lang="en-CA" sz="2800" dirty="0">
                <a:solidFill>
                  <a:srgbClr val="FFC700"/>
                </a:solidFill>
              </a:rPr>
              <a:t>is no fear in love. </a:t>
            </a:r>
            <a:r>
              <a:rPr lang="en-CA" sz="2800" dirty="0" smtClean="0">
                <a:solidFill>
                  <a:srgbClr val="FFC700"/>
                </a:solidFill>
              </a:rPr>
              <a:t>But perfect love drives </a:t>
            </a:r>
            <a:r>
              <a:rPr lang="en-CA" sz="2800" dirty="0">
                <a:solidFill>
                  <a:srgbClr val="FFC700"/>
                </a:solidFill>
              </a:rPr>
              <a:t>out fear, </a:t>
            </a:r>
            <a:r>
              <a:rPr lang="en-CA" sz="2800" dirty="0" smtClean="0">
                <a:solidFill>
                  <a:srgbClr val="FFC700"/>
                </a:solidFill>
              </a:rPr>
              <a:t>because</a:t>
            </a:r>
            <a:r>
              <a:rPr lang="en-CA" sz="2800" dirty="0">
                <a:solidFill>
                  <a:srgbClr val="FFC700"/>
                </a:solidFill>
              </a:rPr>
              <a:t> fear has to do with punishment. The one who fears is not made perfect in </a:t>
            </a:r>
            <a:r>
              <a:rPr lang="en-CA" sz="2800" dirty="0" smtClean="0">
                <a:solidFill>
                  <a:srgbClr val="FFC700"/>
                </a:solidFill>
              </a:rPr>
              <a:t>love.” </a:t>
            </a:r>
            <a:r>
              <a:rPr lang="en-CA" sz="2800" dirty="0">
                <a:solidFill>
                  <a:srgbClr val="FFC700"/>
                </a:solidFill>
              </a:rPr>
              <a:t>(1 John 4:18</a:t>
            </a:r>
            <a:r>
              <a:rPr lang="en-CA" sz="2800" dirty="0" smtClean="0">
                <a:solidFill>
                  <a:srgbClr val="FFC700"/>
                </a:solidFill>
              </a:rPr>
              <a:t>)</a:t>
            </a:r>
          </a:p>
          <a:p>
            <a:r>
              <a:rPr lang="en-CA" sz="2800" dirty="0" smtClean="0"/>
              <a:t>In </a:t>
            </a:r>
            <a:r>
              <a:rPr lang="en-CA" sz="2800" dirty="0"/>
              <a:t>Jesus, we have been shown a perfect love that can drive out cowering fear, for we know that by faith in Jesus, the fearful punishment due us for our sin has been removed from us by Christ’s death. </a:t>
            </a:r>
            <a:endParaRPr lang="en-CA" sz="2800" dirty="0" smtClean="0"/>
          </a:p>
          <a:p>
            <a:r>
              <a:rPr lang="en-CA" sz="2800" dirty="0" smtClean="0"/>
              <a:t>How </a:t>
            </a:r>
            <a:r>
              <a:rPr lang="en-CA" sz="2800" dirty="0"/>
              <a:t>does one know if someone truly loves God or not?</a:t>
            </a:r>
          </a:p>
          <a:p>
            <a:r>
              <a:rPr lang="en-CA" sz="2800" dirty="0" smtClean="0">
                <a:solidFill>
                  <a:srgbClr val="FFC700"/>
                </a:solidFill>
              </a:rPr>
              <a:t>”Whoever </a:t>
            </a:r>
            <a:r>
              <a:rPr lang="en-CA" sz="2800" dirty="0">
                <a:solidFill>
                  <a:srgbClr val="FFC700"/>
                </a:solidFill>
              </a:rPr>
              <a:t>has my commands and keeps them is the one who loves me. The one who loves me will be loved by my Father, and I too will love them and show myself to </a:t>
            </a:r>
            <a:r>
              <a:rPr lang="en-CA" sz="2800" dirty="0" smtClean="0">
                <a:solidFill>
                  <a:srgbClr val="FFC700"/>
                </a:solidFill>
              </a:rPr>
              <a:t>them.” </a:t>
            </a:r>
            <a:r>
              <a:rPr lang="en-CA" sz="2800" dirty="0">
                <a:solidFill>
                  <a:srgbClr val="FFC700"/>
                </a:solidFill>
              </a:rPr>
              <a:t>(John 15:21</a:t>
            </a:r>
            <a:r>
              <a:rPr lang="en-CA" sz="2800" dirty="0" smtClean="0">
                <a:solidFill>
                  <a:srgbClr val="FFC700"/>
                </a:solidFill>
              </a:rPr>
              <a:t>)</a:t>
            </a:r>
            <a:endParaRPr lang="en-CA" sz="2800" dirty="0">
              <a:solidFill>
                <a:srgbClr val="FFC700"/>
              </a:solidFill>
            </a:endParaRPr>
          </a:p>
        </p:txBody>
      </p:sp>
    </p:spTree>
    <p:extLst>
      <p:ext uri="{BB962C8B-B14F-4D97-AF65-F5344CB8AC3E}">
        <p14:creationId xmlns:p14="http://schemas.microsoft.com/office/powerpoint/2010/main" val="3762048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5154550"/>
              </p:ext>
            </p:extLst>
          </p:nvPr>
        </p:nvGraphicFramePr>
        <p:xfrm>
          <a:off x="1920058" y="365125"/>
          <a:ext cx="4729162" cy="589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rot="2503618">
            <a:off x="5656252" y="3949989"/>
            <a:ext cx="1199447" cy="678580"/>
          </a:xfrm>
          <a:prstGeom prst="rightArrow">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6763732" y="4536341"/>
            <a:ext cx="1497807" cy="1384995"/>
          </a:xfrm>
          <a:prstGeom prst="rect">
            <a:avLst/>
          </a:prstGeom>
          <a:noFill/>
        </p:spPr>
        <p:txBody>
          <a:bodyPr wrap="square" rtlCol="0">
            <a:spAutoFit/>
          </a:bodyPr>
          <a:lstStyle/>
          <a:p>
            <a:r>
              <a:rPr lang="en-CA" sz="2800" dirty="0" smtClean="0">
                <a:solidFill>
                  <a:srgbClr val="D9D9D9"/>
                </a:solidFill>
                <a:cs typeface="Arial" panose="020B0604020202020204" pitchFamily="34" charset="0"/>
              </a:rPr>
              <a:t>Casting off of Fear</a:t>
            </a:r>
            <a:endParaRPr lang="en-CA" sz="2800" dirty="0">
              <a:solidFill>
                <a:srgbClr val="D9D9D9"/>
              </a:solidFill>
              <a:cs typeface="Arial" panose="020B0604020202020204" pitchFamily="34" charset="0"/>
            </a:endParaRPr>
          </a:p>
        </p:txBody>
      </p:sp>
      <p:sp>
        <p:nvSpPr>
          <p:cNvPr id="7" name="Right Arrow 6"/>
          <p:cNvSpPr/>
          <p:nvPr/>
        </p:nvSpPr>
        <p:spPr>
          <a:xfrm rot="8461275">
            <a:off x="1826379" y="3895049"/>
            <a:ext cx="1093792" cy="663938"/>
          </a:xfrm>
          <a:prstGeom prst="rightArrow">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p:cNvSpPr txBox="1"/>
          <p:nvPr/>
        </p:nvSpPr>
        <p:spPr>
          <a:xfrm>
            <a:off x="307739" y="4536341"/>
            <a:ext cx="2294409" cy="1815882"/>
          </a:xfrm>
          <a:prstGeom prst="rect">
            <a:avLst/>
          </a:prstGeom>
          <a:noFill/>
        </p:spPr>
        <p:txBody>
          <a:bodyPr wrap="square" rtlCol="0">
            <a:spAutoFit/>
          </a:bodyPr>
          <a:lstStyle/>
          <a:p>
            <a:r>
              <a:rPr lang="en-CA" sz="2800" dirty="0" smtClean="0">
                <a:solidFill>
                  <a:srgbClr val="D9D9D9"/>
                </a:solidFill>
                <a:cs typeface="Arial" panose="020B0604020202020204" pitchFamily="34" charset="0"/>
              </a:rPr>
              <a:t>Abandoning of Sinful Patterns and Passions</a:t>
            </a:r>
            <a:endParaRPr lang="en-CA" sz="2800" dirty="0">
              <a:solidFill>
                <a:srgbClr val="D9D9D9"/>
              </a:solidFill>
              <a:cs typeface="Arial" panose="020B0604020202020204" pitchFamily="34" charset="0"/>
            </a:endParaRPr>
          </a:p>
        </p:txBody>
      </p:sp>
    </p:spTree>
    <p:extLst>
      <p:ext uri="{BB962C8B-B14F-4D97-AF65-F5344CB8AC3E}">
        <p14:creationId xmlns:p14="http://schemas.microsoft.com/office/powerpoint/2010/main" val="289446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442"/>
            <a:ext cx="7177088" cy="6321424"/>
          </a:xfrm>
        </p:spPr>
        <p:txBody>
          <a:bodyPr>
            <a:normAutofit/>
          </a:bodyPr>
          <a:lstStyle/>
          <a:p>
            <a:r>
              <a:rPr lang="en-CA" sz="2800" dirty="0"/>
              <a:t>Have you experienced this love that refuses to leave you as you are – steeped in sin – and </a:t>
            </a:r>
            <a:r>
              <a:rPr lang="en-CA" sz="2800" dirty="0" smtClean="0"/>
              <a:t>compels </a:t>
            </a:r>
            <a:r>
              <a:rPr lang="en-CA" sz="2800" dirty="0"/>
              <a:t>you to a different kind of living? </a:t>
            </a:r>
            <a:endParaRPr lang="en-CA" sz="2800" dirty="0" smtClean="0"/>
          </a:p>
          <a:p>
            <a:r>
              <a:rPr lang="en-CA" sz="2800" dirty="0" smtClean="0"/>
              <a:t>Do </a:t>
            </a:r>
            <a:r>
              <a:rPr lang="en-CA" sz="2800" dirty="0"/>
              <a:t>you know this love that drive out all fear, a love that saves us from our sin, this love that </a:t>
            </a:r>
            <a:r>
              <a:rPr lang="en-CA" sz="2800" dirty="0">
                <a:solidFill>
                  <a:srgbClr val="FFC700"/>
                </a:solidFill>
              </a:rPr>
              <a:t>“[lifts us] out of the slimy pit, out of the mud and mire; [and sets our] feet on a rock [giving us] a firm place to stand” (Psalm 40:2)</a:t>
            </a:r>
            <a:r>
              <a:rPr lang="en-CA" sz="2800" dirty="0"/>
              <a:t>? </a:t>
            </a:r>
            <a:endParaRPr lang="en-CA" sz="2800" dirty="0" smtClean="0"/>
          </a:p>
          <a:p>
            <a:r>
              <a:rPr lang="en-CA" sz="2800" dirty="0" smtClean="0"/>
              <a:t>Do </a:t>
            </a:r>
            <a:r>
              <a:rPr lang="en-CA" sz="2800" dirty="0"/>
              <a:t>you know the giver of this love, the One who gave Himself for us upon a cross that we might be freed from the shackles of sin </a:t>
            </a:r>
            <a:r>
              <a:rPr lang="en-CA" sz="2800" dirty="0" smtClean="0"/>
              <a:t>and </a:t>
            </a:r>
            <a:r>
              <a:rPr lang="en-CA" sz="2800" dirty="0"/>
              <a:t>shame and live life to the full through Him? </a:t>
            </a:r>
            <a:endParaRPr lang="en-CA" sz="2800" dirty="0" smtClean="0"/>
          </a:p>
          <a:p>
            <a:pPr marL="0" indent="0" algn="ctr">
              <a:buNone/>
            </a:pPr>
            <a:endParaRPr lang="en-CA" sz="1400" dirty="0" smtClean="0">
              <a:solidFill>
                <a:srgbClr val="FFC700"/>
              </a:solidFill>
            </a:endParaRPr>
          </a:p>
          <a:p>
            <a:pPr marL="0" indent="0" algn="ctr">
              <a:buNone/>
            </a:pPr>
            <a:r>
              <a:rPr lang="en-CA" sz="3600" dirty="0" smtClean="0">
                <a:solidFill>
                  <a:srgbClr val="FFC700"/>
                </a:solidFill>
              </a:rPr>
              <a:t>DON’T DELAY, RESPOND TODAY!</a:t>
            </a:r>
            <a:endParaRPr lang="en-CA" sz="3600" dirty="0">
              <a:solidFill>
                <a:srgbClr val="FFC700"/>
              </a:solidFill>
            </a:endParaRPr>
          </a:p>
        </p:txBody>
      </p:sp>
    </p:spTree>
    <p:extLst>
      <p:ext uri="{BB962C8B-B14F-4D97-AF65-F5344CB8AC3E}">
        <p14:creationId xmlns:p14="http://schemas.microsoft.com/office/powerpoint/2010/main" val="1666426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2" name="Content Placeholder 1"/>
          <p:cNvSpPr>
            <a:spLocks noGrp="1"/>
          </p:cNvSpPr>
          <p:nvPr>
            <p:ph idx="1"/>
          </p:nvPr>
        </p:nvSpPr>
        <p:spPr/>
        <p:txBody>
          <a:bodyPr/>
          <a:lstStyle/>
          <a:p>
            <a:endParaRPr lang="en-CA"/>
          </a:p>
        </p:txBody>
      </p:sp>
      <p:pic>
        <p:nvPicPr>
          <p:cNvPr id="1026" name="Picture 2" descr="https://ci3.googleusercontent.com/meips/ADKq_Nagq94wKUawbliAz4kUPLBkoBPd2INomNvBI9eB6peA_6Y0zUz5U4z5a63BdrtYohtWfHud2sNzIXdQt6IMvJfIYvSjRaQ0HjfFclscsSR56pXW-wY7KCNGSTpr0PKXZJQ9h08jSaRX3LYtyuUJOAiA5R8zqxKNsg4m=s0-d-e1-ft#https://mcusercontent.com/7f79c535cdfb1c6f2d7c016b5/images/0c664ab3-1a59-1210-3d96-a875d2f105f8.jpeg"/>
          <p:cNvPicPr>
            <a:picLocks noChangeAspect="1" noChangeArrowheads="1"/>
          </p:cNvPicPr>
          <p:nvPr/>
        </p:nvPicPr>
        <p:blipFill rotWithShape="1">
          <a:blip r:embed="rId2">
            <a:extLst>
              <a:ext uri="{28A0092B-C50C-407E-A947-70E740481C1C}">
                <a14:useLocalDpi xmlns:a14="http://schemas.microsoft.com/office/drawing/2010/main" val="0"/>
              </a:ext>
            </a:extLst>
          </a:blip>
          <a:srcRect l="18631" r="19915"/>
          <a:stretch/>
        </p:blipFill>
        <p:spPr bwMode="auto">
          <a:xfrm>
            <a:off x="1314450" y="819149"/>
            <a:ext cx="5672138" cy="4807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51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071688"/>
            <a:ext cx="6834188" cy="4391032"/>
          </a:xfrm>
        </p:spPr>
        <p:txBody>
          <a:bodyPr>
            <a:noAutofit/>
          </a:bodyPr>
          <a:lstStyle/>
          <a:p>
            <a:pPr marL="0" indent="0">
              <a:buNone/>
            </a:pPr>
            <a:r>
              <a:rPr lang="en-CA" sz="2800" dirty="0"/>
              <a:t>T</a:t>
            </a:r>
            <a:r>
              <a:rPr lang="en-CA" sz="2800" dirty="0" smtClean="0"/>
              <a:t>oday we will briefly </a:t>
            </a:r>
            <a:r>
              <a:rPr lang="en-CA" sz="2800" dirty="0"/>
              <a:t>cover the two last concepts discussed by the Teacher and then take a little more focussed time to look into the “conclusion of the matter”; the final outcome of the Teacher’s quest for meaning under the sun. </a:t>
            </a:r>
            <a:endParaRPr lang="en-CA" sz="2800" dirty="0">
              <a:solidFill>
                <a:srgbClr val="FFC700"/>
              </a:solidFill>
            </a:endParaRPr>
          </a:p>
        </p:txBody>
      </p:sp>
    </p:spTree>
    <p:extLst>
      <p:ext uri="{BB962C8B-B14F-4D97-AF65-F5344CB8AC3E}">
        <p14:creationId xmlns:p14="http://schemas.microsoft.com/office/powerpoint/2010/main" val="9983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522292"/>
            <a:ext cx="7248525" cy="5621334"/>
          </a:xfrm>
        </p:spPr>
        <p:txBody>
          <a:bodyPr>
            <a:noAutofit/>
          </a:bodyPr>
          <a:lstStyle/>
          <a:p>
            <a:pPr marL="0" indent="0">
              <a:lnSpc>
                <a:spcPct val="80000"/>
              </a:lnSpc>
              <a:spcBef>
                <a:spcPts val="600"/>
              </a:spcBef>
              <a:buNone/>
            </a:pPr>
            <a:r>
              <a:rPr lang="en-CA" sz="2800" dirty="0" smtClean="0">
                <a:solidFill>
                  <a:srgbClr val="FFC700"/>
                </a:solidFill>
              </a:rPr>
              <a:t>“</a:t>
            </a:r>
            <a:r>
              <a:rPr lang="en-CA" sz="2800" dirty="0">
                <a:solidFill>
                  <a:srgbClr val="FFC700"/>
                </a:solidFill>
              </a:rPr>
              <a:t>S</a:t>
            </a:r>
            <a:r>
              <a:rPr lang="en-CA" sz="2800" dirty="0" smtClean="0">
                <a:solidFill>
                  <a:srgbClr val="FFC700"/>
                </a:solidFill>
              </a:rPr>
              <a:t>hip</a:t>
            </a:r>
            <a:r>
              <a:rPr lang="en-CA" sz="2800" dirty="0">
                <a:solidFill>
                  <a:srgbClr val="FFC700"/>
                </a:solidFill>
              </a:rPr>
              <a:t> your grain across the sea; after many days you may receive a return. Invest in seven ventures, yes, in eight; you do not know what disaster may come upon the land. If clouds are full of water, they pour rain on the earth. Whether a tree falls to the south or to the north, in the place where it falls, there it will lie. Whoever watches the wind will not plant; whoever looks at the clouds will not reap. As you do not know the path of the wind, or how the body is formed in a mother’s womb, so you cannot understand the work of God, the Maker of all things. Sow your seed in the morning, and at evening let your hands not be idle, for you do not know which will succeed, whether this or that, or whether both will do equally well</a:t>
            </a:r>
            <a:r>
              <a:rPr lang="en-CA" sz="2800" dirty="0" smtClean="0">
                <a:solidFill>
                  <a:srgbClr val="FFC700"/>
                </a:solidFill>
              </a:rPr>
              <a:t>.”</a:t>
            </a:r>
            <a:endParaRPr lang="en-CA" sz="2800" dirty="0">
              <a:solidFill>
                <a:srgbClr val="FFC700"/>
              </a:solidFill>
            </a:endParaRPr>
          </a:p>
          <a:p>
            <a:pPr marL="0" indent="0">
              <a:buNone/>
            </a:pPr>
            <a:endParaRPr lang="en-CA" sz="2800" dirty="0">
              <a:solidFill>
                <a:srgbClr val="FFC700"/>
              </a:solidFill>
            </a:endParaRPr>
          </a:p>
        </p:txBody>
      </p:sp>
    </p:spTree>
    <p:extLst>
      <p:ext uri="{BB962C8B-B14F-4D97-AF65-F5344CB8AC3E}">
        <p14:creationId xmlns:p14="http://schemas.microsoft.com/office/powerpoint/2010/main" val="142748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93740"/>
            <a:ext cx="6962775" cy="6164263"/>
          </a:xfrm>
        </p:spPr>
        <p:txBody>
          <a:bodyPr>
            <a:noAutofit/>
          </a:bodyPr>
          <a:lstStyle/>
          <a:p>
            <a:r>
              <a:rPr lang="en-CA" sz="2800" dirty="0" smtClean="0">
                <a:solidFill>
                  <a:srgbClr val="D9D9D9"/>
                </a:solidFill>
              </a:rPr>
              <a:t>Most </a:t>
            </a:r>
            <a:r>
              <a:rPr lang="en-CA" sz="2800" dirty="0" smtClean="0"/>
              <a:t>commentators </a:t>
            </a:r>
            <a:r>
              <a:rPr lang="en-CA" sz="2800" dirty="0"/>
              <a:t>suggest that </a:t>
            </a:r>
            <a:r>
              <a:rPr lang="en-CA" sz="2800" dirty="0" smtClean="0"/>
              <a:t>this passage relates </a:t>
            </a:r>
            <a:r>
              <a:rPr lang="en-CA" sz="2800" dirty="0"/>
              <a:t>to charitable activities or refers to engagement in trade and the diversifying of investments. </a:t>
            </a:r>
            <a:endParaRPr lang="en-CA" sz="2800" dirty="0" smtClean="0"/>
          </a:p>
          <a:p>
            <a:r>
              <a:rPr lang="en-CA" sz="2800" dirty="0" smtClean="0"/>
              <a:t>When </a:t>
            </a:r>
            <a:r>
              <a:rPr lang="en-CA" sz="2800" dirty="0"/>
              <a:t>it comes to the whims of the market, the Teacher draws inspiration from other areas of creation to indicate that some things happen inevitably, while other things happen randomly and without warning or explanation. </a:t>
            </a:r>
          </a:p>
          <a:p>
            <a:r>
              <a:rPr lang="en-CA" sz="2800" dirty="0" smtClean="0"/>
              <a:t>The </a:t>
            </a:r>
            <a:r>
              <a:rPr lang="en-CA" sz="2800" dirty="0"/>
              <a:t>Teacher again concludes that the future is uncertain … and beyond our control. No surprise there, right? </a:t>
            </a:r>
          </a:p>
        </p:txBody>
      </p:sp>
    </p:spTree>
    <p:extLst>
      <p:ext uri="{BB962C8B-B14F-4D97-AF65-F5344CB8AC3E}">
        <p14:creationId xmlns:p14="http://schemas.microsoft.com/office/powerpoint/2010/main" val="121444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200" y="1071563"/>
            <a:ext cx="7173032" cy="5105400"/>
          </a:xfrm>
        </p:spPr>
        <p:txBody>
          <a:bodyPr>
            <a:normAutofit/>
          </a:bodyPr>
          <a:lstStyle/>
          <a:p>
            <a:r>
              <a:rPr lang="en-CA" sz="2800" dirty="0" smtClean="0"/>
              <a:t>Just </a:t>
            </a:r>
            <a:r>
              <a:rPr lang="en-CA" sz="2800" dirty="0"/>
              <a:t>as a farmer cannot wait for inarguably perfect weather to plant seed, neither can one wait forever to invest in a perfect trade or business venture. </a:t>
            </a:r>
            <a:endParaRPr lang="en-CA" sz="2800" dirty="0" smtClean="0"/>
          </a:p>
          <a:p>
            <a:r>
              <a:rPr lang="en-CA" sz="2800" dirty="0" smtClean="0"/>
              <a:t>The </a:t>
            </a:r>
            <a:r>
              <a:rPr lang="en-CA" sz="2800" dirty="0"/>
              <a:t>Teacher urges us to simply engage in that which business or trade requires. </a:t>
            </a:r>
            <a:endParaRPr lang="en-CA" sz="2800" dirty="0" smtClean="0"/>
          </a:p>
          <a:p>
            <a:pPr marL="0" indent="0">
              <a:buNone/>
            </a:pPr>
            <a:endParaRPr lang="en-CA" sz="2800" b="1" dirty="0" smtClean="0"/>
          </a:p>
          <a:p>
            <a:pPr marL="0" indent="0">
              <a:buNone/>
            </a:pPr>
            <a:r>
              <a:rPr lang="en-CA" sz="2800" b="1" dirty="0" smtClean="0"/>
              <a:t>Summary Statement: </a:t>
            </a:r>
            <a:r>
              <a:rPr lang="en-CA" sz="2800" dirty="0" smtClean="0"/>
              <a:t>though </a:t>
            </a:r>
            <a:r>
              <a:rPr lang="en-CA" sz="2800" dirty="0"/>
              <a:t>the future is uncertain and beyond control, investment and engagement can lead to profit and success, while reluctance to engage cannot generate success.</a:t>
            </a:r>
          </a:p>
        </p:txBody>
      </p:sp>
    </p:spTree>
    <p:extLst>
      <p:ext uri="{BB962C8B-B14F-4D97-AF65-F5344CB8AC3E}">
        <p14:creationId xmlns:p14="http://schemas.microsoft.com/office/powerpoint/2010/main" val="356906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1475"/>
            <a:ext cx="7448550" cy="6229350"/>
          </a:xfrm>
        </p:spPr>
        <p:txBody>
          <a:bodyPr>
            <a:noAutofit/>
          </a:bodyPr>
          <a:lstStyle/>
          <a:p>
            <a:r>
              <a:rPr lang="en-CA" sz="2800" dirty="0" smtClean="0"/>
              <a:t>It is inevitable </a:t>
            </a:r>
            <a:r>
              <a:rPr lang="en-CA" sz="2800" dirty="0"/>
              <a:t>that our </a:t>
            </a:r>
            <a:r>
              <a:rPr lang="en-CA" sz="2800" dirty="0" smtClean="0"/>
              <a:t>youth will </a:t>
            </a:r>
            <a:r>
              <a:rPr lang="en-CA" sz="2800" dirty="0"/>
              <a:t>pass us </a:t>
            </a:r>
            <a:r>
              <a:rPr lang="en-CA" sz="2800" dirty="0" smtClean="0"/>
              <a:t>by, so we </a:t>
            </a:r>
            <a:r>
              <a:rPr lang="en-CA" sz="2800" dirty="0"/>
              <a:t>ought to </a:t>
            </a:r>
            <a:r>
              <a:rPr lang="en-CA" sz="2800" dirty="0" smtClean="0"/>
              <a:t>ensure </a:t>
            </a:r>
            <a:r>
              <a:rPr lang="en-CA" sz="2800" dirty="0"/>
              <a:t>that it was time well spent. </a:t>
            </a:r>
            <a:endParaRPr lang="en-CA" sz="2800" dirty="0" smtClean="0"/>
          </a:p>
          <a:p>
            <a:r>
              <a:rPr lang="en-CA" sz="2800" dirty="0" smtClean="0"/>
              <a:t>Central </a:t>
            </a:r>
            <a:r>
              <a:rPr lang="en-CA" sz="2800" dirty="0"/>
              <a:t>within the Teacher’s encouragement is that we ought to </a:t>
            </a:r>
            <a:r>
              <a:rPr lang="en-CA" sz="2800" dirty="0">
                <a:solidFill>
                  <a:srgbClr val="FFC700"/>
                </a:solidFill>
              </a:rPr>
              <a:t>“remember [our] Creator in the days of [our] youth” (Ecclesiastes </a:t>
            </a:r>
            <a:r>
              <a:rPr lang="en-CA" sz="2800" dirty="0" smtClean="0">
                <a:solidFill>
                  <a:srgbClr val="FFC700"/>
                </a:solidFill>
              </a:rPr>
              <a:t>12:1)</a:t>
            </a:r>
            <a:r>
              <a:rPr lang="en-CA" sz="2800" dirty="0" smtClean="0"/>
              <a:t>.</a:t>
            </a:r>
          </a:p>
          <a:p>
            <a:r>
              <a:rPr lang="en-CA" sz="2800" dirty="0" smtClean="0"/>
              <a:t>The </a:t>
            </a:r>
            <a:r>
              <a:rPr lang="en-CA" sz="2800" dirty="0"/>
              <a:t>Teacher is encouraging us to remember God in </a:t>
            </a:r>
            <a:r>
              <a:rPr lang="en-CA" sz="2800" dirty="0" smtClean="0"/>
              <a:t>our </a:t>
            </a:r>
            <a:r>
              <a:rPr lang="en-CA" sz="2800" dirty="0"/>
              <a:t>days of youth, rather than living with an “I’ll get around to that one day” motto to life. </a:t>
            </a:r>
            <a:endParaRPr lang="en-CA" sz="2800" dirty="0" smtClean="0"/>
          </a:p>
          <a:p>
            <a:r>
              <a:rPr lang="en-CA" sz="2800" dirty="0" smtClean="0"/>
              <a:t>Because </a:t>
            </a:r>
            <a:r>
              <a:rPr lang="en-CA" sz="2800" dirty="0"/>
              <a:t>tomorrow remains uncertain, </a:t>
            </a:r>
            <a:r>
              <a:rPr lang="en-CA" sz="2800" dirty="0" smtClean="0"/>
              <a:t>we ought to ensure </a:t>
            </a:r>
            <a:r>
              <a:rPr lang="en-CA" sz="2800" dirty="0"/>
              <a:t>that each day is spent on the right track and with the right </a:t>
            </a:r>
            <a:r>
              <a:rPr lang="en-CA" sz="2800" dirty="0" smtClean="0"/>
              <a:t>target, rather </a:t>
            </a:r>
            <a:r>
              <a:rPr lang="en-CA" sz="2800" dirty="0"/>
              <a:t>than pushing off such pursuits to some distant </a:t>
            </a:r>
            <a:r>
              <a:rPr lang="en-CA" sz="2800" dirty="0" smtClean="0"/>
              <a:t>day. </a:t>
            </a:r>
            <a:endParaRPr lang="en-CA" sz="2800" dirty="0"/>
          </a:p>
          <a:p>
            <a:pPr marL="0" indent="0">
              <a:buNone/>
            </a:pPr>
            <a:r>
              <a:rPr lang="en-CA" sz="2800" b="1" dirty="0" smtClean="0"/>
              <a:t>SUMMARY STATEMENT: </a:t>
            </a:r>
            <a:r>
              <a:rPr lang="en-CA" sz="2800" dirty="0" smtClean="0"/>
              <a:t>We </a:t>
            </a:r>
            <a:r>
              <a:rPr lang="en-CA" sz="2800" dirty="0"/>
              <a:t>ought to invest the time we have here on earth – particularly our younger years – </a:t>
            </a:r>
            <a:r>
              <a:rPr lang="en-CA" sz="2800" dirty="0" smtClean="0"/>
              <a:t>wisely.</a:t>
            </a:r>
            <a:endParaRPr lang="en-CA" sz="2800" dirty="0"/>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4931"/>
            <a:ext cx="10515600" cy="1325563"/>
          </a:xfrm>
        </p:spPr>
        <p:txBody>
          <a:bodyPr>
            <a:normAutofit/>
          </a:bodyPr>
          <a:lstStyle/>
          <a:p>
            <a:r>
              <a:rPr lang="en-CA" sz="3600" b="1" dirty="0" smtClean="0">
                <a:solidFill>
                  <a:srgbClr val="FFC700"/>
                </a:solidFill>
              </a:rPr>
              <a:t>The Compiler’s Review</a:t>
            </a:r>
            <a:endParaRPr lang="en-CA" sz="3600" b="1" dirty="0">
              <a:solidFill>
                <a:srgbClr val="FFC700"/>
              </a:solidFill>
            </a:endParaRPr>
          </a:p>
        </p:txBody>
      </p:sp>
      <p:sp>
        <p:nvSpPr>
          <p:cNvPr id="3" name="Content Placeholder 2"/>
          <p:cNvSpPr>
            <a:spLocks noGrp="1"/>
          </p:cNvSpPr>
          <p:nvPr>
            <p:ph idx="1"/>
          </p:nvPr>
        </p:nvSpPr>
        <p:spPr>
          <a:xfrm>
            <a:off x="838199" y="1028697"/>
            <a:ext cx="7362825" cy="5229225"/>
          </a:xfrm>
        </p:spPr>
        <p:txBody>
          <a:bodyPr>
            <a:noAutofit/>
          </a:bodyPr>
          <a:lstStyle/>
          <a:p>
            <a:pPr>
              <a:spcBef>
                <a:spcPts val="0"/>
              </a:spcBef>
            </a:pPr>
            <a:r>
              <a:rPr lang="en-CA" sz="2800" dirty="0" smtClean="0"/>
              <a:t>The </a:t>
            </a:r>
            <a:r>
              <a:rPr lang="en-CA" sz="2800" dirty="0"/>
              <a:t>compiler of the book of Ecclesiastes </a:t>
            </a:r>
            <a:r>
              <a:rPr lang="en-CA" sz="2800" dirty="0" smtClean="0"/>
              <a:t>suggests </a:t>
            </a:r>
            <a:r>
              <a:rPr lang="en-CA" sz="2800" dirty="0"/>
              <a:t>that the Teacher’s endeavour to ponder and seek out meaning in life was less than successful, dangerous even. </a:t>
            </a:r>
            <a:endParaRPr lang="en-CA" sz="2800" dirty="0" smtClean="0"/>
          </a:p>
          <a:p>
            <a:pPr>
              <a:spcBef>
                <a:spcPts val="0"/>
              </a:spcBef>
            </a:pPr>
            <a:r>
              <a:rPr lang="en-CA" sz="2800" dirty="0" smtClean="0"/>
              <a:t>Goads and imbedded nails cause </a:t>
            </a:r>
            <a:r>
              <a:rPr lang="en-CA" sz="2800" dirty="0"/>
              <a:t>pain when applied rather than comfort, so it might be the case that the compiler sees the words of the Teacher as those that painfully prick us to greater awareness</a:t>
            </a:r>
            <a:r>
              <a:rPr lang="en-CA" sz="2800" dirty="0" smtClean="0"/>
              <a:t>.</a:t>
            </a:r>
          </a:p>
          <a:p>
            <a:pPr>
              <a:spcBef>
                <a:spcPts val="0"/>
              </a:spcBef>
            </a:pPr>
            <a:r>
              <a:rPr lang="en-CA" sz="2800" dirty="0" smtClean="0"/>
              <a:t>Rather than serve </a:t>
            </a:r>
            <a:r>
              <a:rPr lang="en-CA" sz="2800" dirty="0"/>
              <a:t>to offer succinct and godly direction, </a:t>
            </a:r>
            <a:r>
              <a:rPr lang="en-CA" sz="2800" dirty="0" smtClean="0"/>
              <a:t>the Teacher’s “wisdom” catches us </a:t>
            </a:r>
            <a:r>
              <a:rPr lang="en-CA" sz="2800" dirty="0"/>
              <a:t>somewhat off-guard and </a:t>
            </a:r>
            <a:r>
              <a:rPr lang="en-CA" sz="2800" dirty="0" smtClean="0"/>
              <a:t>forces </a:t>
            </a:r>
            <a:r>
              <a:rPr lang="en-CA" sz="2800" dirty="0"/>
              <a:t>us to consider the often comfortable way that we see the world “under the sun” around us. </a:t>
            </a:r>
            <a:endParaRPr lang="en-CA" sz="2800" dirty="0" smtClean="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5125"/>
            <a:ext cx="7948613" cy="6135688"/>
          </a:xfrm>
        </p:spPr>
        <p:txBody>
          <a:bodyPr>
            <a:noAutofit/>
          </a:bodyPr>
          <a:lstStyle/>
          <a:p>
            <a:pPr>
              <a:spcBef>
                <a:spcPts val="0"/>
              </a:spcBef>
            </a:pPr>
            <a:r>
              <a:rPr lang="en-CA" sz="2800" dirty="0">
                <a:solidFill>
                  <a:srgbClr val="FFC700"/>
                </a:solidFill>
              </a:rPr>
              <a:t>“Now all has been heard; here is the conclusion of the matter: Fear God and keep his commandments, for this is the duty of all mankind.</a:t>
            </a:r>
            <a:r>
              <a:rPr lang="en-CA" sz="2800" b="1" baseline="30000" dirty="0">
                <a:solidFill>
                  <a:srgbClr val="FFC700"/>
                </a:solidFill>
              </a:rPr>
              <a:t> </a:t>
            </a:r>
            <a:r>
              <a:rPr lang="en-CA" sz="2800" dirty="0">
                <a:solidFill>
                  <a:srgbClr val="FFC700"/>
                </a:solidFill>
              </a:rPr>
              <a:t>For God </a:t>
            </a:r>
            <a:r>
              <a:rPr lang="en-CA" sz="2800" dirty="0" smtClean="0">
                <a:solidFill>
                  <a:srgbClr val="FFC700"/>
                </a:solidFill>
              </a:rPr>
              <a:t>will    </a:t>
            </a:r>
            <a:r>
              <a:rPr lang="en-CA" sz="2800" dirty="0">
                <a:solidFill>
                  <a:srgbClr val="FFC700"/>
                </a:solidFill>
              </a:rPr>
              <a:t>bring every deed into judgment, including </a:t>
            </a:r>
            <a:r>
              <a:rPr lang="en-CA" sz="2800" dirty="0" smtClean="0">
                <a:solidFill>
                  <a:srgbClr val="FFC700"/>
                </a:solidFill>
              </a:rPr>
              <a:t>        every </a:t>
            </a:r>
            <a:r>
              <a:rPr lang="en-CA" sz="2800" dirty="0">
                <a:solidFill>
                  <a:srgbClr val="FFC700"/>
                </a:solidFill>
              </a:rPr>
              <a:t>hidden thing, whether it is good or evil.” </a:t>
            </a:r>
            <a:r>
              <a:rPr lang="en-CA" sz="2800" dirty="0" smtClean="0">
                <a:solidFill>
                  <a:srgbClr val="FFC700"/>
                </a:solidFill>
              </a:rPr>
              <a:t>  (</a:t>
            </a:r>
            <a:r>
              <a:rPr lang="en-CA" sz="2800" dirty="0">
                <a:solidFill>
                  <a:srgbClr val="FFC700"/>
                </a:solidFill>
              </a:rPr>
              <a:t>Ecclesiastes 12:13-14</a:t>
            </a:r>
            <a:r>
              <a:rPr lang="en-CA" sz="2800" dirty="0" smtClean="0">
                <a:solidFill>
                  <a:srgbClr val="FFC700"/>
                </a:solidFill>
              </a:rPr>
              <a:t>)</a:t>
            </a:r>
            <a:endParaRPr lang="en-CA" sz="2800" dirty="0">
              <a:solidFill>
                <a:srgbClr val="FFC700"/>
              </a:solidFill>
            </a:endParaRPr>
          </a:p>
          <a:p>
            <a:pPr>
              <a:spcBef>
                <a:spcPts val="0"/>
              </a:spcBef>
            </a:pPr>
            <a:r>
              <a:rPr lang="en-CA" sz="2800" dirty="0"/>
              <a:t>After considering “everything under the sun</a:t>
            </a:r>
            <a:r>
              <a:rPr lang="en-CA" sz="2800" dirty="0" smtClean="0"/>
              <a:t>”,       </a:t>
            </a:r>
            <a:r>
              <a:rPr lang="en-CA" sz="2800" dirty="0"/>
              <a:t>the Teacher concludes his investigation </a:t>
            </a:r>
            <a:r>
              <a:rPr lang="en-CA" sz="2800" dirty="0" smtClean="0"/>
              <a:t>with, </a:t>
            </a:r>
            <a:r>
              <a:rPr lang="en-CA" sz="2800" dirty="0"/>
              <a:t>encountering these words: </a:t>
            </a:r>
          </a:p>
          <a:p>
            <a:pPr>
              <a:spcBef>
                <a:spcPts val="0"/>
              </a:spcBef>
            </a:pPr>
            <a:r>
              <a:rPr lang="en-CA" sz="2800" dirty="0">
                <a:solidFill>
                  <a:srgbClr val="FFC700"/>
                </a:solidFill>
              </a:rPr>
              <a:t>“And now, Israel, what does the </a:t>
            </a:r>
            <a:r>
              <a:rPr lang="en-CA" sz="2800" cap="small" dirty="0">
                <a:solidFill>
                  <a:srgbClr val="FFC700"/>
                </a:solidFill>
              </a:rPr>
              <a:t>Lord</a:t>
            </a:r>
            <a:r>
              <a:rPr lang="en-CA" sz="2800" dirty="0">
                <a:solidFill>
                  <a:srgbClr val="FFC700"/>
                </a:solidFill>
              </a:rPr>
              <a:t> your God ask of you but to fear the </a:t>
            </a:r>
            <a:r>
              <a:rPr lang="en-CA" sz="2800" cap="small" dirty="0">
                <a:solidFill>
                  <a:srgbClr val="FFC700"/>
                </a:solidFill>
              </a:rPr>
              <a:t>Lord</a:t>
            </a:r>
            <a:r>
              <a:rPr lang="en-CA" sz="2800" dirty="0">
                <a:solidFill>
                  <a:srgbClr val="FFC700"/>
                </a:solidFill>
              </a:rPr>
              <a:t> your God, to walk in obedience to him, to love him, to serve </a:t>
            </a:r>
            <a:r>
              <a:rPr lang="en-CA" sz="2800" dirty="0" smtClean="0">
                <a:solidFill>
                  <a:srgbClr val="FFC700"/>
                </a:solidFill>
              </a:rPr>
              <a:t> the Lord your </a:t>
            </a:r>
            <a:r>
              <a:rPr lang="en-CA" sz="2800" dirty="0">
                <a:solidFill>
                  <a:srgbClr val="FFC700"/>
                </a:solidFill>
              </a:rPr>
              <a:t>God with all your heart and with all your soul, and to observe the </a:t>
            </a:r>
            <a:r>
              <a:rPr lang="en-CA" sz="2800" cap="small" dirty="0">
                <a:solidFill>
                  <a:srgbClr val="FFC700"/>
                </a:solidFill>
              </a:rPr>
              <a:t>Lord</a:t>
            </a:r>
            <a:r>
              <a:rPr lang="en-CA" sz="2800" dirty="0">
                <a:solidFill>
                  <a:srgbClr val="FFC700"/>
                </a:solidFill>
              </a:rPr>
              <a:t>’s commands and decrees that I am giving you today for your own good</a:t>
            </a:r>
            <a:r>
              <a:rPr lang="en-CA" sz="2800" dirty="0" smtClean="0">
                <a:solidFill>
                  <a:srgbClr val="FFC700"/>
                </a:solidFill>
              </a:rPr>
              <a:t>?”</a:t>
            </a:r>
            <a:r>
              <a:rPr lang="en-CA" sz="2800" dirty="0">
                <a:solidFill>
                  <a:srgbClr val="FFC700"/>
                </a:solidFill>
              </a:rPr>
              <a:t> </a:t>
            </a:r>
            <a:r>
              <a:rPr lang="en-CA" sz="2800" dirty="0" smtClean="0">
                <a:solidFill>
                  <a:srgbClr val="FFC700"/>
                </a:solidFill>
              </a:rPr>
              <a:t>(Deuteronomy 10:12-13)</a:t>
            </a:r>
            <a:endParaRPr lang="en-CA" sz="2800" dirty="0">
              <a:solidFill>
                <a:srgbClr val="FFC700"/>
              </a:solidFill>
            </a:endParaRPr>
          </a:p>
        </p:txBody>
      </p:sp>
    </p:spTree>
    <p:extLst>
      <p:ext uri="{BB962C8B-B14F-4D97-AF65-F5344CB8AC3E}">
        <p14:creationId xmlns:p14="http://schemas.microsoft.com/office/powerpoint/2010/main" val="1739984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71738"/>
            <a:ext cx="7173032" cy="4057649"/>
          </a:xfrm>
        </p:spPr>
        <p:txBody>
          <a:bodyPr>
            <a:normAutofit/>
          </a:bodyPr>
          <a:lstStyle/>
          <a:p>
            <a:r>
              <a:rPr lang="en-CA" sz="2800" dirty="0" smtClean="0"/>
              <a:t>“Under the sun”, the fear of God is a cowering fear of a God who is </a:t>
            </a:r>
            <a:r>
              <a:rPr lang="en-CA" sz="2800" dirty="0"/>
              <a:t>an unknowable and distant </a:t>
            </a:r>
            <a:r>
              <a:rPr lang="en-CA" sz="2800" dirty="0" smtClean="0"/>
              <a:t>being.</a:t>
            </a:r>
          </a:p>
          <a:p>
            <a:r>
              <a:rPr lang="en-CA" sz="2800" dirty="0" smtClean="0"/>
              <a:t>“Under the Son”, we know that Christ </a:t>
            </a:r>
            <a:r>
              <a:rPr lang="en-CA" sz="2800" dirty="0"/>
              <a:t>died for us to provide a place where we could enjoy the majesty of God with fear, trembling, reverence and awe, but not a cowering fear. </a:t>
            </a:r>
            <a:endParaRPr lang="en-CA" sz="2800" dirty="0">
              <a:solidFill>
                <a:srgbClr val="FFC700"/>
              </a:solidFill>
            </a:endParaRPr>
          </a:p>
        </p:txBody>
      </p:sp>
      <p:sp>
        <p:nvSpPr>
          <p:cNvPr id="2" name="Title 1"/>
          <p:cNvSpPr>
            <a:spLocks noGrp="1"/>
          </p:cNvSpPr>
          <p:nvPr>
            <p:ph type="title"/>
          </p:nvPr>
        </p:nvSpPr>
        <p:spPr>
          <a:xfrm>
            <a:off x="838200" y="1057275"/>
            <a:ext cx="10515600" cy="1285875"/>
          </a:xfrm>
        </p:spPr>
        <p:txBody>
          <a:bodyPr>
            <a:normAutofit/>
          </a:bodyPr>
          <a:lstStyle/>
          <a:p>
            <a:r>
              <a:rPr lang="en-CA" b="1" dirty="0" smtClean="0">
                <a:solidFill>
                  <a:srgbClr val="FFC700"/>
                </a:solidFill>
                <a:latin typeface="+mn-lt"/>
              </a:rPr>
              <a:t>A Tale of Two Fears</a:t>
            </a:r>
            <a:endParaRPr lang="en-CA" b="1" dirty="0">
              <a:solidFill>
                <a:srgbClr val="FFC700"/>
              </a:solidFill>
              <a:latin typeface="+mn-lt"/>
            </a:endParaRPr>
          </a:p>
        </p:txBody>
      </p:sp>
    </p:spTree>
    <p:extLst>
      <p:ext uri="{BB962C8B-B14F-4D97-AF65-F5344CB8AC3E}">
        <p14:creationId xmlns:p14="http://schemas.microsoft.com/office/powerpoint/2010/main" val="436095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878</Words>
  <Application>Microsoft Office PowerPoint</Application>
  <PresentationFormat>Widescreen</PresentationFormat>
  <Paragraphs>44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The Compiler’s Review</vt:lpstr>
      <vt:lpstr>PowerPoint Presentation</vt:lpstr>
      <vt:lpstr>A Tale of Two Fears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63</cp:revision>
  <cp:lastPrinted>2024-06-28T17:44:46Z</cp:lastPrinted>
  <dcterms:created xsi:type="dcterms:W3CDTF">2024-04-11T22:49:02Z</dcterms:created>
  <dcterms:modified xsi:type="dcterms:W3CDTF">2024-06-28T17:49:28Z</dcterms:modified>
</cp:coreProperties>
</file>