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91" r:id="rId3"/>
    <p:sldId id="292" r:id="rId4"/>
    <p:sldId id="294" r:id="rId5"/>
    <p:sldId id="285" r:id="rId6"/>
    <p:sldId id="279" r:id="rId7"/>
    <p:sldId id="275" r:id="rId8"/>
    <p:sldId id="297" r:id="rId9"/>
    <p:sldId id="290" r:id="rId10"/>
    <p:sldId id="295" r:id="rId11"/>
    <p:sldId id="296" r:id="rId12"/>
    <p:sldId id="286"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700"/>
    <a:srgbClr val="D9D9D9"/>
    <a:srgbClr val="000000"/>
    <a:srgbClr val="767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7" d="100"/>
          <a:sy n="67" d="100"/>
        </p:scale>
        <p:origin x="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7D45345-77E7-44A4-9AF0-31A27EBE8079}" type="datetimeFigureOut">
              <a:rPr lang="en-CA" smtClean="0"/>
              <a:t>2024-06-19</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1D2F5EB-09B0-4B65-8A98-C9887051D879}" type="slidenum">
              <a:rPr lang="en-CA" smtClean="0"/>
              <a:t>‹#›</a:t>
            </a:fld>
            <a:endParaRPr lang="en-CA"/>
          </a:p>
        </p:txBody>
      </p:sp>
    </p:spTree>
    <p:extLst>
      <p:ext uri="{BB962C8B-B14F-4D97-AF65-F5344CB8AC3E}">
        <p14:creationId xmlns:p14="http://schemas.microsoft.com/office/powerpoint/2010/main" val="30005663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2024-06-19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
        <p:nvSpPr>
          <p:cNvPr id="7" name="Rectangle 6"/>
          <p:cNvSpPr/>
          <p:nvPr userDrawn="1"/>
        </p:nvSpPr>
        <p:spPr>
          <a:xfrm>
            <a:off x="0" y="0"/>
            <a:ext cx="12192000" cy="68580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Free Black Tree Silhouette Vector Art Design - FreePatternsArea"/>
          <p:cNvPicPr>
            <a:picLocks noChangeAspect="1" noChangeArrowheads="1"/>
          </p:cNvPicPr>
          <p:nvPr userDrawn="1"/>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b="22567"/>
          <a:stretch/>
        </p:blipFill>
        <p:spPr bwMode="auto">
          <a:xfrm>
            <a:off x="8027196" y="-668337"/>
            <a:ext cx="8329607" cy="4877480"/>
          </a:xfrm>
          <a:prstGeom prst="rect">
            <a:avLst/>
          </a:prstGeom>
          <a:noFill/>
          <a:extLst>
            <a:ext uri="{909E8E84-426E-40DD-AFC4-6F175D3DCCD1}">
              <a14:hiddenFill xmlns:a14="http://schemas.microsoft.com/office/drawing/2010/main">
                <a:solidFill>
                  <a:srgbClr val="FFFFFF"/>
                </a:solidFill>
              </a14:hiddenFill>
            </a:ext>
          </a:extLst>
        </p:spPr>
      </p:pic>
      <p:sp>
        <p:nvSpPr>
          <p:cNvPr id="12" name="Slide Number Placeholder 5"/>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1EE4B82-1288-4B6B-AF15-B1820DE63AC3}" type="slidenum">
              <a:rPr lang="en-CA" smtClean="0"/>
              <a:pPr/>
              <a:t>‹#›</a:t>
            </a:fld>
            <a:endParaRPr lang="en-CA"/>
          </a:p>
        </p:txBody>
      </p:sp>
      <p:pic>
        <p:nvPicPr>
          <p:cNvPr id="13" name="Picture 2" descr="Sun icon 550828 Vector Art at Vecteezy"/>
          <p:cNvPicPr>
            <a:picLocks noChangeAspect="1" noChangeArrowheads="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71749" y="401187"/>
            <a:ext cx="3309251" cy="330925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userDrawn="1"/>
        </p:nvSpPr>
        <p:spPr>
          <a:xfrm>
            <a:off x="1787857" y="3712191"/>
            <a:ext cx="8330418" cy="1477328"/>
          </a:xfrm>
          <a:prstGeom prst="rect">
            <a:avLst/>
          </a:prstGeom>
          <a:noFill/>
        </p:spPr>
        <p:txBody>
          <a:bodyPr wrap="square" rtlCol="0">
            <a:spAutoFit/>
          </a:bodyPr>
          <a:lstStyle/>
          <a:p>
            <a:pPr algn="ctr"/>
            <a:r>
              <a:rPr lang="en-CA" sz="5400" b="1" dirty="0" smtClean="0">
                <a:solidFill>
                  <a:srgbClr val="FFC700"/>
                </a:solidFill>
                <a:latin typeface="Arial" panose="020B0604020202020204" pitchFamily="34" charset="0"/>
                <a:cs typeface="Arial" panose="020B0604020202020204" pitchFamily="34" charset="0"/>
              </a:rPr>
              <a:t>ECCLESIASTES</a:t>
            </a:r>
          </a:p>
          <a:p>
            <a:pPr algn="ctr"/>
            <a:r>
              <a:rPr lang="en-CA" sz="3600" b="1" dirty="0" smtClean="0">
                <a:solidFill>
                  <a:srgbClr val="FFC700"/>
                </a:solidFill>
                <a:latin typeface="Arial" panose="020B0604020202020204" pitchFamily="34" charset="0"/>
                <a:cs typeface="Arial" panose="020B0604020202020204" pitchFamily="34" charset="0"/>
              </a:rPr>
              <a:t>Vanity under the sun</a:t>
            </a:r>
            <a:endParaRPr lang="en-CA" sz="3600" b="1" dirty="0">
              <a:solidFill>
                <a:srgbClr val="FFC700"/>
              </a:solidFill>
              <a:latin typeface="Arial" panose="020B0604020202020204" pitchFamily="34" charset="0"/>
              <a:cs typeface="Arial" panose="020B0604020202020204" pitchFamily="34" charset="0"/>
            </a:endParaRPr>
          </a:p>
        </p:txBody>
      </p:sp>
      <p:pic>
        <p:nvPicPr>
          <p:cNvPr id="15" name="Picture 10" descr="Free Black Tree Silhouette Vector Art Design - FreePatternsArea"/>
          <p:cNvPicPr>
            <a:picLocks noChangeAspect="1" noChangeArrowheads="1"/>
          </p:cNvPicPr>
          <p:nvPr userDrawn="1"/>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l="29177" t="61418" r="37367" b="4594"/>
          <a:stretch/>
        </p:blipFill>
        <p:spPr bwMode="auto">
          <a:xfrm>
            <a:off x="10459377" y="3217859"/>
            <a:ext cx="2786743" cy="3775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8604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2024-06-19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1478976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2024-06-19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1223401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2024-06-19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836792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079586-EEE3-4227-B0D6-1A3AAF7FD601}" type="datetimeFigureOut">
              <a:rPr lang="en-CA" smtClean="0"/>
              <a:t>2024-06-19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2576129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B0079586-EEE3-4227-B0D6-1A3AAF7FD601}" type="datetimeFigureOut">
              <a:rPr lang="en-CA" smtClean="0"/>
              <a:t>2024-06-19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209350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B0079586-EEE3-4227-B0D6-1A3AAF7FD601}" type="datetimeFigureOut">
              <a:rPr lang="en-CA" smtClean="0"/>
              <a:t>2024-06-19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1359954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0079586-EEE3-4227-B0D6-1A3AAF7FD601}" type="datetimeFigureOut">
              <a:rPr lang="en-CA" smtClean="0"/>
              <a:t>2024-06-19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3079676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079586-EEE3-4227-B0D6-1A3AAF7FD601}" type="datetimeFigureOut">
              <a:rPr lang="en-CA" smtClean="0"/>
              <a:t>2024-06-19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329089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79586-EEE3-4227-B0D6-1A3AAF7FD601}" type="datetimeFigureOut">
              <a:rPr lang="en-CA" smtClean="0"/>
              <a:t>2024-06-19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796414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79586-EEE3-4227-B0D6-1A3AAF7FD601}" type="datetimeFigureOut">
              <a:rPr lang="en-CA" smtClean="0"/>
              <a:t>2024-06-19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90312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365125"/>
            <a:ext cx="7173032" cy="58118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079586-EEE3-4227-B0D6-1A3AAF7FD601}" type="datetimeFigureOut">
              <a:rPr lang="en-CA" smtClean="0"/>
              <a:t>2024-06-19</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pic>
        <p:nvPicPr>
          <p:cNvPr id="1034" name="Picture 10" descr="Free Black Tree Silhouette Vector Art Design - FreePatternsArea"/>
          <p:cNvPicPr>
            <a:picLocks noChangeAspect="1" noChangeArrowheads="1"/>
          </p:cNvPicPr>
          <p:nvPr userDrawn="1"/>
        </p:nvPicPr>
        <p:blipFill rotWithShape="1">
          <a:blip r:embed="rId13" cstate="print">
            <a:duotone>
              <a:schemeClr val="bg2">
                <a:shade val="45000"/>
                <a:satMod val="135000"/>
              </a:schemeClr>
              <a:prstClr val="white"/>
            </a:duotone>
            <a:extLst>
              <a:ext uri="{28A0092B-C50C-407E-A947-70E740481C1C}">
                <a14:useLocalDpi xmlns:a14="http://schemas.microsoft.com/office/drawing/2010/main" val="0"/>
              </a:ext>
            </a:extLst>
          </a:blip>
          <a:srcRect b="22567"/>
          <a:stretch/>
        </p:blipFill>
        <p:spPr bwMode="auto">
          <a:xfrm>
            <a:off x="8027196" y="-668337"/>
            <a:ext cx="8329607" cy="487748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E4B82-1288-4B6B-AF15-B1820DE63AC3}" type="slidenum">
              <a:rPr lang="en-CA" smtClean="0"/>
              <a:t>‹#›</a:t>
            </a:fld>
            <a:endParaRPr lang="en-CA"/>
          </a:p>
        </p:txBody>
      </p:sp>
      <p:pic>
        <p:nvPicPr>
          <p:cNvPr id="9" name="Picture 2" descr="Sun icon 550828 Vector Art at Vecteezy"/>
          <p:cNvPicPr>
            <a:picLocks noChangeAspect="1" noChangeArrowheads="1"/>
          </p:cNvPicPr>
          <p:nvPr userDrawn="1"/>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389698" y="3489353"/>
            <a:ext cx="1884813" cy="188481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0" descr="Free Black Tree Silhouette Vector Art Design - FreePatternsArea"/>
          <p:cNvPicPr>
            <a:picLocks noChangeAspect="1" noChangeArrowheads="1"/>
          </p:cNvPicPr>
          <p:nvPr userDrawn="1"/>
        </p:nvPicPr>
        <p:blipFill rotWithShape="1">
          <a:blip r:embed="rId13">
            <a:duotone>
              <a:schemeClr val="bg2">
                <a:shade val="45000"/>
                <a:satMod val="135000"/>
              </a:schemeClr>
              <a:prstClr val="white"/>
            </a:duotone>
            <a:extLst>
              <a:ext uri="{28A0092B-C50C-407E-A947-70E740481C1C}">
                <a14:useLocalDpi xmlns:a14="http://schemas.microsoft.com/office/drawing/2010/main" val="0"/>
              </a:ext>
            </a:extLst>
          </a:blip>
          <a:srcRect l="29177" t="61418" r="37367" b="4594"/>
          <a:stretch/>
        </p:blipFill>
        <p:spPr bwMode="auto">
          <a:xfrm>
            <a:off x="10459377" y="3217859"/>
            <a:ext cx="2786743" cy="3775078"/>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userDrawn="1"/>
        </p:nvSpPr>
        <p:spPr>
          <a:xfrm>
            <a:off x="6294168" y="5510691"/>
            <a:ext cx="8330418" cy="954107"/>
          </a:xfrm>
          <a:prstGeom prst="rect">
            <a:avLst/>
          </a:prstGeom>
          <a:noFill/>
        </p:spPr>
        <p:txBody>
          <a:bodyPr wrap="square" rtlCol="0">
            <a:spAutoFit/>
          </a:bodyPr>
          <a:lstStyle/>
          <a:p>
            <a:pPr algn="ctr"/>
            <a:r>
              <a:rPr lang="en-CA" sz="3600" b="1" dirty="0" smtClean="0">
                <a:solidFill>
                  <a:srgbClr val="FFC700"/>
                </a:solidFill>
                <a:latin typeface="Arial" panose="020B0604020202020204" pitchFamily="34" charset="0"/>
                <a:cs typeface="Arial" panose="020B0604020202020204" pitchFamily="34" charset="0"/>
              </a:rPr>
              <a:t>ECCLESIASTES</a:t>
            </a:r>
          </a:p>
          <a:p>
            <a:pPr algn="ctr"/>
            <a:r>
              <a:rPr lang="en-CA" sz="2000" b="1" dirty="0" smtClean="0">
                <a:solidFill>
                  <a:srgbClr val="FFC700"/>
                </a:solidFill>
                <a:latin typeface="Arial" panose="020B0604020202020204" pitchFamily="34" charset="0"/>
                <a:cs typeface="Arial" panose="020B0604020202020204" pitchFamily="34" charset="0"/>
              </a:rPr>
              <a:t>Vanity under the sun</a:t>
            </a:r>
            <a:endParaRPr lang="en-CA" sz="2000" b="1" dirty="0">
              <a:solidFill>
                <a:srgbClr val="FFC7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3254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lumMod val="8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185521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CA" sz="3600" b="1" dirty="0" smtClean="0">
                <a:solidFill>
                  <a:srgbClr val="FFC700"/>
                </a:solidFill>
              </a:rPr>
              <a:t>A Couple Odd Proverbial Sayings: </a:t>
            </a:r>
            <a:br>
              <a:rPr lang="en-CA" sz="3600" b="1" dirty="0" smtClean="0">
                <a:solidFill>
                  <a:srgbClr val="FFC700"/>
                </a:solidFill>
              </a:rPr>
            </a:br>
            <a:r>
              <a:rPr lang="en-CA" sz="3600" b="1" dirty="0" smtClean="0">
                <a:solidFill>
                  <a:srgbClr val="FFC700"/>
                </a:solidFill>
              </a:rPr>
              <a:t>vs. 18-19</a:t>
            </a:r>
            <a:endParaRPr lang="en-CA" sz="3600" b="1" dirty="0">
              <a:solidFill>
                <a:srgbClr val="FFC700"/>
              </a:solidFill>
            </a:endParaRPr>
          </a:p>
        </p:txBody>
      </p:sp>
      <p:sp>
        <p:nvSpPr>
          <p:cNvPr id="3" name="Content Placeholder 2"/>
          <p:cNvSpPr>
            <a:spLocks noGrp="1"/>
          </p:cNvSpPr>
          <p:nvPr>
            <p:ph idx="1"/>
          </p:nvPr>
        </p:nvSpPr>
        <p:spPr>
          <a:xfrm>
            <a:off x="838200" y="1690688"/>
            <a:ext cx="7348538" cy="5024437"/>
          </a:xfrm>
        </p:spPr>
        <p:txBody>
          <a:bodyPr>
            <a:normAutofit fontScale="85000" lnSpcReduction="10000"/>
          </a:bodyPr>
          <a:lstStyle/>
          <a:p>
            <a:r>
              <a:rPr lang="en-CA" sz="3300" dirty="0"/>
              <a:t>W</a:t>
            </a:r>
            <a:r>
              <a:rPr lang="en-CA" sz="3300" dirty="0" smtClean="0"/>
              <a:t>e </a:t>
            </a:r>
            <a:r>
              <a:rPr lang="en-CA" sz="3300" dirty="0"/>
              <a:t>ought not be lazy or else we’ll reap some disastrous </a:t>
            </a:r>
            <a:r>
              <a:rPr lang="en-CA" sz="3300" dirty="0" smtClean="0"/>
              <a:t>results</a:t>
            </a:r>
          </a:p>
          <a:p>
            <a:r>
              <a:rPr lang="en-CA" sz="3300" dirty="0" smtClean="0"/>
              <a:t>Might </a:t>
            </a:r>
            <a:r>
              <a:rPr lang="en-CA" sz="3300" dirty="0"/>
              <a:t>we, in our faith, be those who, like the Apostle Paul, </a:t>
            </a:r>
            <a:r>
              <a:rPr lang="en-CA" sz="3300" dirty="0">
                <a:solidFill>
                  <a:srgbClr val="FFC700"/>
                </a:solidFill>
              </a:rPr>
              <a:t>“press on toward the goal to win the prize for which God has called [us] heavenward in Christ Jesus” (Philippians 3:14).</a:t>
            </a:r>
          </a:p>
          <a:p>
            <a:r>
              <a:rPr lang="en-CA" sz="3300" dirty="0" smtClean="0"/>
              <a:t>The Teacher suggests that because </a:t>
            </a:r>
            <a:r>
              <a:rPr lang="en-CA" sz="3300" dirty="0"/>
              <a:t>life under the sun is ultimately meaningless, one ought to eat, drink and be merry and money enables this to occur. </a:t>
            </a:r>
            <a:endParaRPr lang="en-CA" sz="3300" dirty="0" smtClean="0"/>
          </a:p>
          <a:p>
            <a:r>
              <a:rPr lang="en-CA" sz="3300" dirty="0" smtClean="0"/>
              <a:t>We </a:t>
            </a:r>
            <a:r>
              <a:rPr lang="en-CA" sz="3300" dirty="0"/>
              <a:t>can reject this conclusion simply because we know that Jesus, and not money, is the answer for everything. </a:t>
            </a:r>
            <a:endParaRPr lang="en-CA" sz="3300" dirty="0" smtClean="0"/>
          </a:p>
          <a:p>
            <a:endParaRPr lang="en-CA" dirty="0"/>
          </a:p>
        </p:txBody>
      </p:sp>
    </p:spTree>
    <p:extLst>
      <p:ext uri="{BB962C8B-B14F-4D97-AF65-F5344CB8AC3E}">
        <p14:creationId xmlns:p14="http://schemas.microsoft.com/office/powerpoint/2010/main" val="25594578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579442"/>
            <a:ext cx="7177088" cy="6321424"/>
          </a:xfrm>
        </p:spPr>
        <p:txBody>
          <a:bodyPr>
            <a:normAutofit/>
          </a:bodyPr>
          <a:lstStyle/>
          <a:p>
            <a:pPr marL="0" indent="0">
              <a:buNone/>
            </a:pPr>
            <a:r>
              <a:rPr lang="en-CA" sz="2800" dirty="0" smtClean="0">
                <a:solidFill>
                  <a:srgbClr val="FFC700"/>
                </a:solidFill>
              </a:rPr>
              <a:t>Foolishness vs. Wisdom</a:t>
            </a:r>
          </a:p>
          <a:p>
            <a:pPr marL="0" indent="0">
              <a:buNone/>
            </a:pPr>
            <a:r>
              <a:rPr lang="en-CA" sz="2800" dirty="0" smtClean="0"/>
              <a:t>Foolish (1) ----------</a:t>
            </a:r>
            <a:r>
              <a:rPr lang="en-CA" sz="2800" dirty="0" smtClean="0">
                <a:sym typeface="Wingdings" panose="05000000000000000000" pitchFamily="2" charset="2"/>
              </a:rPr>
              <a:t> W</a:t>
            </a:r>
            <a:r>
              <a:rPr lang="en-CA" sz="2800" dirty="0" smtClean="0"/>
              <a:t>ise (10)</a:t>
            </a:r>
            <a:endParaRPr lang="en-CA" sz="2800" dirty="0"/>
          </a:p>
          <a:p>
            <a:pPr marL="0" indent="0">
              <a:buNone/>
            </a:pPr>
            <a:r>
              <a:rPr lang="en-CA" sz="2800" dirty="0" smtClean="0">
                <a:solidFill>
                  <a:srgbClr val="FFC700"/>
                </a:solidFill>
              </a:rPr>
              <a:t>Awareness of the </a:t>
            </a:r>
            <a:r>
              <a:rPr lang="en-CA" sz="2800" dirty="0">
                <a:solidFill>
                  <a:srgbClr val="FFC700"/>
                </a:solidFill>
              </a:rPr>
              <a:t>importance of wisdom in </a:t>
            </a:r>
            <a:r>
              <a:rPr lang="en-CA" sz="2800" dirty="0" smtClean="0">
                <a:solidFill>
                  <a:srgbClr val="FFC700"/>
                </a:solidFill>
              </a:rPr>
              <a:t>leadership</a:t>
            </a:r>
          </a:p>
          <a:p>
            <a:pPr marL="0" indent="0">
              <a:buNone/>
            </a:pPr>
            <a:r>
              <a:rPr lang="en-CA" sz="2800" dirty="0" smtClean="0"/>
              <a:t>Unaware (1)  ------------------------</a:t>
            </a:r>
            <a:r>
              <a:rPr lang="en-CA" sz="2800" dirty="0" smtClean="0">
                <a:sym typeface="Wingdings" panose="05000000000000000000" pitchFamily="2" charset="2"/>
              </a:rPr>
              <a:t> Aware (10)</a:t>
            </a:r>
          </a:p>
          <a:p>
            <a:pPr marL="0" indent="0">
              <a:buNone/>
            </a:pPr>
            <a:r>
              <a:rPr lang="en-CA" sz="2800" dirty="0" smtClean="0">
                <a:solidFill>
                  <a:srgbClr val="FFC700"/>
                </a:solidFill>
              </a:rPr>
              <a:t>Confidence in Adversity</a:t>
            </a:r>
            <a:endParaRPr lang="en-CA" sz="2800" dirty="0">
              <a:solidFill>
                <a:srgbClr val="FFC700"/>
              </a:solidFill>
            </a:endParaRPr>
          </a:p>
          <a:p>
            <a:pPr marL="0" indent="0">
              <a:buNone/>
            </a:pPr>
            <a:r>
              <a:rPr lang="en-CA" sz="2800" dirty="0" smtClean="0"/>
              <a:t>Shaken </a:t>
            </a:r>
            <a:r>
              <a:rPr lang="en-CA" sz="2800" dirty="0"/>
              <a:t>to the </a:t>
            </a:r>
            <a:r>
              <a:rPr lang="en-CA" sz="2800" dirty="0" smtClean="0"/>
              <a:t>core (1) </a:t>
            </a:r>
            <a:r>
              <a:rPr lang="en-CA" sz="2800" dirty="0" smtClean="0">
                <a:sym typeface="Wingdings" panose="05000000000000000000" pitchFamily="2" charset="2"/>
              </a:rPr>
              <a:t> A core confidence</a:t>
            </a:r>
            <a:r>
              <a:rPr lang="en-CA" sz="2800" dirty="0" smtClean="0"/>
              <a:t> (10)</a:t>
            </a:r>
          </a:p>
          <a:p>
            <a:pPr marL="0" indent="0">
              <a:buNone/>
            </a:pPr>
            <a:r>
              <a:rPr lang="en-CA" sz="2800" dirty="0" smtClean="0">
                <a:solidFill>
                  <a:srgbClr val="FFC700"/>
                </a:solidFill>
              </a:rPr>
              <a:t>Laziness vs. Diligence</a:t>
            </a:r>
            <a:endParaRPr lang="en-CA" sz="2800" dirty="0">
              <a:solidFill>
                <a:srgbClr val="FFC700"/>
              </a:solidFill>
            </a:endParaRPr>
          </a:p>
          <a:p>
            <a:pPr marL="0" indent="0">
              <a:buNone/>
            </a:pPr>
            <a:r>
              <a:rPr lang="en-CA" sz="2800" dirty="0" smtClean="0"/>
              <a:t>Lazy (1) ----------------------</a:t>
            </a:r>
            <a:r>
              <a:rPr lang="en-CA" sz="2800" dirty="0" smtClean="0">
                <a:sym typeface="Wingdings" panose="05000000000000000000" pitchFamily="2" charset="2"/>
              </a:rPr>
              <a:t> D</a:t>
            </a:r>
            <a:r>
              <a:rPr lang="en-CA" sz="2800" dirty="0" smtClean="0"/>
              <a:t>iligent (10)</a:t>
            </a:r>
          </a:p>
          <a:p>
            <a:pPr marL="0" indent="0">
              <a:buNone/>
            </a:pPr>
            <a:r>
              <a:rPr lang="en-CA" sz="2800" dirty="0" smtClean="0">
                <a:solidFill>
                  <a:srgbClr val="FFC700"/>
                </a:solidFill>
              </a:rPr>
              <a:t>What is the answer in life?</a:t>
            </a:r>
          </a:p>
          <a:p>
            <a:pPr marL="0" indent="0">
              <a:buNone/>
            </a:pPr>
            <a:r>
              <a:rPr lang="en-CA" sz="2800" dirty="0" smtClean="0"/>
              <a:t>Money  (1) --------------------------</a:t>
            </a:r>
            <a:r>
              <a:rPr lang="en-CA" sz="2800" dirty="0" smtClean="0">
                <a:sym typeface="Wingdings" panose="05000000000000000000" pitchFamily="2" charset="2"/>
              </a:rPr>
              <a:t></a:t>
            </a:r>
            <a:r>
              <a:rPr lang="en-CA" sz="2800" dirty="0" smtClean="0"/>
              <a:t> Jesus</a:t>
            </a:r>
            <a:r>
              <a:rPr lang="en-CA" sz="2800" dirty="0"/>
              <a:t> </a:t>
            </a:r>
            <a:r>
              <a:rPr lang="en-CA" sz="2800" dirty="0" smtClean="0"/>
              <a:t>(10) </a:t>
            </a:r>
          </a:p>
          <a:p>
            <a:pPr marL="0" indent="0">
              <a:buNone/>
            </a:pPr>
            <a:r>
              <a:rPr lang="en-CA" dirty="0"/>
              <a:t>https://forms.gle/TwH9evHvpg6XEuH7A</a:t>
            </a:r>
          </a:p>
          <a:p>
            <a:pPr marL="0" indent="0">
              <a:buNone/>
            </a:pPr>
            <a:endParaRPr lang="en-CA" dirty="0">
              <a:solidFill>
                <a:srgbClr val="D9D9D9"/>
              </a:solidFill>
            </a:endParaRPr>
          </a:p>
          <a:p>
            <a:pPr marL="0" indent="0">
              <a:buNone/>
            </a:pPr>
            <a:endParaRPr lang="en-CA" dirty="0"/>
          </a:p>
        </p:txBody>
      </p:sp>
      <p:pic>
        <p:nvPicPr>
          <p:cNvPr id="4" name="Picture 3"/>
          <p:cNvPicPr>
            <a:picLocks noChangeAspect="1"/>
          </p:cNvPicPr>
          <p:nvPr/>
        </p:nvPicPr>
        <p:blipFill rotWithShape="1">
          <a:blip r:embed="rId2"/>
          <a:srcRect r="1958"/>
          <a:stretch/>
        </p:blipFill>
        <p:spPr>
          <a:xfrm>
            <a:off x="8596314" y="365125"/>
            <a:ext cx="2990850" cy="2915003"/>
          </a:xfrm>
          <a:prstGeom prst="rect">
            <a:avLst/>
          </a:prstGeom>
        </p:spPr>
      </p:pic>
    </p:spTree>
    <p:extLst>
      <p:ext uri="{BB962C8B-B14F-4D97-AF65-F5344CB8AC3E}">
        <p14:creationId xmlns:p14="http://schemas.microsoft.com/office/powerpoint/2010/main" val="1666426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28706"/>
            <a:ext cx="7173032" cy="5243516"/>
          </a:xfrm>
        </p:spPr>
        <p:txBody>
          <a:bodyPr>
            <a:normAutofit/>
          </a:bodyPr>
          <a:lstStyle/>
          <a:p>
            <a:r>
              <a:rPr lang="en-CA" sz="2800" dirty="0" smtClean="0"/>
              <a:t>Might Jesus </a:t>
            </a:r>
            <a:r>
              <a:rPr lang="en-CA" sz="2800" dirty="0"/>
              <a:t>meets each one of us where we are and urges us onward into deeper relationship with Him and into deeper discipleship. </a:t>
            </a:r>
            <a:endParaRPr lang="en-CA" sz="2800" dirty="0"/>
          </a:p>
          <a:p>
            <a:r>
              <a:rPr lang="en-CA" sz="2800" dirty="0" smtClean="0"/>
              <a:t>Might we be </a:t>
            </a:r>
            <a:r>
              <a:rPr lang="en-CA" sz="2800" dirty="0"/>
              <a:t>defined by wisdom – not the wisdom of the world per se – but the wisdom promised to us by Jesus through the Holy Spirit to the glory of God the Father. </a:t>
            </a:r>
            <a:endParaRPr lang="en-CA" sz="2800" dirty="0" smtClean="0"/>
          </a:p>
          <a:p>
            <a:r>
              <a:rPr lang="en-CA" sz="2800" dirty="0" smtClean="0"/>
              <a:t>Might </a:t>
            </a:r>
            <a:r>
              <a:rPr lang="en-CA" sz="2800" dirty="0"/>
              <a:t>the only foolishness we see in us be the fact that, like the Apostle Paul, </a:t>
            </a:r>
            <a:r>
              <a:rPr lang="en-CA" sz="2800" dirty="0">
                <a:solidFill>
                  <a:srgbClr val="FFC700"/>
                </a:solidFill>
              </a:rPr>
              <a:t>“we are fools for Christ” (1 Corinthians 4:10</a:t>
            </a:r>
            <a:r>
              <a:rPr lang="en-CA" sz="2800" dirty="0" smtClean="0">
                <a:solidFill>
                  <a:srgbClr val="FFC700"/>
                </a:solidFill>
              </a:rPr>
              <a:t>)</a:t>
            </a:r>
            <a:r>
              <a:rPr lang="en-CA" sz="2800" dirty="0" smtClean="0"/>
              <a:t>.</a:t>
            </a:r>
            <a:endParaRPr lang="en-CA" sz="2800" dirty="0"/>
          </a:p>
          <a:p>
            <a:r>
              <a:rPr lang="en-CA" sz="2800" dirty="0"/>
              <a:t> </a:t>
            </a:r>
          </a:p>
        </p:txBody>
      </p:sp>
      <p:sp>
        <p:nvSpPr>
          <p:cNvPr id="7" name="Rectangle 3"/>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Tree>
    <p:extLst>
      <p:ext uri="{BB962C8B-B14F-4D97-AF65-F5344CB8AC3E}">
        <p14:creationId xmlns:p14="http://schemas.microsoft.com/office/powerpoint/2010/main" val="16455182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650882"/>
            <a:ext cx="6834188" cy="5811838"/>
          </a:xfrm>
        </p:spPr>
        <p:txBody>
          <a:bodyPr>
            <a:noAutofit/>
          </a:bodyPr>
          <a:lstStyle/>
          <a:p>
            <a:pPr marL="0" indent="0">
              <a:buNone/>
            </a:pPr>
            <a:r>
              <a:rPr lang="en-CA" sz="2800" dirty="0" smtClean="0">
                <a:solidFill>
                  <a:srgbClr val="FFC700"/>
                </a:solidFill>
              </a:rPr>
              <a:t>“</a:t>
            </a:r>
            <a:r>
              <a:rPr lang="en-CA" sz="2800" dirty="0">
                <a:solidFill>
                  <a:srgbClr val="FFC700"/>
                </a:solidFill>
              </a:rPr>
              <a:t>As dead flies give perfume a bad smell, so a little folly outweighs wisdom and honor. The heart of the wise inclines to the right, but the heart of the fool to the left. Even as fools walk along the road, they lack sense and show everyone how stupid they are. If a ruler’s anger rises against you, do not leave your post; calmness can lay great offenses to rest. There is an evil I have seen under the sun, the sort of error that arises from a ruler: Fools are put in many high positions, while the rich occupy the low ones. I have seen slaves on horseback, while princes go on foot like slaves</a:t>
            </a:r>
            <a:r>
              <a:rPr lang="en-CA" sz="2800" dirty="0" smtClean="0">
                <a:solidFill>
                  <a:srgbClr val="FFC700"/>
                </a:solidFill>
              </a:rPr>
              <a:t>.” </a:t>
            </a:r>
            <a:endParaRPr lang="en-CA" sz="2800" dirty="0">
              <a:solidFill>
                <a:srgbClr val="FFC700"/>
              </a:solidFill>
            </a:endParaRPr>
          </a:p>
        </p:txBody>
      </p:sp>
    </p:spTree>
    <p:extLst>
      <p:ext uri="{BB962C8B-B14F-4D97-AF65-F5344CB8AC3E}">
        <p14:creationId xmlns:p14="http://schemas.microsoft.com/office/powerpoint/2010/main" val="99830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199" y="522291"/>
            <a:ext cx="7248525" cy="5811837"/>
          </a:xfrm>
        </p:spPr>
        <p:txBody>
          <a:bodyPr>
            <a:noAutofit/>
          </a:bodyPr>
          <a:lstStyle/>
          <a:p>
            <a:pPr marL="0" indent="0">
              <a:buNone/>
            </a:pPr>
            <a:r>
              <a:rPr lang="en-CA" sz="2800" dirty="0" smtClean="0">
                <a:solidFill>
                  <a:srgbClr val="FFC700"/>
                </a:solidFill>
              </a:rPr>
              <a:t>“</a:t>
            </a:r>
            <a:r>
              <a:rPr lang="en-CA" sz="2800" dirty="0">
                <a:solidFill>
                  <a:srgbClr val="FFC700"/>
                </a:solidFill>
              </a:rPr>
              <a:t>Whoever digs a pit may fall into it; whoever breaks through a wall may be bitten by a snake. Whoever quarries stones may be injured by them; whoever splits logs may be endangered by them. If the ax is dull and its edge unsharpened, more strength is needed, but skill will bring success. If a snake bites before it is charmed, the charmer receives no fee. Words from the mouth of the wise are gracious, but fools are consumed by their own lips. At the beginning their words are folly; at the end they are wicked madness— and fools multiply words. No one knows what is coming— who can tell someone else what will happen after them? The toil of fools wearies them; they do not know the way to town</a:t>
            </a:r>
            <a:r>
              <a:rPr lang="en-CA" sz="2800" dirty="0" smtClean="0">
                <a:solidFill>
                  <a:srgbClr val="FFC700"/>
                </a:solidFill>
              </a:rPr>
              <a:t>.” </a:t>
            </a:r>
            <a:endParaRPr lang="en-CA" sz="2800" dirty="0">
              <a:solidFill>
                <a:srgbClr val="FFC700"/>
              </a:solidFill>
            </a:endParaRPr>
          </a:p>
        </p:txBody>
      </p:sp>
    </p:spTree>
    <p:extLst>
      <p:ext uri="{BB962C8B-B14F-4D97-AF65-F5344CB8AC3E}">
        <p14:creationId xmlns:p14="http://schemas.microsoft.com/office/powerpoint/2010/main" val="1427488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693740"/>
            <a:ext cx="6962775" cy="6164263"/>
          </a:xfrm>
        </p:spPr>
        <p:txBody>
          <a:bodyPr>
            <a:noAutofit/>
          </a:bodyPr>
          <a:lstStyle/>
          <a:p>
            <a:pPr marL="0" indent="0">
              <a:buNone/>
            </a:pPr>
            <a:r>
              <a:rPr lang="en-CA" sz="2800" dirty="0" smtClean="0">
                <a:solidFill>
                  <a:srgbClr val="FFC700"/>
                </a:solidFill>
              </a:rPr>
              <a:t>“Woe </a:t>
            </a:r>
            <a:r>
              <a:rPr lang="en-CA" sz="2800" dirty="0">
                <a:solidFill>
                  <a:srgbClr val="FFC700"/>
                </a:solidFill>
              </a:rPr>
              <a:t>to the land whose king was a servant and whose princes feast in the morning. Blessed is the land whose king is of noble birth and whose princes eat at a proper time— for strength and not for drunkenness. Through laziness, the rafters sag; because of idle hands, the house leaks. A feast is made for laughter, wine makes life merry, and money is the answer for everything. Do not revile the king even in your thoughts, or curse the rich in your bedroom, because a bird in the sky may carry your words, and a bird on the wing may report what you say.”</a:t>
            </a:r>
          </a:p>
          <a:p>
            <a:pPr marL="0" indent="0" algn="r">
              <a:buNone/>
            </a:pPr>
            <a:r>
              <a:rPr lang="en-CA" sz="2800" dirty="0" smtClean="0">
                <a:solidFill>
                  <a:srgbClr val="FFC700"/>
                </a:solidFill>
              </a:rPr>
              <a:t>Ecclesiastes 10:1-20</a:t>
            </a:r>
            <a:endParaRPr lang="en-CA" sz="2800" dirty="0">
              <a:solidFill>
                <a:srgbClr val="FFC700"/>
              </a:solidFill>
            </a:endParaRPr>
          </a:p>
        </p:txBody>
      </p:sp>
    </p:spTree>
    <p:extLst>
      <p:ext uri="{BB962C8B-B14F-4D97-AF65-F5344CB8AC3E}">
        <p14:creationId xmlns:p14="http://schemas.microsoft.com/office/powerpoint/2010/main" val="1214447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CA"/>
          </a:p>
        </p:txBody>
      </p:sp>
      <p:sp>
        <p:nvSpPr>
          <p:cNvPr id="3" name="Content Placeholder 2"/>
          <p:cNvSpPr>
            <a:spLocks noGrp="1"/>
          </p:cNvSpPr>
          <p:nvPr>
            <p:ph idx="1"/>
          </p:nvPr>
        </p:nvSpPr>
        <p:spPr>
          <a:xfrm>
            <a:off x="838200" y="1971675"/>
            <a:ext cx="7173032" cy="4205288"/>
          </a:xfrm>
        </p:spPr>
        <p:txBody>
          <a:bodyPr/>
          <a:lstStyle/>
          <a:p>
            <a:r>
              <a:rPr lang="en-CA" dirty="0" smtClean="0"/>
              <a:t>Rather than presenting to us a coherent idea that weaves its way throughout the text, our passage today is made up of four themes, each reflecting on a different idea as the Teacher expresses some of what he has discovered under the sun.</a:t>
            </a:r>
            <a:endParaRPr lang="en-CA" dirty="0" smtClean="0"/>
          </a:p>
        </p:txBody>
      </p:sp>
    </p:spTree>
    <p:extLst>
      <p:ext uri="{BB962C8B-B14F-4D97-AF65-F5344CB8AC3E}">
        <p14:creationId xmlns:p14="http://schemas.microsoft.com/office/powerpoint/2010/main" val="35690658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CA" sz="3600" b="1" dirty="0" smtClean="0">
                <a:solidFill>
                  <a:srgbClr val="FFC700"/>
                </a:solidFill>
              </a:rPr>
              <a:t>“Sweat </a:t>
            </a:r>
            <a:r>
              <a:rPr lang="en-CA" sz="3600" b="1" dirty="0">
                <a:solidFill>
                  <a:srgbClr val="FFC700"/>
                </a:solidFill>
              </a:rPr>
              <a:t>the small </a:t>
            </a:r>
            <a:r>
              <a:rPr lang="en-CA" sz="3600" b="1" dirty="0" smtClean="0">
                <a:solidFill>
                  <a:srgbClr val="FFC700"/>
                </a:solidFill>
              </a:rPr>
              <a:t>stuff”: v.1-3,12-15 </a:t>
            </a:r>
            <a:endParaRPr lang="en-CA" sz="3600" b="1" dirty="0">
              <a:solidFill>
                <a:srgbClr val="FFC700"/>
              </a:solidFill>
            </a:endParaRPr>
          </a:p>
        </p:txBody>
      </p:sp>
      <p:sp>
        <p:nvSpPr>
          <p:cNvPr id="3" name="Content Placeholder 2"/>
          <p:cNvSpPr>
            <a:spLocks noGrp="1"/>
          </p:cNvSpPr>
          <p:nvPr>
            <p:ph idx="1"/>
          </p:nvPr>
        </p:nvSpPr>
        <p:spPr>
          <a:xfrm>
            <a:off x="838200" y="1357313"/>
            <a:ext cx="7173032" cy="5243512"/>
          </a:xfrm>
        </p:spPr>
        <p:txBody>
          <a:bodyPr>
            <a:normAutofit fontScale="85000" lnSpcReduction="10000"/>
          </a:bodyPr>
          <a:lstStyle/>
          <a:p>
            <a:r>
              <a:rPr lang="en-CA" dirty="0"/>
              <a:t>Just like the scent of small dead flies might alter the pleasing aroma of an expensive perfume, it only takes a little foolishness to radically spoil wisdom and honour</a:t>
            </a:r>
            <a:r>
              <a:rPr lang="en-CA" dirty="0" smtClean="0"/>
              <a:t>.</a:t>
            </a:r>
          </a:p>
          <a:p>
            <a:r>
              <a:rPr lang="en-CA" dirty="0" smtClean="0"/>
              <a:t>Wisdom </a:t>
            </a:r>
            <a:r>
              <a:rPr lang="en-CA" dirty="0"/>
              <a:t>and folly are incompatible </a:t>
            </a:r>
            <a:r>
              <a:rPr lang="en-CA" dirty="0" smtClean="0"/>
              <a:t>realities, with wisdom leading </a:t>
            </a:r>
            <a:r>
              <a:rPr lang="en-CA" dirty="0"/>
              <a:t>toward </a:t>
            </a:r>
            <a:r>
              <a:rPr lang="en-CA" dirty="0" smtClean="0"/>
              <a:t>righteousness and folly towards </a:t>
            </a:r>
            <a:r>
              <a:rPr lang="en-CA" dirty="0"/>
              <a:t>unrighteousness and evil</a:t>
            </a:r>
            <a:r>
              <a:rPr lang="en-CA" dirty="0" smtClean="0"/>
              <a:t>.</a:t>
            </a:r>
          </a:p>
          <a:p>
            <a:r>
              <a:rPr lang="en-CA" dirty="0"/>
              <a:t>N</a:t>
            </a:r>
            <a:r>
              <a:rPr lang="en-CA" dirty="0" smtClean="0"/>
              <a:t>ot </a:t>
            </a:r>
            <a:r>
              <a:rPr lang="en-CA" dirty="0"/>
              <a:t>only are wisdom and folly incompatible concepts, but that their incompatibility is so significant that fools cannot conceal their folly</a:t>
            </a:r>
            <a:r>
              <a:rPr lang="en-CA" dirty="0" smtClean="0"/>
              <a:t>.</a:t>
            </a:r>
          </a:p>
          <a:p>
            <a:r>
              <a:rPr lang="en-CA" dirty="0"/>
              <a:t> </a:t>
            </a:r>
            <a:r>
              <a:rPr lang="en-CA" dirty="0" smtClean="0"/>
              <a:t>Let us be </a:t>
            </a:r>
            <a:r>
              <a:rPr lang="en-CA" dirty="0"/>
              <a:t>those who identify foolishness in all of its forms and, rather than following the strange allure it seems to possess, might you just simply avoid it. </a:t>
            </a:r>
          </a:p>
        </p:txBody>
      </p:sp>
    </p:spTree>
    <p:extLst>
      <p:ext uri="{BB962C8B-B14F-4D97-AF65-F5344CB8AC3E}">
        <p14:creationId xmlns:p14="http://schemas.microsoft.com/office/powerpoint/2010/main" val="957601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CA" sz="3600" b="1" strike="sngStrike" dirty="0" smtClean="0">
                <a:solidFill>
                  <a:srgbClr val="FFC700"/>
                </a:solidFill>
              </a:rPr>
              <a:t>“Second </a:t>
            </a:r>
            <a:r>
              <a:rPr lang="en-CA" sz="3600" b="1" strike="sngStrike" dirty="0">
                <a:solidFill>
                  <a:srgbClr val="FFC700"/>
                </a:solidFill>
              </a:rPr>
              <a:t>Kings</a:t>
            </a:r>
            <a:r>
              <a:rPr lang="en-CA" sz="3600" b="1" strike="sngStrike" dirty="0" smtClean="0">
                <a:solidFill>
                  <a:srgbClr val="FFC700"/>
                </a:solidFill>
              </a:rPr>
              <a:t>”</a:t>
            </a:r>
            <a:r>
              <a:rPr lang="en-CA" sz="3600" b="1" dirty="0" smtClean="0">
                <a:solidFill>
                  <a:srgbClr val="FFC700"/>
                </a:solidFill>
              </a:rPr>
              <a:t>  “</a:t>
            </a:r>
            <a:r>
              <a:rPr lang="en-CA" sz="3600" b="1" dirty="0">
                <a:solidFill>
                  <a:srgbClr val="FFC700"/>
                </a:solidFill>
              </a:rPr>
              <a:t>Kings … Again</a:t>
            </a:r>
            <a:r>
              <a:rPr lang="en-CA" sz="3600" b="1" dirty="0" smtClean="0">
                <a:solidFill>
                  <a:srgbClr val="FFC700"/>
                </a:solidFill>
              </a:rPr>
              <a:t>”: </a:t>
            </a:r>
            <a:br>
              <a:rPr lang="en-CA" sz="3600" b="1" dirty="0" smtClean="0">
                <a:solidFill>
                  <a:srgbClr val="FFC700"/>
                </a:solidFill>
              </a:rPr>
            </a:br>
            <a:r>
              <a:rPr lang="en-CA" sz="3600" b="1" dirty="0" smtClean="0">
                <a:solidFill>
                  <a:srgbClr val="FFC700"/>
                </a:solidFill>
              </a:rPr>
              <a:t>vs.</a:t>
            </a:r>
            <a:r>
              <a:rPr lang="en-CA" sz="3600" b="1" dirty="0">
                <a:solidFill>
                  <a:srgbClr val="FFC700"/>
                </a:solidFill>
              </a:rPr>
              <a:t> 4-7, 16-17, and 20</a:t>
            </a:r>
            <a:r>
              <a:rPr lang="en-CA" sz="3600" b="1" dirty="0" smtClean="0">
                <a:solidFill>
                  <a:srgbClr val="FFC700"/>
                </a:solidFill>
              </a:rPr>
              <a:t> </a:t>
            </a:r>
            <a:endParaRPr lang="en-CA" sz="3600" b="1" dirty="0">
              <a:solidFill>
                <a:srgbClr val="FFC700"/>
              </a:solidFill>
            </a:endParaRPr>
          </a:p>
        </p:txBody>
      </p:sp>
      <p:sp>
        <p:nvSpPr>
          <p:cNvPr id="3" name="Content Placeholder 2"/>
          <p:cNvSpPr>
            <a:spLocks noGrp="1"/>
          </p:cNvSpPr>
          <p:nvPr>
            <p:ph idx="1"/>
          </p:nvPr>
        </p:nvSpPr>
        <p:spPr>
          <a:xfrm>
            <a:off x="838199" y="2014537"/>
            <a:ext cx="7362825" cy="4162425"/>
          </a:xfrm>
        </p:spPr>
        <p:txBody>
          <a:bodyPr>
            <a:normAutofit/>
          </a:bodyPr>
          <a:lstStyle/>
          <a:p>
            <a:r>
              <a:rPr lang="en-CA" dirty="0"/>
              <a:t>I</a:t>
            </a:r>
            <a:r>
              <a:rPr lang="en-CA" dirty="0" smtClean="0"/>
              <a:t>f </a:t>
            </a:r>
            <a:r>
              <a:rPr lang="en-CA" dirty="0"/>
              <a:t>you find yourself on the receiving end of a king’s anger, don’t tuck tail and run from such anger; instead, grin and bear it. </a:t>
            </a:r>
            <a:endParaRPr lang="en-CA" dirty="0" smtClean="0"/>
          </a:p>
          <a:p>
            <a:r>
              <a:rPr lang="en-CA" dirty="0" smtClean="0"/>
              <a:t>We must be aware of the </a:t>
            </a:r>
            <a:r>
              <a:rPr lang="en-CA" dirty="0"/>
              <a:t>error of placing the wrong person in the wrong position</a:t>
            </a:r>
            <a:r>
              <a:rPr lang="en-CA" dirty="0" smtClean="0"/>
              <a:t>.</a:t>
            </a:r>
          </a:p>
          <a:p>
            <a:r>
              <a:rPr lang="en-CA" dirty="0" smtClean="0"/>
              <a:t>We ought to bridle </a:t>
            </a:r>
            <a:r>
              <a:rPr lang="en-CA" dirty="0"/>
              <a:t>our tongues before ill-spoken words come back to haunt us. </a:t>
            </a:r>
            <a:endParaRPr lang="en-CA" dirty="0" smtClean="0"/>
          </a:p>
        </p:txBody>
      </p:sp>
    </p:spTree>
    <p:extLst>
      <p:ext uri="{BB962C8B-B14F-4D97-AF65-F5344CB8AC3E}">
        <p14:creationId xmlns:p14="http://schemas.microsoft.com/office/powerpoint/2010/main" val="610607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CA" sz="3600" b="1" strike="sngStrike" dirty="0" smtClean="0">
                <a:solidFill>
                  <a:srgbClr val="FFC700"/>
                </a:solidFill>
              </a:rPr>
              <a:t>“Second </a:t>
            </a:r>
            <a:r>
              <a:rPr lang="en-CA" sz="3600" b="1" strike="sngStrike" dirty="0">
                <a:solidFill>
                  <a:srgbClr val="FFC700"/>
                </a:solidFill>
              </a:rPr>
              <a:t>Kings</a:t>
            </a:r>
            <a:r>
              <a:rPr lang="en-CA" sz="3600" b="1" strike="sngStrike" dirty="0" smtClean="0">
                <a:solidFill>
                  <a:srgbClr val="FFC700"/>
                </a:solidFill>
              </a:rPr>
              <a:t>”</a:t>
            </a:r>
            <a:r>
              <a:rPr lang="en-CA" sz="3600" b="1" dirty="0" smtClean="0">
                <a:solidFill>
                  <a:srgbClr val="FFC700"/>
                </a:solidFill>
              </a:rPr>
              <a:t>  “</a:t>
            </a:r>
            <a:r>
              <a:rPr lang="en-CA" sz="3600" b="1" dirty="0">
                <a:solidFill>
                  <a:srgbClr val="FFC700"/>
                </a:solidFill>
              </a:rPr>
              <a:t>Kings … Again</a:t>
            </a:r>
            <a:r>
              <a:rPr lang="en-CA" sz="3600" b="1" dirty="0" smtClean="0">
                <a:solidFill>
                  <a:srgbClr val="FFC700"/>
                </a:solidFill>
              </a:rPr>
              <a:t>”: </a:t>
            </a:r>
            <a:br>
              <a:rPr lang="en-CA" sz="3600" b="1" dirty="0" smtClean="0">
                <a:solidFill>
                  <a:srgbClr val="FFC700"/>
                </a:solidFill>
              </a:rPr>
            </a:br>
            <a:r>
              <a:rPr lang="en-CA" sz="3600" b="1" dirty="0" smtClean="0">
                <a:solidFill>
                  <a:srgbClr val="FFC700"/>
                </a:solidFill>
              </a:rPr>
              <a:t>vs.</a:t>
            </a:r>
            <a:r>
              <a:rPr lang="en-CA" sz="3600" b="1" dirty="0">
                <a:solidFill>
                  <a:srgbClr val="FFC700"/>
                </a:solidFill>
              </a:rPr>
              <a:t> 4-7, 16-17, and 20</a:t>
            </a:r>
            <a:r>
              <a:rPr lang="en-CA" sz="3600" b="1" dirty="0" smtClean="0">
                <a:solidFill>
                  <a:srgbClr val="FFC700"/>
                </a:solidFill>
              </a:rPr>
              <a:t> </a:t>
            </a:r>
            <a:endParaRPr lang="en-CA" sz="3600" b="1" dirty="0">
              <a:solidFill>
                <a:srgbClr val="FFC700"/>
              </a:solidFill>
            </a:endParaRPr>
          </a:p>
        </p:txBody>
      </p:sp>
      <p:sp>
        <p:nvSpPr>
          <p:cNvPr id="3" name="Content Placeholder 2"/>
          <p:cNvSpPr>
            <a:spLocks noGrp="1"/>
          </p:cNvSpPr>
          <p:nvPr>
            <p:ph idx="1"/>
          </p:nvPr>
        </p:nvSpPr>
        <p:spPr>
          <a:xfrm>
            <a:off x="838200" y="2014537"/>
            <a:ext cx="7173032" cy="4162425"/>
          </a:xfrm>
        </p:spPr>
        <p:txBody>
          <a:bodyPr>
            <a:normAutofit lnSpcReduction="10000"/>
          </a:bodyPr>
          <a:lstStyle/>
          <a:p>
            <a:r>
              <a:rPr lang="en-CA" dirty="0"/>
              <a:t>When it comes to those whom we put in positions of authority, let us look for those who are </a:t>
            </a:r>
            <a:r>
              <a:rPr lang="en-CA" dirty="0">
                <a:solidFill>
                  <a:srgbClr val="FFC700"/>
                </a:solidFill>
              </a:rPr>
              <a:t>“wise as serpents” </a:t>
            </a:r>
            <a:r>
              <a:rPr lang="en-CA" dirty="0"/>
              <a:t>(Matthew 10:13), those who evidence their wisdom </a:t>
            </a:r>
            <a:r>
              <a:rPr lang="en-CA" dirty="0">
                <a:solidFill>
                  <a:srgbClr val="FFC700"/>
                </a:solidFill>
              </a:rPr>
              <a:t>“by their good life, by deeds done in the humility that comes from wisdom” (James 3:13), </a:t>
            </a:r>
            <a:r>
              <a:rPr lang="en-CA" dirty="0"/>
              <a:t>and those who refuse to participate in </a:t>
            </a:r>
            <a:r>
              <a:rPr lang="en-CA" dirty="0">
                <a:solidFill>
                  <a:srgbClr val="FFC700"/>
                </a:solidFill>
              </a:rPr>
              <a:t>“obscenity, foolish talk or coarse joking” (Ephesians 5:4). </a:t>
            </a:r>
            <a:endParaRPr lang="en-CA" dirty="0">
              <a:solidFill>
                <a:srgbClr val="FFC700"/>
              </a:solidFill>
            </a:endParaRPr>
          </a:p>
        </p:txBody>
      </p:sp>
    </p:spTree>
    <p:extLst>
      <p:ext uri="{BB962C8B-B14F-4D97-AF65-F5344CB8AC3E}">
        <p14:creationId xmlns:p14="http://schemas.microsoft.com/office/powerpoint/2010/main" val="1739984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CA" sz="3600" b="1" dirty="0">
                <a:solidFill>
                  <a:srgbClr val="FFC700"/>
                </a:solidFill>
              </a:rPr>
              <a:t> “A Series of Unfortunate Accidents</a:t>
            </a:r>
            <a:r>
              <a:rPr lang="en-CA" sz="3600" b="1" dirty="0" smtClean="0">
                <a:solidFill>
                  <a:srgbClr val="FFC700"/>
                </a:solidFill>
              </a:rPr>
              <a:t>”:</a:t>
            </a:r>
            <a:br>
              <a:rPr lang="en-CA" sz="3600" b="1" dirty="0" smtClean="0">
                <a:solidFill>
                  <a:srgbClr val="FFC700"/>
                </a:solidFill>
              </a:rPr>
            </a:br>
            <a:r>
              <a:rPr lang="en-CA" sz="3600" b="1" dirty="0" smtClean="0">
                <a:solidFill>
                  <a:srgbClr val="FFC700"/>
                </a:solidFill>
              </a:rPr>
              <a:t> vs. 8-11</a:t>
            </a:r>
            <a:endParaRPr lang="en-CA" sz="3600" b="1" dirty="0">
              <a:solidFill>
                <a:srgbClr val="FFC700"/>
              </a:solidFill>
            </a:endParaRPr>
          </a:p>
        </p:txBody>
      </p:sp>
      <p:sp>
        <p:nvSpPr>
          <p:cNvPr id="3" name="Content Placeholder 2"/>
          <p:cNvSpPr>
            <a:spLocks noGrp="1"/>
          </p:cNvSpPr>
          <p:nvPr>
            <p:ph idx="1"/>
          </p:nvPr>
        </p:nvSpPr>
        <p:spPr>
          <a:xfrm>
            <a:off x="838200" y="1690688"/>
            <a:ext cx="7173032" cy="4838699"/>
          </a:xfrm>
        </p:spPr>
        <p:txBody>
          <a:bodyPr>
            <a:normAutofit/>
          </a:bodyPr>
          <a:lstStyle/>
          <a:p>
            <a:r>
              <a:rPr lang="en-CA" sz="2800" dirty="0"/>
              <a:t>Ultimately </a:t>
            </a:r>
            <a:r>
              <a:rPr lang="en-CA" sz="2800" dirty="0" smtClean="0"/>
              <a:t>according to the Teacher, though </a:t>
            </a:r>
            <a:r>
              <a:rPr lang="en-CA" sz="2800" dirty="0"/>
              <a:t>wisdom can ease strain, sometimes in life negative things just happen without purpose and we need to just learn to roll with the punches as it were.</a:t>
            </a:r>
          </a:p>
          <a:p>
            <a:r>
              <a:rPr lang="en-CA" sz="2800" dirty="0" smtClean="0"/>
              <a:t>Under </a:t>
            </a:r>
            <a:r>
              <a:rPr lang="en-CA" sz="2800" dirty="0"/>
              <a:t>the Son, we probably freely recognize that accidents happen in life and that sometimes, negative realities do come our way, but we have additional confidence that </a:t>
            </a:r>
            <a:r>
              <a:rPr lang="en-CA" sz="2800" dirty="0">
                <a:solidFill>
                  <a:srgbClr val="FFC700"/>
                </a:solidFill>
              </a:rPr>
              <a:t>“in all things God works for </a:t>
            </a:r>
            <a:r>
              <a:rPr lang="en-CA" sz="2800" dirty="0" smtClean="0">
                <a:solidFill>
                  <a:srgbClr val="FFC700"/>
                </a:solidFill>
              </a:rPr>
              <a:t>the good of those who love him, who have been called according </a:t>
            </a:r>
            <a:r>
              <a:rPr lang="en-CA" sz="2800" dirty="0">
                <a:solidFill>
                  <a:srgbClr val="FFC700"/>
                </a:solidFill>
              </a:rPr>
              <a:t>to his purpose” (Romans 8:28). </a:t>
            </a:r>
            <a:endParaRPr lang="en-CA" sz="2800" dirty="0">
              <a:solidFill>
                <a:srgbClr val="FFC700"/>
              </a:solidFill>
            </a:endParaRPr>
          </a:p>
        </p:txBody>
      </p:sp>
    </p:spTree>
    <p:extLst>
      <p:ext uri="{BB962C8B-B14F-4D97-AF65-F5344CB8AC3E}">
        <p14:creationId xmlns:p14="http://schemas.microsoft.com/office/powerpoint/2010/main" val="436095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811</TotalTime>
  <Words>785</Words>
  <Application>Microsoft Office PowerPoint</Application>
  <PresentationFormat>Widescreen</PresentationFormat>
  <Paragraphs>39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“Sweat the small stuff”: v.1-3,12-15 </vt:lpstr>
      <vt:lpstr>“Second Kings”  “Kings … Again”:  vs. 4-7, 16-17, and 20 </vt:lpstr>
      <vt:lpstr>“Second Kings”  “Kings … Again”:  vs. 4-7, 16-17, and 20 </vt:lpstr>
      <vt:lpstr> “A Series of Unfortunate Accidents”:  vs. 8-11</vt:lpstr>
      <vt:lpstr>A Couple Odd Proverbial Sayings:  vs. 18-19</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55</cp:revision>
  <cp:lastPrinted>2024-05-06T17:42:18Z</cp:lastPrinted>
  <dcterms:created xsi:type="dcterms:W3CDTF">2024-04-11T22:49:02Z</dcterms:created>
  <dcterms:modified xsi:type="dcterms:W3CDTF">2024-06-19T19:28:34Z</dcterms:modified>
</cp:coreProperties>
</file>