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97" r:id="rId2"/>
    <p:sldId id="256" r:id="rId3"/>
    <p:sldId id="291" r:id="rId4"/>
    <p:sldId id="292" r:id="rId5"/>
    <p:sldId id="293" r:id="rId6"/>
    <p:sldId id="294" r:id="rId7"/>
    <p:sldId id="285" r:id="rId8"/>
    <p:sldId id="279" r:id="rId9"/>
    <p:sldId id="278" r:id="rId10"/>
    <p:sldId id="275" r:id="rId11"/>
    <p:sldId id="290" r:id="rId12"/>
    <p:sldId id="295" r:id="rId13"/>
    <p:sldId id="296" r:id="rId14"/>
    <p:sldId id="286"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700"/>
    <a:srgbClr val="D9D9D9"/>
    <a:srgbClr val="000000"/>
    <a:srgbClr val="767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7" d="100"/>
          <a:sy n="67" d="100"/>
        </p:scale>
        <p:origin x="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7D45345-77E7-44A4-9AF0-31A27EBE8079}" type="datetimeFigureOut">
              <a:rPr lang="en-CA" smtClean="0"/>
              <a:t>2024-06-14</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1D2F5EB-09B0-4B65-8A98-C9887051D879}" type="slidenum">
              <a:rPr lang="en-CA" smtClean="0"/>
              <a:t>‹#›</a:t>
            </a:fld>
            <a:endParaRPr lang="en-CA"/>
          </a:p>
        </p:txBody>
      </p:sp>
    </p:spTree>
    <p:extLst>
      <p:ext uri="{BB962C8B-B14F-4D97-AF65-F5344CB8AC3E}">
        <p14:creationId xmlns:p14="http://schemas.microsoft.com/office/powerpoint/2010/main" val="30005663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2024-06-14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
        <p:nvSpPr>
          <p:cNvPr id="7" name="Rectangle 6"/>
          <p:cNvSpPr/>
          <p:nvPr userDrawn="1"/>
        </p:nvSpPr>
        <p:spPr>
          <a:xfrm>
            <a:off x="0" y="0"/>
            <a:ext cx="12192000" cy="68580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descr="Free Black Tree Silhouette Vector Art Design - FreePatternsArea"/>
          <p:cNvPicPr>
            <a:picLocks noChangeAspect="1" noChangeArrowheads="1"/>
          </p:cNvPicPr>
          <p:nvPr userDrawn="1"/>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b="22567"/>
          <a:stretch/>
        </p:blipFill>
        <p:spPr bwMode="auto">
          <a:xfrm>
            <a:off x="8027196" y="-668337"/>
            <a:ext cx="8329607" cy="4877480"/>
          </a:xfrm>
          <a:prstGeom prst="rect">
            <a:avLst/>
          </a:prstGeom>
          <a:noFill/>
          <a:extLst>
            <a:ext uri="{909E8E84-426E-40DD-AFC4-6F175D3DCCD1}">
              <a14:hiddenFill xmlns:a14="http://schemas.microsoft.com/office/drawing/2010/main">
                <a:solidFill>
                  <a:srgbClr val="FFFFFF"/>
                </a:solidFill>
              </a14:hiddenFill>
            </a:ext>
          </a:extLst>
        </p:spPr>
      </p:pic>
      <p:sp>
        <p:nvSpPr>
          <p:cNvPr id="12" name="Slide Number Placeholder 5"/>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1EE4B82-1288-4B6B-AF15-B1820DE63AC3}" type="slidenum">
              <a:rPr lang="en-CA" smtClean="0"/>
              <a:pPr/>
              <a:t>‹#›</a:t>
            </a:fld>
            <a:endParaRPr lang="en-CA"/>
          </a:p>
        </p:txBody>
      </p:sp>
      <p:pic>
        <p:nvPicPr>
          <p:cNvPr id="13" name="Picture 2" descr="Sun icon 550828 Vector Art at Vecteezy"/>
          <p:cNvPicPr>
            <a:picLocks noChangeAspect="1" noChangeArrowheads="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71749" y="401187"/>
            <a:ext cx="3309251" cy="330925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userDrawn="1"/>
        </p:nvSpPr>
        <p:spPr>
          <a:xfrm>
            <a:off x="1787857" y="3712191"/>
            <a:ext cx="8330418" cy="1477328"/>
          </a:xfrm>
          <a:prstGeom prst="rect">
            <a:avLst/>
          </a:prstGeom>
          <a:noFill/>
        </p:spPr>
        <p:txBody>
          <a:bodyPr wrap="square" rtlCol="0">
            <a:spAutoFit/>
          </a:bodyPr>
          <a:lstStyle/>
          <a:p>
            <a:pPr algn="ctr"/>
            <a:r>
              <a:rPr lang="en-CA" sz="5400" b="1" dirty="0" smtClean="0">
                <a:solidFill>
                  <a:srgbClr val="FFC700"/>
                </a:solidFill>
                <a:latin typeface="Arial" panose="020B0604020202020204" pitchFamily="34" charset="0"/>
                <a:cs typeface="Arial" panose="020B0604020202020204" pitchFamily="34" charset="0"/>
              </a:rPr>
              <a:t>ECCLESIASTES</a:t>
            </a:r>
          </a:p>
          <a:p>
            <a:pPr algn="ctr"/>
            <a:r>
              <a:rPr lang="en-CA" sz="3600" b="1" dirty="0" smtClean="0">
                <a:solidFill>
                  <a:srgbClr val="FFC700"/>
                </a:solidFill>
                <a:latin typeface="Arial" panose="020B0604020202020204" pitchFamily="34" charset="0"/>
                <a:cs typeface="Arial" panose="020B0604020202020204" pitchFamily="34" charset="0"/>
              </a:rPr>
              <a:t>Vanity under the sun</a:t>
            </a:r>
            <a:endParaRPr lang="en-CA" sz="3600" b="1" dirty="0">
              <a:solidFill>
                <a:srgbClr val="FFC700"/>
              </a:solidFill>
              <a:latin typeface="Arial" panose="020B0604020202020204" pitchFamily="34" charset="0"/>
              <a:cs typeface="Arial" panose="020B0604020202020204" pitchFamily="34" charset="0"/>
            </a:endParaRPr>
          </a:p>
        </p:txBody>
      </p:sp>
      <p:pic>
        <p:nvPicPr>
          <p:cNvPr id="15" name="Picture 10" descr="Free Black Tree Silhouette Vector Art Design - FreePatternsArea"/>
          <p:cNvPicPr>
            <a:picLocks noChangeAspect="1" noChangeArrowheads="1"/>
          </p:cNvPicPr>
          <p:nvPr userDrawn="1"/>
        </p:nvPicPr>
        <p:blipFill rotWithShape="1">
          <a:blip r:embed="rId2">
            <a:duotone>
              <a:schemeClr val="bg2">
                <a:shade val="45000"/>
                <a:satMod val="135000"/>
              </a:schemeClr>
              <a:prstClr val="white"/>
            </a:duotone>
            <a:extLst>
              <a:ext uri="{28A0092B-C50C-407E-A947-70E740481C1C}">
                <a14:useLocalDpi xmlns:a14="http://schemas.microsoft.com/office/drawing/2010/main" val="0"/>
              </a:ext>
            </a:extLst>
          </a:blip>
          <a:srcRect l="29177" t="61418" r="37367" b="4594"/>
          <a:stretch/>
        </p:blipFill>
        <p:spPr bwMode="auto">
          <a:xfrm>
            <a:off x="10459377" y="3217859"/>
            <a:ext cx="2786743" cy="3775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8604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2024-06-14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1478976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2024-06-14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1223401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0079586-EEE3-4227-B0D6-1A3AAF7FD601}" type="datetimeFigureOut">
              <a:rPr lang="en-CA" smtClean="0"/>
              <a:t>2024-06-14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836792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079586-EEE3-4227-B0D6-1A3AAF7FD601}" type="datetimeFigureOut">
              <a:rPr lang="en-CA" smtClean="0"/>
              <a:t>2024-06-14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2576129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B0079586-EEE3-4227-B0D6-1A3AAF7FD601}" type="datetimeFigureOut">
              <a:rPr lang="en-CA" smtClean="0"/>
              <a:t>2024-06-14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209350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B0079586-EEE3-4227-B0D6-1A3AAF7FD601}" type="datetimeFigureOut">
              <a:rPr lang="en-CA" smtClean="0"/>
              <a:t>2024-06-14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1359954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0079586-EEE3-4227-B0D6-1A3AAF7FD601}" type="datetimeFigureOut">
              <a:rPr lang="en-CA" smtClean="0"/>
              <a:t>2024-06-14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3079676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079586-EEE3-4227-B0D6-1A3AAF7FD601}" type="datetimeFigureOut">
              <a:rPr lang="en-CA" smtClean="0"/>
              <a:t>2024-06-14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329089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79586-EEE3-4227-B0D6-1A3AAF7FD601}" type="datetimeFigureOut">
              <a:rPr lang="en-CA" smtClean="0"/>
              <a:t>2024-06-14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796414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79586-EEE3-4227-B0D6-1A3AAF7FD601}" type="datetimeFigureOut">
              <a:rPr lang="en-CA" smtClean="0"/>
              <a:t>2024-06-14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1EE4B82-1288-4B6B-AF15-B1820DE63AC3}" type="slidenum">
              <a:rPr lang="en-CA" smtClean="0"/>
              <a:t>‹#›</a:t>
            </a:fld>
            <a:endParaRPr lang="en-CA"/>
          </a:p>
        </p:txBody>
      </p:sp>
    </p:spTree>
    <p:extLst>
      <p:ext uri="{BB962C8B-B14F-4D97-AF65-F5344CB8AC3E}">
        <p14:creationId xmlns:p14="http://schemas.microsoft.com/office/powerpoint/2010/main" val="90312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365125"/>
            <a:ext cx="7173032" cy="58118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079586-EEE3-4227-B0D6-1A3AAF7FD601}" type="datetimeFigureOut">
              <a:rPr lang="en-CA" smtClean="0"/>
              <a:t>2024-06-14</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pic>
        <p:nvPicPr>
          <p:cNvPr id="1034" name="Picture 10" descr="Free Black Tree Silhouette Vector Art Design - FreePatternsArea"/>
          <p:cNvPicPr>
            <a:picLocks noChangeAspect="1" noChangeArrowheads="1"/>
          </p:cNvPicPr>
          <p:nvPr userDrawn="1"/>
        </p:nvPicPr>
        <p:blipFill rotWithShape="1">
          <a:blip r:embed="rId13" cstate="print">
            <a:duotone>
              <a:schemeClr val="bg2">
                <a:shade val="45000"/>
                <a:satMod val="135000"/>
              </a:schemeClr>
              <a:prstClr val="white"/>
            </a:duotone>
            <a:extLst>
              <a:ext uri="{28A0092B-C50C-407E-A947-70E740481C1C}">
                <a14:useLocalDpi xmlns:a14="http://schemas.microsoft.com/office/drawing/2010/main" val="0"/>
              </a:ext>
            </a:extLst>
          </a:blip>
          <a:srcRect b="22567"/>
          <a:stretch/>
        </p:blipFill>
        <p:spPr bwMode="auto">
          <a:xfrm>
            <a:off x="8027196" y="-668337"/>
            <a:ext cx="8329607" cy="487748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EE4B82-1288-4B6B-AF15-B1820DE63AC3}" type="slidenum">
              <a:rPr lang="en-CA" smtClean="0"/>
              <a:t>‹#›</a:t>
            </a:fld>
            <a:endParaRPr lang="en-CA"/>
          </a:p>
        </p:txBody>
      </p:sp>
      <p:pic>
        <p:nvPicPr>
          <p:cNvPr id="9" name="Picture 2" descr="Sun icon 550828 Vector Art at Vecteezy"/>
          <p:cNvPicPr>
            <a:picLocks noChangeAspect="1" noChangeArrowheads="1"/>
          </p:cNvPicPr>
          <p:nvPr userDrawn="1"/>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389698" y="3489353"/>
            <a:ext cx="1884813" cy="188481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0" descr="Free Black Tree Silhouette Vector Art Design - FreePatternsArea"/>
          <p:cNvPicPr>
            <a:picLocks noChangeAspect="1" noChangeArrowheads="1"/>
          </p:cNvPicPr>
          <p:nvPr userDrawn="1"/>
        </p:nvPicPr>
        <p:blipFill rotWithShape="1">
          <a:blip r:embed="rId13">
            <a:duotone>
              <a:schemeClr val="bg2">
                <a:shade val="45000"/>
                <a:satMod val="135000"/>
              </a:schemeClr>
              <a:prstClr val="white"/>
            </a:duotone>
            <a:extLst>
              <a:ext uri="{28A0092B-C50C-407E-A947-70E740481C1C}">
                <a14:useLocalDpi xmlns:a14="http://schemas.microsoft.com/office/drawing/2010/main" val="0"/>
              </a:ext>
            </a:extLst>
          </a:blip>
          <a:srcRect l="29177" t="61418" r="37367" b="4594"/>
          <a:stretch/>
        </p:blipFill>
        <p:spPr bwMode="auto">
          <a:xfrm>
            <a:off x="10459377" y="3217859"/>
            <a:ext cx="2786743" cy="3775078"/>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userDrawn="1"/>
        </p:nvSpPr>
        <p:spPr>
          <a:xfrm>
            <a:off x="6294168" y="5510691"/>
            <a:ext cx="8330418" cy="954107"/>
          </a:xfrm>
          <a:prstGeom prst="rect">
            <a:avLst/>
          </a:prstGeom>
          <a:noFill/>
        </p:spPr>
        <p:txBody>
          <a:bodyPr wrap="square" rtlCol="0">
            <a:spAutoFit/>
          </a:bodyPr>
          <a:lstStyle/>
          <a:p>
            <a:pPr algn="ctr"/>
            <a:r>
              <a:rPr lang="en-CA" sz="3600" b="1" dirty="0" smtClean="0">
                <a:solidFill>
                  <a:srgbClr val="FFC700"/>
                </a:solidFill>
                <a:latin typeface="Arial" panose="020B0604020202020204" pitchFamily="34" charset="0"/>
                <a:cs typeface="Arial" panose="020B0604020202020204" pitchFamily="34" charset="0"/>
              </a:rPr>
              <a:t>ECCLESIASTES</a:t>
            </a:r>
          </a:p>
          <a:p>
            <a:pPr algn="ctr"/>
            <a:r>
              <a:rPr lang="en-CA" sz="2000" b="1" dirty="0" smtClean="0">
                <a:solidFill>
                  <a:srgbClr val="FFC700"/>
                </a:solidFill>
                <a:latin typeface="Arial" panose="020B0604020202020204" pitchFamily="34" charset="0"/>
                <a:cs typeface="Arial" panose="020B0604020202020204" pitchFamily="34" charset="0"/>
              </a:rPr>
              <a:t>Vanity under the sun</a:t>
            </a:r>
            <a:endParaRPr lang="en-CA" sz="2000" b="1" dirty="0">
              <a:solidFill>
                <a:srgbClr val="FFC7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3254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lumMod val="8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kern="1200">
          <a:solidFill>
            <a:schemeClr val="bg1">
              <a:lumMod val="8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4" name="Rectangle 3"/>
          <p:cNvSpPr/>
          <p:nvPr/>
        </p:nvSpPr>
        <p:spPr>
          <a:xfrm>
            <a:off x="0" y="0"/>
            <a:ext cx="1265872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Content Placeholder 2"/>
          <p:cNvSpPr>
            <a:spLocks noGrp="1"/>
          </p:cNvSpPr>
          <p:nvPr>
            <p:ph idx="1"/>
          </p:nvPr>
        </p:nvSpPr>
        <p:spPr/>
        <p:txBody>
          <a:bodyPr/>
          <a:lstStyle/>
          <a:p>
            <a:endParaRPr lang="en-CA"/>
          </a:p>
        </p:txBody>
      </p:sp>
      <p:pic>
        <p:nvPicPr>
          <p:cNvPr id="1026" name="Picture 2" descr="Happy Fathers Day Images – Browse 664,040 Stock Photos, Vectors, and Video  | Adobe 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8225" y="-364332"/>
            <a:ext cx="10115549" cy="7586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7715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5"/>
            <a:ext cx="6991350" cy="5074619"/>
          </a:xfrm>
        </p:spPr>
        <p:txBody>
          <a:bodyPr>
            <a:noAutofit/>
          </a:bodyPr>
          <a:lstStyle/>
          <a:p>
            <a:pPr marL="0" indent="0">
              <a:buNone/>
            </a:pPr>
            <a:r>
              <a:rPr lang="en-CA" sz="2800" dirty="0" smtClean="0"/>
              <a:t>TWO TRUTHS: </a:t>
            </a:r>
          </a:p>
          <a:p>
            <a:pPr marL="514350" indent="-514350">
              <a:buFont typeface="+mj-lt"/>
              <a:buAutoNum type="arabicPeriod"/>
            </a:pPr>
            <a:r>
              <a:rPr lang="en-CA" sz="2800" dirty="0" smtClean="0"/>
              <a:t>death </a:t>
            </a:r>
            <a:r>
              <a:rPr lang="en-CA" sz="2800" dirty="0"/>
              <a:t>eventually comes to us all </a:t>
            </a:r>
            <a:endParaRPr lang="en-CA" sz="2800" dirty="0" smtClean="0"/>
          </a:p>
          <a:p>
            <a:pPr marL="514350" indent="-514350">
              <a:buFont typeface="+mj-lt"/>
              <a:buAutoNum type="arabicPeriod"/>
            </a:pPr>
            <a:r>
              <a:rPr lang="en-CA" sz="2800" dirty="0" smtClean="0"/>
              <a:t>none </a:t>
            </a:r>
            <a:r>
              <a:rPr lang="en-CA" sz="2800" dirty="0"/>
              <a:t>knows the time of their death. </a:t>
            </a:r>
            <a:endParaRPr lang="en-CA" sz="2800" dirty="0" smtClean="0"/>
          </a:p>
          <a:p>
            <a:r>
              <a:rPr lang="en-CA" sz="2800" dirty="0" smtClean="0"/>
              <a:t>There </a:t>
            </a:r>
            <a:r>
              <a:rPr lang="en-CA" sz="2800" dirty="0"/>
              <a:t>is a world of difference between “it doesn’t matter what you do because you’re going to die” – the Teacher’s position - and “it really matters what you do because you’re going to die” – a New Testament biblical position. </a:t>
            </a:r>
            <a:endParaRPr lang="en-CA" sz="2800" dirty="0" smtClean="0"/>
          </a:p>
          <a:p>
            <a:r>
              <a:rPr lang="en-CA" sz="2800" dirty="0" smtClean="0"/>
              <a:t>Rather </a:t>
            </a:r>
            <a:r>
              <a:rPr lang="en-CA" sz="2800" dirty="0"/>
              <a:t>than lives void of intentionality, immediacy and influence then, </a:t>
            </a:r>
            <a:r>
              <a:rPr lang="en-CA" sz="2800" dirty="0" smtClean="0"/>
              <a:t>as </a:t>
            </a:r>
            <a:r>
              <a:rPr lang="en-CA" sz="2800" dirty="0"/>
              <a:t>followers of Jesus, we are called to lives overflowing with intentionality, immediacy and influence, capturing each moment appropriately.</a:t>
            </a:r>
          </a:p>
          <a:p>
            <a:endParaRPr lang="en-CA" sz="2800" dirty="0"/>
          </a:p>
        </p:txBody>
      </p:sp>
    </p:spTree>
    <p:extLst>
      <p:ext uri="{BB962C8B-B14F-4D97-AF65-F5344CB8AC3E}">
        <p14:creationId xmlns:p14="http://schemas.microsoft.com/office/powerpoint/2010/main" val="6106073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293685"/>
            <a:ext cx="7173032" cy="5811838"/>
          </a:xfrm>
        </p:spPr>
        <p:txBody>
          <a:bodyPr>
            <a:noAutofit/>
          </a:bodyPr>
          <a:lstStyle/>
          <a:p>
            <a:pPr marL="0" indent="0">
              <a:buNone/>
            </a:pPr>
            <a:r>
              <a:rPr lang="en-CA" sz="2800" dirty="0"/>
              <a:t>INTENTIONALITY</a:t>
            </a:r>
          </a:p>
          <a:p>
            <a:r>
              <a:rPr lang="en-CA" sz="2800" dirty="0">
                <a:solidFill>
                  <a:srgbClr val="FFC700"/>
                </a:solidFill>
              </a:rPr>
              <a:t>“Whatever your hand finds to do, do it with all your might” (</a:t>
            </a:r>
            <a:r>
              <a:rPr lang="en-CA" sz="2800" dirty="0" smtClean="0">
                <a:solidFill>
                  <a:srgbClr val="FFC700"/>
                </a:solidFill>
              </a:rPr>
              <a:t>v.10)</a:t>
            </a:r>
            <a:endParaRPr lang="en-CA" sz="2800" dirty="0">
              <a:solidFill>
                <a:srgbClr val="FFC700"/>
              </a:solidFill>
            </a:endParaRPr>
          </a:p>
          <a:p>
            <a:r>
              <a:rPr lang="en-CA" sz="2800" dirty="0" smtClean="0">
                <a:solidFill>
                  <a:srgbClr val="FFC700"/>
                </a:solidFill>
              </a:rPr>
              <a:t>“So </a:t>
            </a:r>
            <a:r>
              <a:rPr lang="en-CA" sz="2800" dirty="0">
                <a:solidFill>
                  <a:srgbClr val="FFC700"/>
                </a:solidFill>
              </a:rPr>
              <a:t>whether you eat or drink </a:t>
            </a:r>
            <a:r>
              <a:rPr lang="en-CA" sz="2800" dirty="0" smtClean="0">
                <a:solidFill>
                  <a:srgbClr val="FFC700"/>
                </a:solidFill>
              </a:rPr>
              <a:t>or </a:t>
            </a:r>
            <a:r>
              <a:rPr lang="en-CA" sz="2800" dirty="0">
                <a:solidFill>
                  <a:srgbClr val="FFC700"/>
                </a:solidFill>
              </a:rPr>
              <a:t>whatever you do, do it all for the glory of God” </a:t>
            </a:r>
            <a:r>
              <a:rPr lang="en-CA" sz="2800" dirty="0" smtClean="0">
                <a:solidFill>
                  <a:srgbClr val="FFC700"/>
                </a:solidFill>
              </a:rPr>
              <a:t>(1 </a:t>
            </a:r>
            <a:r>
              <a:rPr lang="en-CA" sz="2800" dirty="0">
                <a:solidFill>
                  <a:srgbClr val="FFC700"/>
                </a:solidFill>
              </a:rPr>
              <a:t>Corinthians </a:t>
            </a:r>
            <a:r>
              <a:rPr lang="en-CA" sz="2800" dirty="0" smtClean="0">
                <a:solidFill>
                  <a:srgbClr val="FFC700"/>
                </a:solidFill>
              </a:rPr>
              <a:t>10:31)</a:t>
            </a:r>
          </a:p>
          <a:p>
            <a:r>
              <a:rPr lang="en-CA" sz="2800" dirty="0" smtClean="0">
                <a:solidFill>
                  <a:srgbClr val="FFC700"/>
                </a:solidFill>
              </a:rPr>
              <a:t>“Whatever </a:t>
            </a:r>
            <a:r>
              <a:rPr lang="en-CA" sz="2800" dirty="0">
                <a:solidFill>
                  <a:srgbClr val="FFC700"/>
                </a:solidFill>
              </a:rPr>
              <a:t>you do, work at it with all your heart, as working for the Lord, not for human </a:t>
            </a:r>
            <a:r>
              <a:rPr lang="en-CA" sz="2800" dirty="0" smtClean="0">
                <a:solidFill>
                  <a:srgbClr val="FFC700"/>
                </a:solidFill>
              </a:rPr>
              <a:t>masters.” (Colossians 3:23)</a:t>
            </a:r>
          </a:p>
          <a:p>
            <a:r>
              <a:rPr lang="en-CA" sz="2800" dirty="0" smtClean="0"/>
              <a:t>As followers </a:t>
            </a:r>
            <a:r>
              <a:rPr lang="en-CA" sz="2800" dirty="0"/>
              <a:t>of Jesus, we live with intention because we understand this as an act of worship that brings glory to God. </a:t>
            </a:r>
            <a:endParaRPr lang="en-CA" sz="2800" dirty="0" smtClean="0"/>
          </a:p>
          <a:p>
            <a:r>
              <a:rPr lang="en-CA" sz="2800" dirty="0"/>
              <a:t>D</a:t>
            </a:r>
            <a:r>
              <a:rPr lang="en-CA" sz="2800" dirty="0" smtClean="0"/>
              <a:t>o </a:t>
            </a:r>
            <a:r>
              <a:rPr lang="en-CA" sz="2800" dirty="0"/>
              <a:t>I live by intentionally using each moment of my day with all of my might to bring glory to God? </a:t>
            </a:r>
            <a:endParaRPr lang="en-CA" sz="2800" dirty="0"/>
          </a:p>
        </p:txBody>
      </p:sp>
    </p:spTree>
    <p:extLst>
      <p:ext uri="{BB962C8B-B14F-4D97-AF65-F5344CB8AC3E}">
        <p14:creationId xmlns:p14="http://schemas.microsoft.com/office/powerpoint/2010/main" val="4360959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4"/>
            <a:ext cx="7034213" cy="6321425"/>
          </a:xfrm>
        </p:spPr>
        <p:txBody>
          <a:bodyPr>
            <a:normAutofit fontScale="77500" lnSpcReduction="20000"/>
          </a:bodyPr>
          <a:lstStyle/>
          <a:p>
            <a:pPr marL="0" indent="0">
              <a:buNone/>
            </a:pPr>
            <a:r>
              <a:rPr lang="en-CA" sz="3300" dirty="0" smtClean="0"/>
              <a:t>IMMEDIACY</a:t>
            </a:r>
          </a:p>
          <a:p>
            <a:r>
              <a:rPr lang="en-CA" sz="3300" dirty="0" smtClean="0"/>
              <a:t>We </a:t>
            </a:r>
            <a:r>
              <a:rPr lang="en-CA" sz="3300" dirty="0"/>
              <a:t>ought not live with immediacy because our death is quickly approaching, but as followers of Jesus, we ought to live with immediacy in our presentation of the gospel because we know that at any moment death might come to those whom we love.</a:t>
            </a:r>
          </a:p>
          <a:p>
            <a:r>
              <a:rPr lang="en-CA" sz="3300" dirty="0"/>
              <a:t>H</a:t>
            </a:r>
            <a:r>
              <a:rPr lang="en-CA" sz="3300" dirty="0" smtClean="0"/>
              <a:t>ave </a:t>
            </a:r>
            <a:r>
              <a:rPr lang="en-CA" sz="3300" dirty="0"/>
              <a:t>you found that gospel seeds are sometimes incredibly, often painfully slow growing in the soil of our </a:t>
            </a:r>
            <a:r>
              <a:rPr lang="en-CA" sz="3300" dirty="0" smtClean="0"/>
              <a:t>culture?</a:t>
            </a:r>
          </a:p>
          <a:p>
            <a:r>
              <a:rPr lang="en-CA" sz="3300" dirty="0"/>
              <a:t>W</a:t>
            </a:r>
            <a:r>
              <a:rPr lang="en-CA" sz="3300" dirty="0" smtClean="0"/>
              <a:t>e need </a:t>
            </a:r>
            <a:r>
              <a:rPr lang="en-CA" sz="3300" dirty="0"/>
              <a:t>to live with immediacy, sharing our knowledge of Jesus with those around us today, right now. </a:t>
            </a:r>
            <a:endParaRPr lang="en-CA" sz="3300" dirty="0" smtClean="0"/>
          </a:p>
          <a:p>
            <a:r>
              <a:rPr lang="en-CA" sz="3300" dirty="0" smtClean="0"/>
              <a:t>Has </a:t>
            </a:r>
            <a:r>
              <a:rPr lang="en-CA" sz="3300" dirty="0"/>
              <a:t>the suspected slow growth of planted gospel seeds caused me to live without immediacy? </a:t>
            </a:r>
            <a:endParaRPr lang="en-CA" sz="3300" dirty="0" smtClean="0"/>
          </a:p>
          <a:p>
            <a:r>
              <a:rPr lang="en-CA" sz="3300" dirty="0" smtClean="0"/>
              <a:t>Am </a:t>
            </a:r>
            <a:r>
              <a:rPr lang="en-CA" sz="3300" dirty="0"/>
              <a:t>I living with immediacy – with a share today sort of urgency - in regards to my loved ones who do not yet know the saving grace of Jesus? </a:t>
            </a:r>
          </a:p>
          <a:p>
            <a:endParaRPr lang="en-CA" sz="2800" dirty="0">
              <a:solidFill>
                <a:srgbClr val="D9D9D9"/>
              </a:solidFill>
            </a:endParaRPr>
          </a:p>
          <a:p>
            <a:endParaRPr lang="en-CA" dirty="0">
              <a:solidFill>
                <a:srgbClr val="D9D9D9"/>
              </a:solidFill>
            </a:endParaRPr>
          </a:p>
          <a:p>
            <a:endParaRPr lang="en-CA" dirty="0"/>
          </a:p>
        </p:txBody>
      </p:sp>
    </p:spTree>
    <p:extLst>
      <p:ext uri="{BB962C8B-B14F-4D97-AF65-F5344CB8AC3E}">
        <p14:creationId xmlns:p14="http://schemas.microsoft.com/office/powerpoint/2010/main" val="25594578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1585913"/>
            <a:ext cx="7034213" cy="5100636"/>
          </a:xfrm>
        </p:spPr>
        <p:txBody>
          <a:bodyPr>
            <a:normAutofit/>
          </a:bodyPr>
          <a:lstStyle/>
          <a:p>
            <a:pPr marL="0" indent="0">
              <a:buNone/>
            </a:pPr>
            <a:r>
              <a:rPr lang="en-CA" sz="2800" dirty="0" smtClean="0"/>
              <a:t>INFLUENCE</a:t>
            </a:r>
          </a:p>
          <a:p>
            <a:r>
              <a:rPr lang="en-CA" sz="2800" dirty="0" smtClean="0"/>
              <a:t>Our </a:t>
            </a:r>
            <a:r>
              <a:rPr lang="en-CA" sz="2800" dirty="0"/>
              <a:t>legacies – be they of goodness or of evil – will long outlast us</a:t>
            </a:r>
            <a:r>
              <a:rPr lang="en-CA" sz="2800" dirty="0" smtClean="0"/>
              <a:t>.</a:t>
            </a:r>
          </a:p>
          <a:p>
            <a:r>
              <a:rPr lang="en-CA" sz="2800" dirty="0" smtClean="0"/>
              <a:t>A </a:t>
            </a:r>
            <a:r>
              <a:rPr lang="en-CA" sz="2800" dirty="0"/>
              <a:t>life of influence will always outlast the liver of that life and as followers of Jesus, what a joy it is to know that our lives can speak of Jesus even when we are long gone, if only we set about to diligently follow Jesus. </a:t>
            </a:r>
            <a:endParaRPr lang="en-CA" sz="2800" dirty="0" smtClean="0"/>
          </a:p>
          <a:p>
            <a:r>
              <a:rPr lang="en-CA" sz="2800" dirty="0" smtClean="0"/>
              <a:t>Be </a:t>
            </a:r>
            <a:r>
              <a:rPr lang="en-CA" sz="2800" dirty="0"/>
              <a:t>assured of this - your life will speak. </a:t>
            </a:r>
            <a:endParaRPr lang="en-CA" dirty="0">
              <a:solidFill>
                <a:srgbClr val="D9D9D9"/>
              </a:solidFill>
            </a:endParaRPr>
          </a:p>
          <a:p>
            <a:endParaRPr lang="en-CA" dirty="0"/>
          </a:p>
        </p:txBody>
      </p:sp>
    </p:spTree>
    <p:extLst>
      <p:ext uri="{BB962C8B-B14F-4D97-AF65-F5344CB8AC3E}">
        <p14:creationId xmlns:p14="http://schemas.microsoft.com/office/powerpoint/2010/main" val="16664265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309" y="365125"/>
            <a:ext cx="10515600" cy="1325563"/>
          </a:xfrm>
        </p:spPr>
        <p:txBody>
          <a:bodyPr>
            <a:normAutofit/>
          </a:bodyPr>
          <a:lstStyle/>
          <a:p>
            <a:r>
              <a:rPr lang="en-CA" sz="6600" dirty="0">
                <a:solidFill>
                  <a:srgbClr val="D9D9D9"/>
                </a:solidFill>
                <a:latin typeface="Armalite Rifle" panose="02000000000000000000" pitchFamily="2" charset="0"/>
                <a:cs typeface="SF Fedora Symbols" panose="00000400000000000000" pitchFamily="2" charset="0"/>
              </a:rPr>
              <a:t>M   </a:t>
            </a:r>
            <a:r>
              <a:rPr lang="en-CA" sz="6600" dirty="0" smtClean="0">
                <a:solidFill>
                  <a:srgbClr val="D9D9D9"/>
                </a:solidFill>
                <a:latin typeface="Armalite Rifle" panose="02000000000000000000" pitchFamily="2" charset="0"/>
                <a:cs typeface="SF Fedora Symbols" panose="00000400000000000000" pitchFamily="2" charset="0"/>
              </a:rPr>
              <a:t>MENTs MATTER</a:t>
            </a:r>
            <a:endParaRPr lang="en-CA" sz="6600" dirty="0"/>
          </a:p>
        </p:txBody>
      </p:sp>
      <p:sp>
        <p:nvSpPr>
          <p:cNvPr id="3" name="Content Placeholder 2"/>
          <p:cNvSpPr>
            <a:spLocks noGrp="1"/>
          </p:cNvSpPr>
          <p:nvPr>
            <p:ph idx="1"/>
          </p:nvPr>
        </p:nvSpPr>
        <p:spPr>
          <a:xfrm>
            <a:off x="838200" y="1885950"/>
            <a:ext cx="7173032" cy="5243516"/>
          </a:xfrm>
        </p:spPr>
        <p:txBody>
          <a:bodyPr>
            <a:normAutofit/>
          </a:bodyPr>
          <a:lstStyle/>
          <a:p>
            <a:r>
              <a:rPr lang="en-CA" sz="2800" dirty="0" smtClean="0"/>
              <a:t>Moments </a:t>
            </a:r>
            <a:r>
              <a:rPr lang="en-CA" sz="2800" dirty="0"/>
              <a:t>matter, not because missing a moment deprives us of something, but much more so because missing a moment might deprive someone we love of an incredible future. </a:t>
            </a:r>
            <a:endParaRPr lang="en-CA" sz="2800" dirty="0" smtClean="0"/>
          </a:p>
          <a:p>
            <a:r>
              <a:rPr lang="en-CA" sz="2800" dirty="0" smtClean="0"/>
              <a:t>We </a:t>
            </a:r>
            <a:r>
              <a:rPr lang="en-CA" sz="2800" dirty="0"/>
              <a:t>have each been allotted a finite number of moments in our life; will you live a life of intention, immediacy and influence or will your settle for the status quo of a life spent living out “all the days of this meaningless life that God has given you under the sun”? </a:t>
            </a:r>
          </a:p>
        </p:txBody>
      </p:sp>
      <p:pic>
        <p:nvPicPr>
          <p:cNvPr id="4" name="Picture 18" descr="Pocket Watch Tattoo PNG Transparent SVG Vector"/>
          <p:cNvPicPr>
            <a:picLocks noChangeAspect="1" noChangeArrowheads="1"/>
          </p:cNvPicPr>
          <p:nvPr/>
        </p:nvPicPr>
        <p:blipFill>
          <a:blip r:embed="rId2" cstate="print">
            <a:clrChange>
              <a:clrFrom>
                <a:srgbClr val="FEFEFE"/>
              </a:clrFrom>
              <a:clrTo>
                <a:srgbClr val="FEFEFE">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a:off x="1151440" y="365125"/>
            <a:ext cx="919562" cy="1052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55182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185521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479429"/>
            <a:ext cx="7173032" cy="5811838"/>
          </a:xfrm>
        </p:spPr>
        <p:txBody>
          <a:bodyPr>
            <a:noAutofit/>
          </a:bodyPr>
          <a:lstStyle/>
          <a:p>
            <a:pPr marL="0" indent="0">
              <a:buNone/>
            </a:pPr>
            <a:r>
              <a:rPr lang="en-CA" sz="2800" dirty="0" smtClean="0">
                <a:solidFill>
                  <a:srgbClr val="FFC700"/>
                </a:solidFill>
              </a:rPr>
              <a:t>“</a:t>
            </a:r>
            <a:r>
              <a:rPr lang="en-CA" sz="2800" dirty="0">
                <a:solidFill>
                  <a:srgbClr val="FFC700"/>
                </a:solidFill>
              </a:rPr>
              <a:t>S</a:t>
            </a:r>
            <a:r>
              <a:rPr lang="en-CA" sz="2800" dirty="0" smtClean="0">
                <a:solidFill>
                  <a:srgbClr val="FFC700"/>
                </a:solidFill>
              </a:rPr>
              <a:t>o </a:t>
            </a:r>
            <a:r>
              <a:rPr lang="en-CA" sz="2800" dirty="0">
                <a:solidFill>
                  <a:srgbClr val="FFC700"/>
                </a:solidFill>
              </a:rPr>
              <a:t>I reflected on all this and concluded that the righteous and the wise and what they do are in God’s hands, but no one knows whether love or hate awaits them. All share a common destiny—the righteous and the wicked, the good and the bad, the clean and the unclean, those who offer sacrifices and those who do not. As it is with the good, so with the sinful; as it is with those who take oaths, so with those who are afraid to take them.</a:t>
            </a:r>
            <a:r>
              <a:rPr lang="en-CA" sz="2800" b="1" baseline="30000" dirty="0">
                <a:solidFill>
                  <a:srgbClr val="FFC700"/>
                </a:solidFill>
              </a:rPr>
              <a:t> </a:t>
            </a:r>
            <a:r>
              <a:rPr lang="en-CA" sz="2800" dirty="0">
                <a:solidFill>
                  <a:srgbClr val="FFC700"/>
                </a:solidFill>
              </a:rPr>
              <a:t>This is the evil in everything that happens under the sun: The same destiny overtakes all. The hearts of people, moreover, are full of evil and there is madness in their hearts while they live, and afterward they join the dead</a:t>
            </a:r>
            <a:r>
              <a:rPr lang="en-CA" sz="2800" dirty="0" smtClean="0">
                <a:solidFill>
                  <a:srgbClr val="FFC700"/>
                </a:solidFill>
              </a:rPr>
              <a:t>.”</a:t>
            </a:r>
            <a:endParaRPr lang="en-CA" sz="2800" dirty="0">
              <a:solidFill>
                <a:srgbClr val="FFC700"/>
              </a:solidFill>
            </a:endParaRPr>
          </a:p>
        </p:txBody>
      </p:sp>
    </p:spTree>
    <p:extLst>
      <p:ext uri="{BB962C8B-B14F-4D97-AF65-F5344CB8AC3E}">
        <p14:creationId xmlns:p14="http://schemas.microsoft.com/office/powerpoint/2010/main" val="99830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199" y="522291"/>
            <a:ext cx="7248525" cy="5811837"/>
          </a:xfrm>
        </p:spPr>
        <p:txBody>
          <a:bodyPr>
            <a:noAutofit/>
          </a:bodyPr>
          <a:lstStyle/>
          <a:p>
            <a:pPr marL="0" indent="0">
              <a:buNone/>
            </a:pPr>
            <a:r>
              <a:rPr lang="en-CA" sz="2800" dirty="0" smtClean="0">
                <a:solidFill>
                  <a:srgbClr val="FFC700"/>
                </a:solidFill>
              </a:rPr>
              <a:t>“</a:t>
            </a:r>
            <a:r>
              <a:rPr lang="en-CA" sz="2800" dirty="0">
                <a:solidFill>
                  <a:srgbClr val="FFC700"/>
                </a:solidFill>
              </a:rPr>
              <a:t>Anyone who is among the living has hope—even a live dog is better off than a dead lion!</a:t>
            </a:r>
            <a:r>
              <a:rPr lang="en-CA" sz="2800" b="1" baseline="30000" dirty="0">
                <a:solidFill>
                  <a:srgbClr val="FFC700"/>
                </a:solidFill>
              </a:rPr>
              <a:t> </a:t>
            </a:r>
            <a:r>
              <a:rPr lang="en-CA" sz="2800" dirty="0">
                <a:solidFill>
                  <a:srgbClr val="FFC700"/>
                </a:solidFill>
              </a:rPr>
              <a:t>For the living know that they will die, but the dead know nothing; they </a:t>
            </a:r>
            <a:r>
              <a:rPr lang="en-CA" sz="2800" dirty="0" smtClean="0">
                <a:solidFill>
                  <a:srgbClr val="FFC700"/>
                </a:solidFill>
              </a:rPr>
              <a:t>have </a:t>
            </a:r>
            <a:r>
              <a:rPr lang="en-CA" sz="2800" dirty="0">
                <a:solidFill>
                  <a:srgbClr val="FFC700"/>
                </a:solidFill>
              </a:rPr>
              <a:t>no further reward, and even their name is </a:t>
            </a:r>
            <a:r>
              <a:rPr lang="en-CA" sz="2800" dirty="0" smtClean="0">
                <a:solidFill>
                  <a:srgbClr val="FFC700"/>
                </a:solidFill>
              </a:rPr>
              <a:t>forgotten. </a:t>
            </a:r>
            <a:r>
              <a:rPr lang="en-CA" sz="2800" b="1" baseline="30000" dirty="0">
                <a:solidFill>
                  <a:srgbClr val="FFC700"/>
                </a:solidFill>
              </a:rPr>
              <a:t> </a:t>
            </a:r>
            <a:r>
              <a:rPr lang="en-CA" sz="2800" dirty="0">
                <a:solidFill>
                  <a:srgbClr val="FFC700"/>
                </a:solidFill>
              </a:rPr>
              <a:t>Their love, their hate and their jealousy have long since vanished; never again will they have a part in anything that happens under the sun.</a:t>
            </a:r>
            <a:r>
              <a:rPr lang="en-CA" sz="2800" b="1" baseline="30000" dirty="0">
                <a:solidFill>
                  <a:srgbClr val="FFC700"/>
                </a:solidFill>
              </a:rPr>
              <a:t> </a:t>
            </a:r>
            <a:r>
              <a:rPr lang="en-CA" sz="2800" dirty="0" smtClean="0">
                <a:solidFill>
                  <a:srgbClr val="FFC700"/>
                </a:solidFill>
              </a:rPr>
              <a:t>Go</a:t>
            </a:r>
            <a:r>
              <a:rPr lang="en-CA" sz="2800" dirty="0">
                <a:solidFill>
                  <a:srgbClr val="FFC700"/>
                </a:solidFill>
              </a:rPr>
              <a:t>, eat your food with gladness, and drink your wine with a joyful heart, for God has already approved what you do. Always be clothed in white, and always anoint your head with oil. Enjoy life with your wife, whom you love, all the days of this meaningless life that God has given you under the sun—all your meaningless </a:t>
            </a:r>
            <a:r>
              <a:rPr lang="en-CA" sz="2800" dirty="0" smtClean="0">
                <a:solidFill>
                  <a:srgbClr val="FFC700"/>
                </a:solidFill>
              </a:rPr>
              <a:t>days.”</a:t>
            </a:r>
            <a:endParaRPr lang="en-CA" sz="2800" dirty="0">
              <a:solidFill>
                <a:srgbClr val="FFC700"/>
              </a:solidFill>
            </a:endParaRPr>
          </a:p>
        </p:txBody>
      </p:sp>
    </p:spTree>
    <p:extLst>
      <p:ext uri="{BB962C8B-B14F-4D97-AF65-F5344CB8AC3E}">
        <p14:creationId xmlns:p14="http://schemas.microsoft.com/office/powerpoint/2010/main" val="14274886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199" y="500062"/>
            <a:ext cx="6862763" cy="5105400"/>
          </a:xfrm>
        </p:spPr>
        <p:txBody>
          <a:bodyPr>
            <a:noAutofit/>
          </a:bodyPr>
          <a:lstStyle/>
          <a:p>
            <a:pPr marL="0" indent="0">
              <a:buNone/>
            </a:pPr>
            <a:r>
              <a:rPr lang="en-CA" sz="2800" dirty="0" smtClean="0">
                <a:solidFill>
                  <a:srgbClr val="FFC700"/>
                </a:solidFill>
              </a:rPr>
              <a:t>“</a:t>
            </a:r>
            <a:r>
              <a:rPr lang="en-CA" sz="2800" dirty="0" smtClean="0">
                <a:solidFill>
                  <a:srgbClr val="FFC700"/>
                </a:solidFill>
              </a:rPr>
              <a:t>For </a:t>
            </a:r>
            <a:r>
              <a:rPr lang="en-CA" sz="2800" dirty="0">
                <a:solidFill>
                  <a:srgbClr val="FFC700"/>
                </a:solidFill>
              </a:rPr>
              <a:t>this is your lot in life and in your toilsome labor under the sun. Whatever your hand finds to do, do it with all your might, for in the realm of the dead, where you are going, there is neither working nor planning nor knowledge nor wisdom.</a:t>
            </a:r>
            <a:r>
              <a:rPr lang="en-CA" sz="2800" b="1" baseline="30000" dirty="0">
                <a:solidFill>
                  <a:srgbClr val="FFC700"/>
                </a:solidFill>
              </a:rPr>
              <a:t> </a:t>
            </a:r>
            <a:r>
              <a:rPr lang="en-CA" sz="2800" dirty="0">
                <a:solidFill>
                  <a:srgbClr val="FFC700"/>
                </a:solidFill>
              </a:rPr>
              <a:t>I have seen something else under the sun: The race is not to the swift or the battle to the strong, nor does food come to the wise or wealth to the brilliant or favor to the learned; but time and chance happen to them all.</a:t>
            </a:r>
            <a:r>
              <a:rPr lang="en-CA" sz="2800" b="1" baseline="30000" dirty="0">
                <a:solidFill>
                  <a:srgbClr val="FFC700"/>
                </a:solidFill>
              </a:rPr>
              <a:t> </a:t>
            </a:r>
            <a:r>
              <a:rPr lang="en-CA" sz="2800" dirty="0">
                <a:solidFill>
                  <a:srgbClr val="FFC700"/>
                </a:solidFill>
              </a:rPr>
              <a:t> Moreover, no one knows when their hour will come: As fish are caught in a cruel net, or birds are taken in a snare, so people are trapped by evil times that fall unexpectedly upon them</a:t>
            </a:r>
            <a:r>
              <a:rPr lang="en-CA" sz="2800" dirty="0" smtClean="0">
                <a:solidFill>
                  <a:srgbClr val="FFC700"/>
                </a:solidFill>
              </a:rPr>
              <a:t>.”</a:t>
            </a:r>
            <a:endParaRPr lang="en-CA" sz="2800" dirty="0">
              <a:solidFill>
                <a:srgbClr val="FFC700"/>
              </a:solidFill>
            </a:endParaRPr>
          </a:p>
        </p:txBody>
      </p:sp>
    </p:spTree>
    <p:extLst>
      <p:ext uri="{BB962C8B-B14F-4D97-AF65-F5344CB8AC3E}">
        <p14:creationId xmlns:p14="http://schemas.microsoft.com/office/powerpoint/2010/main" val="3163578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a:xfrm>
            <a:off x="838200" y="693740"/>
            <a:ext cx="6777038" cy="6164263"/>
          </a:xfrm>
        </p:spPr>
        <p:txBody>
          <a:bodyPr>
            <a:noAutofit/>
          </a:bodyPr>
          <a:lstStyle/>
          <a:p>
            <a:pPr marL="0" indent="0">
              <a:buNone/>
            </a:pPr>
            <a:r>
              <a:rPr lang="en-CA" sz="2800" b="1" baseline="30000" dirty="0">
                <a:solidFill>
                  <a:srgbClr val="FFC700"/>
                </a:solidFill>
              </a:rPr>
              <a:t> </a:t>
            </a:r>
            <a:r>
              <a:rPr lang="en-CA" sz="2800" b="1" baseline="30000" dirty="0" smtClean="0">
                <a:solidFill>
                  <a:srgbClr val="FFC700"/>
                </a:solidFill>
              </a:rPr>
              <a:t>”</a:t>
            </a:r>
            <a:r>
              <a:rPr lang="en-CA" sz="2800" dirty="0" smtClean="0">
                <a:solidFill>
                  <a:srgbClr val="FFC700"/>
                </a:solidFill>
              </a:rPr>
              <a:t>I </a:t>
            </a:r>
            <a:r>
              <a:rPr lang="en-CA" sz="2800" dirty="0">
                <a:solidFill>
                  <a:srgbClr val="FFC700"/>
                </a:solidFill>
              </a:rPr>
              <a:t>also saw under the sun this example of wisdom that greatly impressed me: There was once a small city with only a few people in it. And a powerful king came against it, surrounded it and built huge siege works against it. Now there lived in that city a man poor but wise, and he saved the city by his wisdom. But nobody remembered that poor man. So I said, “Wisdom is better than strength.” But the poor man’s wisdom is despised, and his words are no longer heeded</a:t>
            </a:r>
            <a:r>
              <a:rPr lang="en-CA" sz="2800" dirty="0" smtClean="0">
                <a:solidFill>
                  <a:srgbClr val="FFC700"/>
                </a:solidFill>
              </a:rPr>
              <a:t>.”</a:t>
            </a:r>
            <a:endParaRPr lang="en-CA" sz="2800" dirty="0">
              <a:solidFill>
                <a:srgbClr val="FFC700"/>
              </a:solidFill>
            </a:endParaRPr>
          </a:p>
          <a:p>
            <a:pPr marL="0" indent="0" algn="r">
              <a:buNone/>
            </a:pPr>
            <a:r>
              <a:rPr lang="en-CA" sz="2800" dirty="0" smtClean="0">
                <a:solidFill>
                  <a:srgbClr val="FFC700"/>
                </a:solidFill>
              </a:rPr>
              <a:t>Ecclesiastes </a:t>
            </a:r>
            <a:r>
              <a:rPr lang="en-CA" sz="2800" dirty="0" smtClean="0">
                <a:solidFill>
                  <a:srgbClr val="FFC700"/>
                </a:solidFill>
              </a:rPr>
              <a:t>9</a:t>
            </a:r>
            <a:r>
              <a:rPr lang="en-CA" sz="2800" dirty="0" smtClean="0">
                <a:solidFill>
                  <a:srgbClr val="FFC700"/>
                </a:solidFill>
              </a:rPr>
              <a:t>:1-16</a:t>
            </a:r>
            <a:endParaRPr lang="en-CA" sz="2800" dirty="0">
              <a:solidFill>
                <a:srgbClr val="FFC700"/>
              </a:solidFill>
            </a:endParaRPr>
          </a:p>
        </p:txBody>
      </p:sp>
    </p:spTree>
    <p:extLst>
      <p:ext uri="{BB962C8B-B14F-4D97-AF65-F5344CB8AC3E}">
        <p14:creationId xmlns:p14="http://schemas.microsoft.com/office/powerpoint/2010/main" val="12144474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42925"/>
            <a:ext cx="7134225" cy="5634037"/>
          </a:xfrm>
        </p:spPr>
        <p:txBody>
          <a:bodyPr>
            <a:noAutofit/>
          </a:bodyPr>
          <a:lstStyle/>
          <a:p>
            <a:r>
              <a:rPr lang="en-CA" sz="2800" dirty="0"/>
              <a:t>Our passage today reinforces the earlier idea that death serves as a levelling agent for all humanity in that, eventually, all of us face death. </a:t>
            </a:r>
            <a:endParaRPr lang="en-CA" sz="2800" dirty="0" smtClean="0"/>
          </a:p>
          <a:p>
            <a:r>
              <a:rPr lang="en-CA" sz="2800" dirty="0" smtClean="0">
                <a:solidFill>
                  <a:srgbClr val="FFC700"/>
                </a:solidFill>
              </a:rPr>
              <a:t>“A </a:t>
            </a:r>
            <a:r>
              <a:rPr lang="en-CA" sz="2800" dirty="0">
                <a:solidFill>
                  <a:srgbClr val="FFC700"/>
                </a:solidFill>
              </a:rPr>
              <a:t>person’s days are determined; [God has] decreed the number of his months and [has] set limits he cannot </a:t>
            </a:r>
            <a:r>
              <a:rPr lang="en-CA" sz="2800" dirty="0" smtClean="0">
                <a:solidFill>
                  <a:srgbClr val="FFC700"/>
                </a:solidFill>
              </a:rPr>
              <a:t>exceed.” </a:t>
            </a:r>
            <a:r>
              <a:rPr lang="en-CA" sz="2800" dirty="0">
                <a:solidFill>
                  <a:srgbClr val="FFC700"/>
                </a:solidFill>
              </a:rPr>
              <a:t>(Job 14:5</a:t>
            </a:r>
            <a:r>
              <a:rPr lang="en-CA" sz="2800" dirty="0" smtClean="0">
                <a:solidFill>
                  <a:srgbClr val="FFC700"/>
                </a:solidFill>
              </a:rPr>
              <a:t>)</a:t>
            </a:r>
          </a:p>
          <a:p>
            <a:r>
              <a:rPr lang="en-CA" sz="2800" dirty="0" smtClean="0"/>
              <a:t>Not </a:t>
            </a:r>
            <a:r>
              <a:rPr lang="en-CA" sz="2800" dirty="0"/>
              <a:t>only is death common for all, but the Teacher has discovered that death seems to provide an end point for even the produce of one’s life. </a:t>
            </a:r>
            <a:endParaRPr lang="en-CA" sz="2800" dirty="0" smtClean="0"/>
          </a:p>
          <a:p>
            <a:r>
              <a:rPr lang="en-CA" sz="2800" dirty="0" smtClean="0">
                <a:solidFill>
                  <a:srgbClr val="FFC700"/>
                </a:solidFill>
              </a:rPr>
              <a:t>“Their </a:t>
            </a:r>
            <a:r>
              <a:rPr lang="en-CA" sz="2800" dirty="0">
                <a:solidFill>
                  <a:srgbClr val="FFC700"/>
                </a:solidFill>
              </a:rPr>
              <a:t>love, their hate and their jealousy have long since </a:t>
            </a:r>
            <a:r>
              <a:rPr lang="en-CA" sz="2800" dirty="0" smtClean="0">
                <a:solidFill>
                  <a:srgbClr val="FFC700"/>
                </a:solidFill>
              </a:rPr>
              <a:t>vanished.” (Ecclesiastes 9:6)</a:t>
            </a:r>
          </a:p>
        </p:txBody>
      </p:sp>
    </p:spTree>
    <p:extLst>
      <p:ext uri="{BB962C8B-B14F-4D97-AF65-F5344CB8AC3E}">
        <p14:creationId xmlns:p14="http://schemas.microsoft.com/office/powerpoint/2010/main" val="3569065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6544"/>
            <a:ext cx="7205663" cy="4348163"/>
          </a:xfrm>
        </p:spPr>
        <p:txBody>
          <a:bodyPr>
            <a:noAutofit/>
          </a:bodyPr>
          <a:lstStyle/>
          <a:p>
            <a:r>
              <a:rPr lang="en-CA" sz="2800" dirty="0"/>
              <a:t>The </a:t>
            </a:r>
            <a:r>
              <a:rPr lang="en-CA" sz="2800" dirty="0" smtClean="0"/>
              <a:t>Teacher concludes that nothing </a:t>
            </a:r>
            <a:r>
              <a:rPr lang="en-CA" sz="2800" dirty="0"/>
              <a:t>one does under the sun is truly of </a:t>
            </a:r>
            <a:r>
              <a:rPr lang="en-CA" sz="2800" dirty="0" smtClean="0"/>
              <a:t>consequence and he elevates </a:t>
            </a:r>
            <a:r>
              <a:rPr lang="en-CA" sz="2800" dirty="0"/>
              <a:t>chance to a supreme </a:t>
            </a:r>
            <a:r>
              <a:rPr lang="en-CA" sz="2800" dirty="0" smtClean="0"/>
              <a:t>position.</a:t>
            </a:r>
          </a:p>
          <a:p>
            <a:r>
              <a:rPr lang="en-CA" sz="2800" dirty="0" smtClean="0"/>
              <a:t>While we might be familiar with the saying </a:t>
            </a:r>
            <a:r>
              <a:rPr lang="en-CA" sz="2800" dirty="0"/>
              <a:t>“the end justifies the </a:t>
            </a:r>
            <a:r>
              <a:rPr lang="en-CA" sz="2800" dirty="0" smtClean="0"/>
              <a:t>means”, the Teacher forwards </a:t>
            </a:r>
            <a:r>
              <a:rPr lang="en-CA" sz="2800" dirty="0"/>
              <a:t>a belief that “the end negates or nullifies the means”. </a:t>
            </a:r>
            <a:endParaRPr lang="en-CA" sz="2800" dirty="0" smtClean="0"/>
          </a:p>
          <a:p>
            <a:r>
              <a:rPr lang="en-CA" sz="2800" dirty="0" smtClean="0"/>
              <a:t>The </a:t>
            </a:r>
            <a:r>
              <a:rPr lang="en-CA" sz="2800" dirty="0"/>
              <a:t>Teacher once again focusses the reader on a life spent </a:t>
            </a:r>
            <a:r>
              <a:rPr lang="en-CA" sz="2800" dirty="0">
                <a:solidFill>
                  <a:srgbClr val="FFC700"/>
                </a:solidFill>
              </a:rPr>
              <a:t>“[eating] your food with gladness, and [drinking] your wine with a joyful heart”, </a:t>
            </a:r>
            <a:r>
              <a:rPr lang="en-CA" sz="2800" dirty="0"/>
              <a:t>a life enjoying fine clothing, physical comfort, and spousal bliss </a:t>
            </a:r>
            <a:r>
              <a:rPr lang="en-CA" sz="2800" dirty="0">
                <a:solidFill>
                  <a:srgbClr val="FFC700"/>
                </a:solidFill>
              </a:rPr>
              <a:t>“all the days of this meaningless life that God has given you under the sun—all your meaningless days” (vs.9).</a:t>
            </a:r>
          </a:p>
          <a:p>
            <a:pPr marL="0" indent="0">
              <a:buNone/>
            </a:pPr>
            <a:endParaRPr lang="en-CA" sz="2800" dirty="0"/>
          </a:p>
        </p:txBody>
      </p:sp>
    </p:spTree>
    <p:extLst>
      <p:ext uri="{BB962C8B-B14F-4D97-AF65-F5344CB8AC3E}">
        <p14:creationId xmlns:p14="http://schemas.microsoft.com/office/powerpoint/2010/main" val="957601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85738" y="1721911"/>
            <a:ext cx="10887076" cy="1323439"/>
          </a:xfrm>
          <a:prstGeom prst="rect">
            <a:avLst/>
          </a:prstGeom>
          <a:noFill/>
        </p:spPr>
        <p:txBody>
          <a:bodyPr wrap="square" rtlCol="0">
            <a:spAutoFit/>
          </a:bodyPr>
          <a:lstStyle/>
          <a:p>
            <a:r>
              <a:rPr lang="en-CA" sz="8000" dirty="0" smtClean="0">
                <a:solidFill>
                  <a:srgbClr val="D9D9D9"/>
                </a:solidFill>
                <a:latin typeface="Armalite Rifle" panose="02000000000000000000" pitchFamily="2" charset="0"/>
                <a:cs typeface="SF Fedora Symbols" panose="00000400000000000000" pitchFamily="2" charset="0"/>
              </a:rPr>
              <a:t>JUST A M   MENT</a:t>
            </a:r>
            <a:endParaRPr lang="en-CA" sz="8000" dirty="0">
              <a:solidFill>
                <a:srgbClr val="D9D9D9"/>
              </a:solidFill>
              <a:latin typeface="Armalite Rifle" panose="02000000000000000000" pitchFamily="2" charset="0"/>
              <a:cs typeface="SF Fedora Symbols" panose="00000400000000000000" pitchFamily="2" charset="0"/>
            </a:endParaRPr>
          </a:p>
        </p:txBody>
      </p:sp>
      <p:sp>
        <p:nvSpPr>
          <p:cNvPr id="3" name="Content Placeholder 2"/>
          <p:cNvSpPr>
            <a:spLocks noGrp="1"/>
          </p:cNvSpPr>
          <p:nvPr>
            <p:ph idx="1"/>
          </p:nvPr>
        </p:nvSpPr>
        <p:spPr>
          <a:xfrm>
            <a:off x="838200" y="365126"/>
            <a:ext cx="7191375" cy="6292846"/>
          </a:xfrm>
        </p:spPr>
        <p:txBody>
          <a:bodyPr>
            <a:normAutofit/>
          </a:bodyPr>
          <a:lstStyle/>
          <a:p>
            <a:r>
              <a:rPr lang="en-CA" sz="2800" dirty="0" smtClean="0"/>
              <a:t>Rather </a:t>
            </a:r>
            <a:r>
              <a:rPr lang="en-CA" sz="2800" dirty="0"/>
              <a:t>than learning to fear the power of death today, I’d rather we explore the power of seizing the moment. </a:t>
            </a:r>
            <a:endParaRPr lang="en-CA" sz="2800" dirty="0" smtClean="0"/>
          </a:p>
          <a:p>
            <a:endParaRPr lang="en-CA" sz="2800" dirty="0" smtClean="0"/>
          </a:p>
          <a:p>
            <a:endParaRPr lang="en-CA" sz="2800" dirty="0"/>
          </a:p>
          <a:p>
            <a:endParaRPr lang="en-CA" sz="2800" dirty="0" smtClean="0"/>
          </a:p>
          <a:p>
            <a:r>
              <a:rPr lang="en-CA" sz="2800" dirty="0" smtClean="0"/>
              <a:t>Culturally</a:t>
            </a:r>
            <a:r>
              <a:rPr lang="en-CA" sz="2800" dirty="0"/>
              <a:t>, we’ve been taught to have a split relationship with the </a:t>
            </a:r>
            <a:r>
              <a:rPr lang="en-CA" sz="2800" dirty="0" smtClean="0"/>
              <a:t>moment; we </a:t>
            </a:r>
            <a:r>
              <a:rPr lang="en-CA" sz="2800" dirty="0"/>
              <a:t>have been taught to either fear the moment or to completely disregard the moment. </a:t>
            </a:r>
            <a:endParaRPr lang="en-CA" sz="2800" dirty="0" smtClean="0"/>
          </a:p>
          <a:p>
            <a:r>
              <a:rPr lang="en-CA" sz="2800" dirty="0" smtClean="0"/>
              <a:t>The </a:t>
            </a:r>
            <a:r>
              <a:rPr lang="en-CA" sz="2800" dirty="0"/>
              <a:t>former leads to tremendous indecision – </a:t>
            </a:r>
            <a:r>
              <a:rPr lang="en-CA" sz="2800" dirty="0" smtClean="0"/>
              <a:t>“</a:t>
            </a:r>
            <a:r>
              <a:rPr lang="en-CA" sz="2800" dirty="0"/>
              <a:t>paralysis by analysis” – while the latter leads to destructive and reckless snap decisions. </a:t>
            </a:r>
          </a:p>
        </p:txBody>
      </p:sp>
      <p:pic>
        <p:nvPicPr>
          <p:cNvPr id="2066" name="Picture 18" descr="Pocket Watch Tattoo PNG Transparent SVG Vector"/>
          <p:cNvPicPr>
            <a:picLocks noChangeAspect="1" noChangeArrowheads="1"/>
          </p:cNvPicPr>
          <p:nvPr/>
        </p:nvPicPr>
        <p:blipFill>
          <a:blip r:embed="rId2" cstate="print">
            <a:clrChange>
              <a:clrFrom>
                <a:srgbClr val="FEFEFE"/>
              </a:clrFrom>
              <a:clrTo>
                <a:srgbClr val="FEFEFE">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a:off x="4594727" y="1828798"/>
            <a:ext cx="919562" cy="1052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5652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768</TotalTime>
  <Words>833</Words>
  <Application>Microsoft Office PowerPoint</Application>
  <PresentationFormat>Widescreen</PresentationFormat>
  <Paragraphs>44</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Armalite Rifle</vt:lpstr>
      <vt:lpstr>Calibri</vt:lpstr>
      <vt:lpstr>Calibri Light</vt:lpstr>
      <vt:lpstr>SF Fedora Symbols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   MENTs MATTER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50</cp:revision>
  <cp:lastPrinted>2024-05-06T17:42:18Z</cp:lastPrinted>
  <dcterms:created xsi:type="dcterms:W3CDTF">2024-04-11T22:49:02Z</dcterms:created>
  <dcterms:modified xsi:type="dcterms:W3CDTF">2024-06-14T15:00:17Z</dcterms:modified>
</cp:coreProperties>
</file>