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83" r:id="rId4"/>
    <p:sldId id="284" r:id="rId5"/>
    <p:sldId id="259" r:id="rId6"/>
    <p:sldId id="261" r:id="rId7"/>
    <p:sldId id="285" r:id="rId8"/>
    <p:sldId id="279" r:id="rId9"/>
    <p:sldId id="278" r:id="rId10"/>
    <p:sldId id="275" r:id="rId11"/>
    <p:sldId id="286" r:id="rId12"/>
    <p:sldId id="287" r:id="rId13"/>
    <p:sldId id="288" r:id="rId14"/>
    <p:sldId id="265"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a:srgbClr val="D9D9D9"/>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7" d="100"/>
          <a:sy n="67"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2024-05-21</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2024-05-21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2024-05-21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2024-05-21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2024-05-21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2024-05-21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2024-05-21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07973"/>
            <a:ext cx="6705601" cy="5403240"/>
          </a:xfrm>
        </p:spPr>
        <p:txBody>
          <a:bodyPr>
            <a:noAutofit/>
          </a:bodyPr>
          <a:lstStyle/>
          <a:p>
            <a:r>
              <a:rPr lang="en-CA" sz="2800" dirty="0" smtClean="0">
                <a:solidFill>
                  <a:srgbClr val="FFC700"/>
                </a:solidFill>
              </a:rPr>
              <a:t>“</a:t>
            </a:r>
            <a:r>
              <a:rPr lang="en-CA" sz="2800" dirty="0">
                <a:solidFill>
                  <a:srgbClr val="FFC700"/>
                </a:solidFill>
              </a:rPr>
              <a:t>F</a:t>
            </a:r>
            <a:r>
              <a:rPr lang="en-CA" sz="2800" dirty="0" smtClean="0">
                <a:solidFill>
                  <a:srgbClr val="FFC700"/>
                </a:solidFill>
              </a:rPr>
              <a:t>or </a:t>
            </a:r>
            <a:r>
              <a:rPr lang="en-CA" sz="2800" dirty="0">
                <a:solidFill>
                  <a:srgbClr val="FFC700"/>
                </a:solidFill>
              </a:rPr>
              <a:t>who knows what is good for a person in life, during the few and meaningless days they pass through like a shadow</a:t>
            </a:r>
            <a:r>
              <a:rPr lang="en-CA" sz="2800" dirty="0" smtClean="0">
                <a:solidFill>
                  <a:srgbClr val="FFC700"/>
                </a:solidFill>
              </a:rPr>
              <a:t>?” (Ecclesiastes 6:12)</a:t>
            </a:r>
            <a:r>
              <a:rPr lang="en-CA" sz="2800" dirty="0">
                <a:solidFill>
                  <a:srgbClr val="FFC700"/>
                </a:solidFill>
              </a:rPr>
              <a:t> </a:t>
            </a:r>
            <a:endParaRPr lang="en-CA" sz="2800" dirty="0" smtClean="0">
              <a:solidFill>
                <a:srgbClr val="FFC700"/>
              </a:solidFill>
            </a:endParaRPr>
          </a:p>
          <a:p>
            <a:r>
              <a:rPr lang="en-CA" sz="2800" dirty="0" smtClean="0"/>
              <a:t>God knows </a:t>
            </a:r>
            <a:r>
              <a:rPr lang="en-CA" sz="2800" dirty="0"/>
              <a:t>what is good in </a:t>
            </a:r>
            <a:r>
              <a:rPr lang="en-CA" sz="2800" dirty="0" smtClean="0"/>
              <a:t>life and He </a:t>
            </a:r>
            <a:r>
              <a:rPr lang="en-CA" sz="2800" dirty="0"/>
              <a:t>has made this good known to humanity. </a:t>
            </a:r>
            <a:endParaRPr lang="en-CA" sz="2800" dirty="0" smtClean="0"/>
          </a:p>
          <a:p>
            <a:r>
              <a:rPr lang="en-CA" sz="2800" dirty="0" smtClean="0">
                <a:solidFill>
                  <a:srgbClr val="FFC700"/>
                </a:solidFill>
              </a:rPr>
              <a:t>“He </a:t>
            </a:r>
            <a:r>
              <a:rPr lang="en-CA" sz="2800" dirty="0">
                <a:solidFill>
                  <a:srgbClr val="FFC700"/>
                </a:solidFill>
              </a:rPr>
              <a:t>has shown you, O </a:t>
            </a:r>
            <a:r>
              <a:rPr lang="en-CA" sz="2800" dirty="0" smtClean="0">
                <a:solidFill>
                  <a:srgbClr val="FFC700"/>
                </a:solidFill>
              </a:rPr>
              <a:t> mortal, what is good. And</a:t>
            </a:r>
            <a:r>
              <a:rPr lang="en-CA" sz="2800" dirty="0">
                <a:solidFill>
                  <a:srgbClr val="FFC700"/>
                </a:solidFill>
              </a:rPr>
              <a:t> what does the </a:t>
            </a:r>
            <a:r>
              <a:rPr lang="en-CA" sz="2800" cap="small" dirty="0">
                <a:solidFill>
                  <a:srgbClr val="FFC700"/>
                </a:solidFill>
              </a:rPr>
              <a:t>Lord</a:t>
            </a:r>
            <a:r>
              <a:rPr lang="en-CA" sz="2800" dirty="0">
                <a:solidFill>
                  <a:srgbClr val="FFC700"/>
                </a:solidFill>
              </a:rPr>
              <a:t> require of you? To act justly and to love mercy and to walk humbly with your </a:t>
            </a:r>
            <a:r>
              <a:rPr lang="en-CA" sz="2800" dirty="0" smtClean="0">
                <a:solidFill>
                  <a:srgbClr val="FFC700"/>
                </a:solidFill>
              </a:rPr>
              <a:t>God.” </a:t>
            </a:r>
            <a:r>
              <a:rPr lang="en-CA" sz="2800" dirty="0">
                <a:solidFill>
                  <a:srgbClr val="FFC700"/>
                </a:solidFill>
              </a:rPr>
              <a:t>(Micah 6:8</a:t>
            </a:r>
            <a:r>
              <a:rPr lang="en-CA" sz="2800" dirty="0" smtClean="0">
                <a:solidFill>
                  <a:srgbClr val="FFC700"/>
                </a:solidFill>
              </a:rPr>
              <a:t>)</a:t>
            </a:r>
          </a:p>
          <a:p>
            <a:r>
              <a:rPr lang="en-CA" sz="2800" dirty="0" smtClean="0"/>
              <a:t>When </a:t>
            </a:r>
            <a:r>
              <a:rPr lang="en-CA" sz="2800" dirty="0"/>
              <a:t>we pursue that which is good – just actions, love of mercy and humility before God – whether we are wealthy or not - contentment in life is not only possible, but probable. </a:t>
            </a:r>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endParaRPr lang="en-CA" dirty="0"/>
          </a:p>
          <a:p>
            <a:r>
              <a:rPr lang="en-CA" dirty="0" smtClean="0"/>
              <a:t>A </a:t>
            </a:r>
            <a:r>
              <a:rPr lang="en-CA" dirty="0"/>
              <a:t>full “under the Son” reality here is not that we only pursue things deemed good by God, but that much more so we pursue Him, the One who is Himself good. </a:t>
            </a:r>
            <a:endParaRPr lang="en-CA" dirty="0" smtClean="0"/>
          </a:p>
          <a:p>
            <a:r>
              <a:rPr lang="en-CA" dirty="0" smtClean="0">
                <a:solidFill>
                  <a:srgbClr val="FFC700"/>
                </a:solidFill>
              </a:rPr>
              <a:t>“</a:t>
            </a:r>
            <a:r>
              <a:rPr lang="en-CA" dirty="0">
                <a:solidFill>
                  <a:srgbClr val="FFC700"/>
                </a:solidFill>
              </a:rPr>
              <a:t>I have learned the secret of being content in any and every situation, whether well fed or hungry, whether living in plenty or in want.  I can do everything through Him who gives me strength” (Philippians 4:12-13). </a:t>
            </a:r>
            <a:endParaRPr lang="en-CA" dirty="0" smtClean="0">
              <a:solidFill>
                <a:srgbClr val="FFC700"/>
              </a:solidFill>
            </a:endParaRPr>
          </a:p>
          <a:p>
            <a:r>
              <a:rPr lang="en-CA" dirty="0" smtClean="0"/>
              <a:t>Contentment </a:t>
            </a:r>
            <a:r>
              <a:rPr lang="en-CA" dirty="0"/>
              <a:t>in life, regardless of one’s bankroll then, comes through relationship with and trust placed in Jesus Christ. </a:t>
            </a:r>
          </a:p>
        </p:txBody>
      </p:sp>
    </p:spTree>
    <p:extLst>
      <p:ext uri="{BB962C8B-B14F-4D97-AF65-F5344CB8AC3E}">
        <p14:creationId xmlns:p14="http://schemas.microsoft.com/office/powerpoint/2010/main" val="1645518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61975"/>
            <a:ext cx="7348538" cy="4995863"/>
          </a:xfrm>
        </p:spPr>
        <p:txBody>
          <a:bodyPr>
            <a:noAutofit/>
          </a:bodyPr>
          <a:lstStyle/>
          <a:p>
            <a:r>
              <a:rPr lang="en-CA" sz="2800" dirty="0" smtClean="0"/>
              <a:t>SOLUTION #1: wealth </a:t>
            </a:r>
            <a:r>
              <a:rPr lang="en-CA" sz="2800" dirty="0"/>
              <a:t>cannot deliver the contentment we crave; a love of money always leaves us disillusioned, but love for Christ and the pursuit of relationship with Him never leaves us empty. </a:t>
            </a:r>
            <a:endParaRPr lang="en-CA" sz="2800" dirty="0" smtClean="0"/>
          </a:p>
          <a:p>
            <a:r>
              <a:rPr lang="en-CA" sz="2800" dirty="0" smtClean="0"/>
              <a:t>SOLUTION #2: </a:t>
            </a:r>
            <a:r>
              <a:rPr lang="en-CA" sz="2800" dirty="0"/>
              <a:t>when Jesus truly becomes our </a:t>
            </a:r>
            <a:r>
              <a:rPr lang="en-CA" sz="2800" dirty="0" smtClean="0"/>
              <a:t>treasure, the </a:t>
            </a:r>
            <a:r>
              <a:rPr lang="en-CA" sz="2800" dirty="0"/>
              <a:t>resultant restlessness so prevalent in the pursuit of wealth </a:t>
            </a:r>
            <a:r>
              <a:rPr lang="en-CA" sz="2800" dirty="0" smtClean="0"/>
              <a:t>will evaporate. He </a:t>
            </a:r>
            <a:r>
              <a:rPr lang="en-CA" sz="2800" dirty="0" smtClean="0">
                <a:solidFill>
                  <a:srgbClr val="FFC700"/>
                </a:solidFill>
              </a:rPr>
              <a:t>“will give you rest” (Matthew 11:28).</a:t>
            </a:r>
          </a:p>
          <a:p>
            <a:r>
              <a:rPr lang="en-CA" sz="2800" dirty="0" smtClean="0"/>
              <a:t>SOLUTION #3: when </a:t>
            </a:r>
            <a:r>
              <a:rPr lang="en-CA" sz="2800" dirty="0"/>
              <a:t>we find our treasure in Jesus </a:t>
            </a:r>
            <a:r>
              <a:rPr lang="en-CA" sz="2800" dirty="0" smtClean="0"/>
              <a:t>Christ, we will no longer fuss </a:t>
            </a:r>
            <a:r>
              <a:rPr lang="en-CA" sz="2800" dirty="0"/>
              <a:t>over use of one’s </a:t>
            </a:r>
            <a:r>
              <a:rPr lang="en-CA" sz="2800" dirty="0" smtClean="0"/>
              <a:t>wealth, but simply </a:t>
            </a:r>
            <a:r>
              <a:rPr lang="en-CA" sz="2800" dirty="0"/>
              <a:t>be generous, finding contentment in the glory to God – the greater treasuring of Jesus - that results from our generosity. </a:t>
            </a:r>
            <a:endParaRPr lang="en-CA" sz="1000" dirty="0"/>
          </a:p>
        </p:txBody>
      </p:sp>
    </p:spTree>
    <p:extLst>
      <p:ext uri="{BB962C8B-B14F-4D97-AF65-F5344CB8AC3E}">
        <p14:creationId xmlns:p14="http://schemas.microsoft.com/office/powerpoint/2010/main" val="497031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C700"/>
                </a:solidFill>
              </a:rPr>
              <a:t>A Conclusion </a:t>
            </a:r>
            <a:endParaRPr lang="en-CA" b="1" dirty="0">
              <a:solidFill>
                <a:srgbClr val="FFC700"/>
              </a:solidFill>
            </a:endParaRPr>
          </a:p>
        </p:txBody>
      </p:sp>
      <p:sp>
        <p:nvSpPr>
          <p:cNvPr id="3" name="Content Placeholder 2"/>
          <p:cNvSpPr>
            <a:spLocks noGrp="1"/>
          </p:cNvSpPr>
          <p:nvPr>
            <p:ph idx="1"/>
          </p:nvPr>
        </p:nvSpPr>
        <p:spPr>
          <a:xfrm>
            <a:off x="838200" y="1565271"/>
            <a:ext cx="7062788" cy="5811838"/>
          </a:xfrm>
        </p:spPr>
        <p:txBody>
          <a:bodyPr>
            <a:normAutofit/>
          </a:bodyPr>
          <a:lstStyle/>
          <a:p>
            <a:r>
              <a:rPr lang="en-CA" sz="2800" dirty="0" smtClean="0"/>
              <a:t>Our </a:t>
            </a:r>
            <a:r>
              <a:rPr lang="en-CA" sz="2800" dirty="0"/>
              <a:t>actions here and now are important and it can be their legacy that will long outlast us. </a:t>
            </a:r>
            <a:r>
              <a:rPr lang="en-CA" sz="2800" dirty="0"/>
              <a:t>W</a:t>
            </a:r>
            <a:r>
              <a:rPr lang="en-CA" sz="2800" dirty="0" smtClean="0"/>
              <a:t>e </a:t>
            </a:r>
            <a:r>
              <a:rPr lang="en-CA" sz="2800" dirty="0"/>
              <a:t>need never repeat the question of the Teacher “who can tell them what will happen under the sun after they are </a:t>
            </a:r>
            <a:r>
              <a:rPr lang="en-CA" sz="2800" dirty="0" smtClean="0"/>
              <a:t>gone?”, </a:t>
            </a:r>
            <a:r>
              <a:rPr lang="en-CA" sz="2800" dirty="0"/>
              <a:t>because we can be confident that “under the Son</a:t>
            </a:r>
            <a:r>
              <a:rPr lang="en-CA" sz="2800" dirty="0" smtClean="0"/>
              <a:t>”, </a:t>
            </a:r>
            <a:r>
              <a:rPr lang="en-CA" sz="2800" dirty="0"/>
              <a:t>a meaningful earthly legacy will be left. </a:t>
            </a:r>
            <a:endParaRPr lang="en-CA" sz="2800" dirty="0" smtClean="0"/>
          </a:p>
          <a:p>
            <a:r>
              <a:rPr lang="en-CA" sz="2800" dirty="0" smtClean="0"/>
              <a:t>When </a:t>
            </a:r>
            <a:r>
              <a:rPr lang="en-CA" sz="2800" dirty="0"/>
              <a:t>we live rightly, treasuring Jesus, we need not be concerned that our use of earthly wealth will leave us without legacy; generational blessing will result!</a:t>
            </a:r>
          </a:p>
          <a:p>
            <a:endParaRPr lang="en-CA" sz="2800" dirty="0"/>
          </a:p>
        </p:txBody>
      </p:sp>
    </p:spTree>
    <p:extLst>
      <p:ext uri="{BB962C8B-B14F-4D97-AF65-F5344CB8AC3E}">
        <p14:creationId xmlns:p14="http://schemas.microsoft.com/office/powerpoint/2010/main" val="8654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rgbClr val="D9D9D9"/>
                </a:solidFill>
                <a:latin typeface="+mn-lt"/>
              </a:rPr>
              <a:t>A PRAYER</a:t>
            </a:r>
            <a:endParaRPr lang="en-CA" dirty="0">
              <a:solidFill>
                <a:srgbClr val="D9D9D9"/>
              </a:solidFill>
              <a:latin typeface="+mn-lt"/>
            </a:endParaRPr>
          </a:p>
        </p:txBody>
      </p:sp>
      <p:sp>
        <p:nvSpPr>
          <p:cNvPr id="3" name="Content Placeholder 2"/>
          <p:cNvSpPr>
            <a:spLocks noGrp="1"/>
          </p:cNvSpPr>
          <p:nvPr>
            <p:ph idx="1"/>
          </p:nvPr>
        </p:nvSpPr>
        <p:spPr>
          <a:xfrm>
            <a:off x="838200" y="1528763"/>
            <a:ext cx="6691313" cy="4843467"/>
          </a:xfrm>
        </p:spPr>
        <p:txBody>
          <a:bodyPr>
            <a:normAutofit/>
          </a:bodyPr>
          <a:lstStyle/>
          <a:p>
            <a:r>
              <a:rPr lang="en-CA" sz="2800" dirty="0" smtClean="0"/>
              <a:t>Might we </a:t>
            </a:r>
            <a:r>
              <a:rPr lang="en-CA" sz="2800" dirty="0" smtClean="0">
                <a:solidFill>
                  <a:srgbClr val="FFC700"/>
                </a:solidFill>
              </a:rPr>
              <a:t>“not </a:t>
            </a:r>
            <a:r>
              <a:rPr lang="en-CA" sz="2800" dirty="0">
                <a:solidFill>
                  <a:srgbClr val="FFC700"/>
                </a:solidFill>
              </a:rPr>
              <a:t>be arrogant nor put [our] hope in wealth, which is so uncertain, but put [our] hope in God, who richly provides us with everything for our enjoyment. [Might we] </a:t>
            </a:r>
            <a:r>
              <a:rPr lang="en-CA" sz="2800" dirty="0" smtClean="0">
                <a:solidFill>
                  <a:srgbClr val="FFC700"/>
                </a:solidFill>
              </a:rPr>
              <a:t>do good</a:t>
            </a:r>
            <a:r>
              <a:rPr lang="en-CA" sz="2800" dirty="0">
                <a:solidFill>
                  <a:srgbClr val="FFC700"/>
                </a:solidFill>
              </a:rPr>
              <a:t>, be rich in good deeds, and be generous and willing to share. In this way [might we] lay up treasure for [ourselves] as a firm foundation for the coming age, so that [we] may take hold of the life that is truly life”. </a:t>
            </a:r>
            <a:r>
              <a:rPr lang="en-CA" sz="2800" dirty="0" smtClean="0">
                <a:solidFill>
                  <a:srgbClr val="FFC700"/>
                </a:solidFill>
              </a:rPr>
              <a:t>(1 Timothy 6:17-19</a:t>
            </a:r>
            <a:r>
              <a:rPr lang="en-CA" sz="2800" dirty="0">
                <a:solidFill>
                  <a:srgbClr val="FFC700"/>
                </a:solidFill>
              </a:rPr>
              <a:t>)</a:t>
            </a:r>
            <a:endParaRPr lang="en-CA" sz="2800" dirty="0">
              <a:solidFill>
                <a:srgbClr val="FFC700"/>
              </a:solidFill>
            </a:endParaRPr>
          </a:p>
        </p:txBody>
      </p:sp>
    </p:spTree>
    <p:extLst>
      <p:ext uri="{BB962C8B-B14F-4D97-AF65-F5344CB8AC3E}">
        <p14:creationId xmlns:p14="http://schemas.microsoft.com/office/powerpoint/2010/main" val="978486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685804"/>
            <a:ext cx="6805614" cy="6286500"/>
          </a:xfrm>
        </p:spPr>
        <p:txBody>
          <a:bodyPr>
            <a:noAutofit/>
          </a:bodyPr>
          <a:lstStyle/>
          <a:p>
            <a:pPr marL="0" indent="0">
              <a:buNone/>
            </a:pPr>
            <a:r>
              <a:rPr lang="en-CA" sz="2800" dirty="0" smtClean="0">
                <a:solidFill>
                  <a:srgbClr val="FFC700"/>
                </a:solidFill>
              </a:rPr>
              <a:t>“</a:t>
            </a:r>
            <a:r>
              <a:rPr lang="en-CA" sz="2800" dirty="0" smtClean="0">
                <a:solidFill>
                  <a:srgbClr val="FFC700"/>
                </a:solidFill>
              </a:rPr>
              <a:t>Whoever </a:t>
            </a:r>
            <a:r>
              <a:rPr lang="en-CA" sz="2800" dirty="0">
                <a:solidFill>
                  <a:srgbClr val="FFC700"/>
                </a:solidFill>
              </a:rPr>
              <a:t>loves money never has enough; whoever loves wealth is never satisfied with their income. This too is meaningless.</a:t>
            </a:r>
            <a:r>
              <a:rPr lang="en-CA" sz="2800" b="1" baseline="30000" dirty="0">
                <a:solidFill>
                  <a:srgbClr val="FFC700"/>
                </a:solidFill>
              </a:rPr>
              <a:t> </a:t>
            </a:r>
            <a:r>
              <a:rPr lang="en-CA" sz="2800" dirty="0">
                <a:solidFill>
                  <a:srgbClr val="FFC700"/>
                </a:solidFill>
              </a:rPr>
              <a:t>As goods increase, so do those who consume them. And what benefit are they to the owners except to feast their eyes on them?</a:t>
            </a:r>
            <a:r>
              <a:rPr lang="en-CA" sz="2800" b="1" baseline="30000" dirty="0">
                <a:solidFill>
                  <a:srgbClr val="FFC700"/>
                </a:solidFill>
              </a:rPr>
              <a:t> </a:t>
            </a:r>
            <a:r>
              <a:rPr lang="en-CA" sz="2800" dirty="0">
                <a:solidFill>
                  <a:srgbClr val="FFC700"/>
                </a:solidFill>
              </a:rPr>
              <a:t>The sleep of a laborer is sweet, whether they eat little or much, but as for the rich, their abundance permits them no sleep.</a:t>
            </a:r>
            <a:r>
              <a:rPr lang="en-CA" sz="2800" b="1" baseline="30000" dirty="0">
                <a:solidFill>
                  <a:srgbClr val="FFC700"/>
                </a:solidFill>
              </a:rPr>
              <a:t> </a:t>
            </a:r>
            <a:r>
              <a:rPr lang="en-CA" sz="2800" dirty="0">
                <a:solidFill>
                  <a:srgbClr val="FFC700"/>
                </a:solidFill>
              </a:rPr>
              <a:t>I have seen a grievous evil under the sun: wealth hoarded to the harm of its owners, or wealth lost through some misfortune, so that when they have children there is nothing left for them to inherit</a:t>
            </a:r>
            <a:r>
              <a:rPr lang="en-CA" sz="2800" dirty="0" smtClean="0">
                <a:solidFill>
                  <a:srgbClr val="FFC700"/>
                </a:solidFill>
              </a:rPr>
              <a:t>.”</a:t>
            </a:r>
            <a:endParaRPr lang="en-CA" sz="2800" dirty="0">
              <a:solidFill>
                <a:srgbClr val="FFC700"/>
              </a:solidFill>
            </a:endParaRPr>
          </a:p>
        </p:txBody>
      </p:sp>
    </p:spTree>
    <p:extLst>
      <p:ext uri="{BB962C8B-B14F-4D97-AF65-F5344CB8AC3E}">
        <p14:creationId xmlns:p14="http://schemas.microsoft.com/office/powerpoint/2010/main" val="3709828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endParaRPr lang="en-CA" dirty="0"/>
          </a:p>
        </p:txBody>
      </p:sp>
      <p:sp>
        <p:nvSpPr>
          <p:cNvPr id="3" name="Content Placeholder 2"/>
          <p:cNvSpPr>
            <a:spLocks noGrp="1"/>
          </p:cNvSpPr>
          <p:nvPr>
            <p:ph idx="1"/>
          </p:nvPr>
        </p:nvSpPr>
        <p:spPr>
          <a:xfrm>
            <a:off x="838200" y="685804"/>
            <a:ext cx="6805614" cy="6286500"/>
          </a:xfrm>
        </p:spPr>
        <p:txBody>
          <a:bodyPr>
            <a:noAutofit/>
          </a:bodyPr>
          <a:lstStyle/>
          <a:p>
            <a:pPr marL="0" indent="0">
              <a:buNone/>
            </a:pPr>
            <a:r>
              <a:rPr lang="en-CA" sz="2800" dirty="0" smtClean="0">
                <a:solidFill>
                  <a:srgbClr val="FFC700"/>
                </a:solidFill>
              </a:rPr>
              <a:t>“</a:t>
            </a:r>
            <a:r>
              <a:rPr lang="en-CA" sz="2800" dirty="0" smtClean="0">
                <a:solidFill>
                  <a:srgbClr val="FFC700"/>
                </a:solidFill>
              </a:rPr>
              <a:t>Everyone </a:t>
            </a:r>
            <a:r>
              <a:rPr lang="en-CA" sz="2800" dirty="0">
                <a:solidFill>
                  <a:srgbClr val="FFC700"/>
                </a:solidFill>
              </a:rPr>
              <a:t>comes naked from their mother’s womb, and as everyone comes, so they depart. They take nothing from their toil that they can carry in their hands. This too is a grievous evil: As everyone comes, so they depart, and what do they gain, since they toil for the wind?</a:t>
            </a:r>
            <a:r>
              <a:rPr lang="en-CA" sz="2800" b="1" baseline="30000" dirty="0">
                <a:solidFill>
                  <a:srgbClr val="FFC700"/>
                </a:solidFill>
              </a:rPr>
              <a:t> </a:t>
            </a:r>
            <a:r>
              <a:rPr lang="en-CA" sz="2800" dirty="0">
                <a:solidFill>
                  <a:srgbClr val="FFC700"/>
                </a:solidFill>
              </a:rPr>
              <a:t>All their days they eat in darkness, with great frustration, affliction and anger.</a:t>
            </a:r>
            <a:r>
              <a:rPr lang="en-CA" sz="2800" b="1" baseline="30000" dirty="0">
                <a:solidFill>
                  <a:srgbClr val="FFC700"/>
                </a:solidFill>
              </a:rPr>
              <a:t> </a:t>
            </a:r>
            <a:r>
              <a:rPr lang="en-CA" sz="2800" dirty="0">
                <a:solidFill>
                  <a:srgbClr val="FFC700"/>
                </a:solidFill>
              </a:rPr>
              <a:t>This is what I have observed to be good: that it is appropriate for a person to eat, to drink and to find satisfaction in their toilsome labor under the sun during the few days of life God has given them—for this is their lot</a:t>
            </a:r>
            <a:r>
              <a:rPr lang="en-CA" sz="2800" dirty="0" smtClean="0">
                <a:solidFill>
                  <a:srgbClr val="FFC700"/>
                </a:solidFill>
              </a:rPr>
              <a:t>.”</a:t>
            </a:r>
            <a:r>
              <a:rPr lang="en-CA" sz="2800" dirty="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749231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900123"/>
            <a:ext cx="6805614" cy="6286500"/>
          </a:xfrm>
        </p:spPr>
        <p:txBody>
          <a:bodyPr>
            <a:noAutofit/>
          </a:bodyPr>
          <a:lstStyle/>
          <a:p>
            <a:pPr marL="0" indent="0">
              <a:buNone/>
            </a:pPr>
            <a:r>
              <a:rPr lang="en-CA" sz="2800" dirty="0" smtClean="0">
                <a:solidFill>
                  <a:srgbClr val="FFC700"/>
                </a:solidFill>
              </a:rPr>
              <a:t>“</a:t>
            </a:r>
            <a:r>
              <a:rPr lang="en-CA" sz="2800" b="1" baseline="30000" dirty="0">
                <a:solidFill>
                  <a:srgbClr val="FFC700"/>
                </a:solidFill>
              </a:rPr>
              <a:t> </a:t>
            </a:r>
            <a:r>
              <a:rPr lang="en-CA" sz="2800" dirty="0">
                <a:solidFill>
                  <a:srgbClr val="FFC700"/>
                </a:solidFill>
              </a:rPr>
              <a:t>Moreover, when God gives someone wealth and possessions, and the ability to enjoy them, to accept their lot and be happy in their toil—this is a gift of God. They seldom reflect on the days of their life, because God keeps them occupied with gladness of heart.</a:t>
            </a:r>
            <a:r>
              <a:rPr lang="en-CA" sz="2800" b="1" dirty="0">
                <a:solidFill>
                  <a:srgbClr val="FFC700"/>
                </a:solidFill>
              </a:rPr>
              <a:t> </a:t>
            </a:r>
            <a:r>
              <a:rPr lang="en-CA" sz="2800" dirty="0">
                <a:solidFill>
                  <a:srgbClr val="FFC700"/>
                </a:solidFill>
              </a:rPr>
              <a:t>I have seen another evil under the sun, and it weighs heavily on mankind: God gives some people wealth, possessions and honor, so that they lack nothing their hearts desire, but God does not grant them the ability to enjoy them, and strangers enjoy them instead. This is meaningless, a grievous evil </a:t>
            </a:r>
            <a:r>
              <a:rPr lang="en-CA" sz="2800" dirty="0" smtClean="0">
                <a:solidFill>
                  <a:srgbClr val="FFC700"/>
                </a:solidFill>
              </a:rPr>
              <a:t>…”</a:t>
            </a:r>
            <a:r>
              <a:rPr lang="en-CA" sz="2800" b="1" baseline="30000" dirty="0">
                <a:solidFill>
                  <a:srgbClr val="FFC700"/>
                </a:solidFill>
              </a:rPr>
              <a:t> </a:t>
            </a:r>
            <a:endParaRPr lang="en-CA" sz="2800" dirty="0">
              <a:solidFill>
                <a:srgbClr val="FFC700"/>
              </a:solidFill>
            </a:endParaRPr>
          </a:p>
        </p:txBody>
      </p:sp>
    </p:spTree>
    <p:extLst>
      <p:ext uri="{BB962C8B-B14F-4D97-AF65-F5344CB8AC3E}">
        <p14:creationId xmlns:p14="http://schemas.microsoft.com/office/powerpoint/2010/main" val="2159035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1814513"/>
            <a:ext cx="7119939" cy="4755098"/>
          </a:xfrm>
        </p:spPr>
        <p:txBody>
          <a:bodyPr>
            <a:noAutofit/>
          </a:bodyPr>
          <a:lstStyle/>
          <a:p>
            <a:pPr marL="0" indent="0">
              <a:buNone/>
            </a:pPr>
            <a:r>
              <a:rPr lang="en-CA" dirty="0">
                <a:solidFill>
                  <a:srgbClr val="FFC700"/>
                </a:solidFill>
              </a:rPr>
              <a:t>“For who knows what is good for a person in life, during the few and meaningless days they pass through like a shadow? Who can tell them what will happen under the sun after they are gone?”</a:t>
            </a:r>
          </a:p>
          <a:p>
            <a:pPr marL="0" indent="0" algn="r">
              <a:buNone/>
            </a:pPr>
            <a:r>
              <a:rPr lang="en-CA" dirty="0" smtClean="0">
                <a:solidFill>
                  <a:srgbClr val="FFC700"/>
                </a:solidFill>
              </a:rPr>
              <a:t>- </a:t>
            </a:r>
            <a:r>
              <a:rPr lang="en-CA" dirty="0" smtClean="0">
                <a:solidFill>
                  <a:srgbClr val="FFC700"/>
                </a:solidFill>
              </a:rPr>
              <a:t>Ecclesiastes </a:t>
            </a:r>
            <a:r>
              <a:rPr lang="en-CA" dirty="0">
                <a:solidFill>
                  <a:srgbClr val="FFC700"/>
                </a:solidFill>
              </a:rPr>
              <a:t> 5:10 - 6:2, 6:12</a:t>
            </a:r>
            <a:endParaRPr lang="en-CA" dirty="0">
              <a:solidFill>
                <a:srgbClr val="FFC700"/>
              </a:solidFill>
            </a:endParaRPr>
          </a:p>
        </p:txBody>
      </p:sp>
    </p:spTree>
    <p:extLst>
      <p:ext uri="{BB962C8B-B14F-4D97-AF65-F5344CB8AC3E}">
        <p14:creationId xmlns:p14="http://schemas.microsoft.com/office/powerpoint/2010/main" val="2844017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708029"/>
            <a:ext cx="6905625" cy="5468925"/>
          </a:xfrm>
        </p:spPr>
        <p:txBody>
          <a:bodyPr>
            <a:noAutofit/>
          </a:bodyPr>
          <a:lstStyle/>
          <a:p>
            <a:r>
              <a:rPr lang="en-CA" sz="2800" dirty="0"/>
              <a:t>If you recall from our studies earlier in the series, in chapter two, the Teacher discussed his use of wealth to undertake enormous construction projects and his collection of the triumvirate of slaves, herds and gold to see if the pleasure such things brought about might contribute meaning to his </a:t>
            </a:r>
            <a:r>
              <a:rPr lang="en-CA" sz="2800" dirty="0" smtClean="0"/>
              <a:t>existence. The Teacher found this to be </a:t>
            </a:r>
            <a:r>
              <a:rPr lang="en-CA" sz="2800" dirty="0" smtClean="0">
                <a:solidFill>
                  <a:srgbClr val="FFC700"/>
                </a:solidFill>
              </a:rPr>
              <a:t>“meaningless</a:t>
            </a:r>
            <a:r>
              <a:rPr lang="en-CA" sz="2800" dirty="0">
                <a:solidFill>
                  <a:srgbClr val="FFC700"/>
                </a:solidFill>
              </a:rPr>
              <a:t>, a chasing after the wind” (</a:t>
            </a:r>
            <a:r>
              <a:rPr lang="en-CA" sz="2800" dirty="0" smtClean="0">
                <a:solidFill>
                  <a:srgbClr val="FFC700"/>
                </a:solidFill>
              </a:rPr>
              <a:t>Ecclesiastes </a:t>
            </a:r>
            <a:r>
              <a:rPr lang="en-CA" sz="2800" dirty="0">
                <a:solidFill>
                  <a:srgbClr val="FFC700"/>
                </a:solidFill>
              </a:rPr>
              <a:t>2:11)</a:t>
            </a:r>
            <a:r>
              <a:rPr lang="en-CA" sz="2800" dirty="0"/>
              <a:t>. </a:t>
            </a:r>
          </a:p>
          <a:p>
            <a:r>
              <a:rPr lang="en-CA" sz="2800" dirty="0" smtClean="0"/>
              <a:t>Today, he will seek to answer the question “can </a:t>
            </a:r>
            <a:r>
              <a:rPr lang="en-CA" sz="2800" dirty="0"/>
              <a:t>satisfaction in life come from the possession of wealth alone</a:t>
            </a:r>
            <a:r>
              <a:rPr lang="en-CA" sz="2800" dirty="0" smtClean="0"/>
              <a:t>?”.</a:t>
            </a:r>
          </a:p>
        </p:txBody>
      </p:sp>
    </p:spTree>
    <p:extLst>
      <p:ext uri="{BB962C8B-B14F-4D97-AF65-F5344CB8AC3E}">
        <p14:creationId xmlns:p14="http://schemas.microsoft.com/office/powerpoint/2010/main" val="391956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C700"/>
                </a:solidFill>
              </a:rPr>
              <a:t>Mo’ money, </a:t>
            </a:r>
            <a:r>
              <a:rPr lang="en-CA" b="1" dirty="0" err="1" smtClean="0">
                <a:solidFill>
                  <a:srgbClr val="FFC700"/>
                </a:solidFill>
              </a:rPr>
              <a:t>mo</a:t>
            </a:r>
            <a:r>
              <a:rPr lang="en-CA" b="1" dirty="0" smtClean="0">
                <a:solidFill>
                  <a:srgbClr val="FFC700"/>
                </a:solidFill>
              </a:rPr>
              <a:t>’ problems’</a:t>
            </a:r>
            <a:endParaRPr lang="en-CA" b="1" dirty="0">
              <a:solidFill>
                <a:srgbClr val="FFC700"/>
              </a:solidFill>
            </a:endParaRPr>
          </a:p>
        </p:txBody>
      </p:sp>
      <p:sp>
        <p:nvSpPr>
          <p:cNvPr id="3" name="Content Placeholder 2"/>
          <p:cNvSpPr>
            <a:spLocks noGrp="1"/>
          </p:cNvSpPr>
          <p:nvPr>
            <p:ph idx="1"/>
          </p:nvPr>
        </p:nvSpPr>
        <p:spPr>
          <a:xfrm>
            <a:off x="838200" y="1985963"/>
            <a:ext cx="4317999" cy="4191000"/>
          </a:xfrm>
        </p:spPr>
        <p:txBody>
          <a:bodyPr>
            <a:normAutofit/>
          </a:bodyPr>
          <a:lstStyle/>
          <a:p>
            <a:r>
              <a:rPr lang="en-CA" dirty="0" smtClean="0"/>
              <a:t>The Teacher’s conclusion is that </a:t>
            </a:r>
            <a:r>
              <a:rPr lang="en-CA" dirty="0"/>
              <a:t>a</a:t>
            </a:r>
            <a:r>
              <a:rPr lang="en-CA" dirty="0" smtClean="0"/>
              <a:t>n </a:t>
            </a:r>
            <a:r>
              <a:rPr lang="en-CA" dirty="0"/>
              <a:t>increase in wealth amounts to an increase in problems in life, without however, the guarantee of an increase in satisfaction and meaning in life. </a:t>
            </a:r>
            <a:endParaRPr lang="en-CA" dirty="0"/>
          </a:p>
        </p:txBody>
      </p:sp>
      <p:pic>
        <p:nvPicPr>
          <p:cNvPr id="1028" name="Picture 4" descr="Dollar Sign Images - Free Download on Freepik"/>
          <p:cNvPicPr>
            <a:picLocks noChangeAspect="1" noChangeArrowheads="1"/>
          </p:cNvPicPr>
          <p:nvPr/>
        </p:nvPicPr>
        <p:blipFill>
          <a:blip r:embed="rId2">
            <a:clrChange>
              <a:clrFrom>
                <a:srgbClr val="C6E1CE"/>
              </a:clrFrom>
              <a:clrTo>
                <a:srgbClr val="C6E1CE">
                  <a:alpha val="0"/>
                </a:srgbClr>
              </a:clrTo>
            </a:clrChange>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99037" y="1985963"/>
            <a:ext cx="3362325"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06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FFC700"/>
                </a:solidFill>
              </a:rPr>
              <a:t>Three Mo’ Money Problems</a:t>
            </a:r>
            <a:endParaRPr lang="en-CA" b="1" dirty="0">
              <a:solidFill>
                <a:srgbClr val="FFC700"/>
              </a:solidFill>
            </a:endParaRPr>
          </a:p>
        </p:txBody>
      </p:sp>
      <p:sp>
        <p:nvSpPr>
          <p:cNvPr id="3" name="Content Placeholder 2"/>
          <p:cNvSpPr>
            <a:spLocks noGrp="1"/>
          </p:cNvSpPr>
          <p:nvPr>
            <p:ph idx="1"/>
          </p:nvPr>
        </p:nvSpPr>
        <p:spPr>
          <a:xfrm>
            <a:off x="838200" y="1814513"/>
            <a:ext cx="6919913" cy="2898775"/>
          </a:xfrm>
        </p:spPr>
        <p:txBody>
          <a:bodyPr>
            <a:noAutofit/>
          </a:bodyPr>
          <a:lstStyle/>
          <a:p>
            <a:r>
              <a:rPr lang="en-CA" sz="2800" dirty="0" smtClean="0"/>
              <a:t>PROBLEM #1: a </a:t>
            </a:r>
            <a:r>
              <a:rPr lang="en-CA" sz="2800" dirty="0"/>
              <a:t>lack of contentment </a:t>
            </a:r>
            <a:r>
              <a:rPr lang="en-CA" sz="2800" dirty="0" smtClean="0"/>
              <a:t>comes </a:t>
            </a:r>
            <a:r>
              <a:rPr lang="en-CA" sz="2800" dirty="0"/>
              <a:t>with accumulated wealth. </a:t>
            </a:r>
            <a:r>
              <a:rPr lang="en-CA" sz="2800" dirty="0" smtClean="0"/>
              <a:t>When </a:t>
            </a:r>
            <a:r>
              <a:rPr lang="en-CA" sz="2800" dirty="0"/>
              <a:t>wealth becomes an object of affection – a thing that is loved - that desire is never </a:t>
            </a:r>
            <a:r>
              <a:rPr lang="en-CA" sz="2800" dirty="0" smtClean="0"/>
              <a:t>satisfied.</a:t>
            </a:r>
          </a:p>
          <a:p>
            <a:r>
              <a:rPr lang="en-CA" sz="2800" dirty="0" smtClean="0"/>
              <a:t>PROBLEM #2: a </a:t>
            </a:r>
            <a:r>
              <a:rPr lang="en-CA" sz="2800" dirty="0"/>
              <a:t>restlessness emerging out of anxious </a:t>
            </a:r>
            <a:r>
              <a:rPr lang="en-CA" sz="2800" dirty="0" smtClean="0"/>
              <a:t>worry comes with accumulated wealth. </a:t>
            </a:r>
          </a:p>
          <a:p>
            <a:r>
              <a:rPr lang="en-CA" sz="2800" dirty="0" smtClean="0"/>
              <a:t>PROBLEM #3: the </a:t>
            </a:r>
            <a:r>
              <a:rPr lang="en-CA" sz="2800" dirty="0"/>
              <a:t>accumulation of wealth introduces the challenge of properly dispersing or putting to use one’s wealth. </a:t>
            </a:r>
            <a:endParaRPr lang="en-CA" sz="2800" dirty="0" smtClean="0"/>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1057270"/>
            <a:ext cx="6748463" cy="5586412"/>
          </a:xfrm>
        </p:spPr>
        <p:txBody>
          <a:bodyPr>
            <a:normAutofit/>
          </a:bodyPr>
          <a:lstStyle/>
          <a:p>
            <a:r>
              <a:rPr lang="en-CA" sz="2800" dirty="0" smtClean="0"/>
              <a:t>The </a:t>
            </a:r>
            <a:r>
              <a:rPr lang="en-CA" sz="2800" dirty="0"/>
              <a:t>Teacher envisions two realities in relation to accumulated wealth; one either gives into a love of money, miserably accumulating it, with the unguaranteed potential that it is passed on as a legacy to one’s children or one rejects the love of money and simply seeks to find what little enjoyment in life is possible by “[eating, drinking, and finding] satisfaction in their toilsome labor under the sun during the few days of life God has given them” (v.18). Be wealthy and miserable or be poor and naively happy, he seems to conclude.</a:t>
            </a:r>
            <a:endParaRPr lang="en-CA" sz="2800" dirty="0"/>
          </a:p>
        </p:txBody>
      </p:sp>
    </p:spTree>
    <p:extLst>
      <p:ext uri="{BB962C8B-B14F-4D97-AF65-F5344CB8AC3E}">
        <p14:creationId xmlns:p14="http://schemas.microsoft.com/office/powerpoint/2010/main" val="24656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640</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vt:lpstr>
      <vt:lpstr>PowerPoint Presentation</vt:lpstr>
      <vt:lpstr>PowerPoint Presentation</vt:lpstr>
      <vt:lpstr>PowerPoint Presentation</vt:lpstr>
      <vt:lpstr>Mo’ money, mo’ problems’</vt:lpstr>
      <vt:lpstr>Three Mo’ Money Problems</vt:lpstr>
      <vt:lpstr>PowerPoint Presentation</vt:lpstr>
      <vt:lpstr>PowerPoint Presentation</vt:lpstr>
      <vt:lpstr>PowerPoint Presentation</vt:lpstr>
      <vt:lpstr>PowerPoint Presentation</vt:lpstr>
      <vt:lpstr>A Conclusion </vt:lpstr>
      <vt:lpstr>A PRAYER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31</cp:revision>
  <cp:lastPrinted>2024-05-06T17:42:18Z</cp:lastPrinted>
  <dcterms:created xsi:type="dcterms:W3CDTF">2024-04-11T22:49:02Z</dcterms:created>
  <dcterms:modified xsi:type="dcterms:W3CDTF">2024-05-21T19:18:15Z</dcterms:modified>
</cp:coreProperties>
</file>