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80" r:id="rId2"/>
    <p:sldId id="256" r:id="rId3"/>
    <p:sldId id="258" r:id="rId4"/>
    <p:sldId id="259" r:id="rId5"/>
    <p:sldId id="281" r:id="rId6"/>
    <p:sldId id="273" r:id="rId7"/>
    <p:sldId id="261" r:id="rId8"/>
    <p:sldId id="276" r:id="rId9"/>
    <p:sldId id="282" r:id="rId10"/>
    <p:sldId id="277" r:id="rId11"/>
    <p:sldId id="279" r:id="rId12"/>
    <p:sldId id="278" r:id="rId13"/>
    <p:sldId id="275" r:id="rId14"/>
    <p:sldId id="265"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C700"/>
    <a:srgbClr val="767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7" d="100"/>
          <a:sy n="67" d="100"/>
        </p:scale>
        <p:origin x="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7D45345-77E7-44A4-9AF0-31A27EBE8079}" type="datetimeFigureOut">
              <a:rPr lang="en-CA" smtClean="0"/>
              <a:t>2024-05-15</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1D2F5EB-09B0-4B65-8A98-C9887051D879}" type="slidenum">
              <a:rPr lang="en-CA" smtClean="0"/>
              <a:t>‹#›</a:t>
            </a:fld>
            <a:endParaRPr lang="en-CA"/>
          </a:p>
        </p:txBody>
      </p:sp>
    </p:spTree>
    <p:extLst>
      <p:ext uri="{BB962C8B-B14F-4D97-AF65-F5344CB8AC3E}">
        <p14:creationId xmlns:p14="http://schemas.microsoft.com/office/powerpoint/2010/main" val="30005663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B0079586-EEE3-4227-B0D6-1A3AAF7FD601}" type="datetimeFigureOut">
              <a:rPr lang="en-CA" smtClean="0"/>
              <a:t>2024-05-15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
        <p:nvSpPr>
          <p:cNvPr id="7" name="Rectangle 6"/>
          <p:cNvSpPr/>
          <p:nvPr userDrawn="1"/>
        </p:nvSpPr>
        <p:spPr>
          <a:xfrm>
            <a:off x="0" y="0"/>
            <a:ext cx="12192000" cy="68580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descr="Free Black Tree Silhouette Vector Art Design - FreePatternsArea"/>
          <p:cNvPicPr>
            <a:picLocks noChangeAspect="1" noChangeArrowheads="1"/>
          </p:cNvPicPr>
          <p:nvPr userDrawn="1"/>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b="22567"/>
          <a:stretch/>
        </p:blipFill>
        <p:spPr bwMode="auto">
          <a:xfrm>
            <a:off x="8027196" y="-668337"/>
            <a:ext cx="8329607" cy="4877480"/>
          </a:xfrm>
          <a:prstGeom prst="rect">
            <a:avLst/>
          </a:prstGeom>
          <a:noFill/>
          <a:extLst>
            <a:ext uri="{909E8E84-426E-40DD-AFC4-6F175D3DCCD1}">
              <a14:hiddenFill xmlns:a14="http://schemas.microsoft.com/office/drawing/2010/main">
                <a:solidFill>
                  <a:srgbClr val="FFFFFF"/>
                </a:solidFill>
              </a14:hiddenFill>
            </a:ext>
          </a:extLst>
        </p:spPr>
      </p:pic>
      <p:sp>
        <p:nvSpPr>
          <p:cNvPr id="12" name="Slide Number Placeholder 5"/>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1EE4B82-1288-4B6B-AF15-B1820DE63AC3}" type="slidenum">
              <a:rPr lang="en-CA" smtClean="0"/>
              <a:pPr/>
              <a:t>‹#›</a:t>
            </a:fld>
            <a:endParaRPr lang="en-CA"/>
          </a:p>
        </p:txBody>
      </p:sp>
      <p:pic>
        <p:nvPicPr>
          <p:cNvPr id="13" name="Picture 2" descr="Sun icon 550828 Vector Art at Vecteezy"/>
          <p:cNvPicPr>
            <a:picLocks noChangeAspect="1" noChangeArrowheads="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71749" y="401187"/>
            <a:ext cx="3309251" cy="330925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userDrawn="1"/>
        </p:nvSpPr>
        <p:spPr>
          <a:xfrm>
            <a:off x="1787857" y="3712191"/>
            <a:ext cx="8330418" cy="1477328"/>
          </a:xfrm>
          <a:prstGeom prst="rect">
            <a:avLst/>
          </a:prstGeom>
          <a:noFill/>
        </p:spPr>
        <p:txBody>
          <a:bodyPr wrap="square" rtlCol="0">
            <a:spAutoFit/>
          </a:bodyPr>
          <a:lstStyle/>
          <a:p>
            <a:pPr algn="ctr"/>
            <a:r>
              <a:rPr lang="en-CA" sz="5400" b="1" dirty="0" smtClean="0">
                <a:solidFill>
                  <a:srgbClr val="FFC700"/>
                </a:solidFill>
                <a:latin typeface="Arial" panose="020B0604020202020204" pitchFamily="34" charset="0"/>
                <a:cs typeface="Arial" panose="020B0604020202020204" pitchFamily="34" charset="0"/>
              </a:rPr>
              <a:t>ECCLESIASTES</a:t>
            </a:r>
          </a:p>
          <a:p>
            <a:pPr algn="ctr"/>
            <a:r>
              <a:rPr lang="en-CA" sz="3600" b="1" dirty="0" smtClean="0">
                <a:solidFill>
                  <a:srgbClr val="FFC700"/>
                </a:solidFill>
                <a:latin typeface="Arial" panose="020B0604020202020204" pitchFamily="34" charset="0"/>
                <a:cs typeface="Arial" panose="020B0604020202020204" pitchFamily="34" charset="0"/>
              </a:rPr>
              <a:t>Vanity under the sun</a:t>
            </a:r>
            <a:endParaRPr lang="en-CA" sz="3600" b="1" dirty="0">
              <a:solidFill>
                <a:srgbClr val="FFC700"/>
              </a:solidFill>
              <a:latin typeface="Arial" panose="020B0604020202020204" pitchFamily="34" charset="0"/>
              <a:cs typeface="Arial" panose="020B0604020202020204" pitchFamily="34" charset="0"/>
            </a:endParaRPr>
          </a:p>
        </p:txBody>
      </p:sp>
      <p:pic>
        <p:nvPicPr>
          <p:cNvPr id="15" name="Picture 10" descr="Free Black Tree Silhouette Vector Art Design - FreePatternsArea"/>
          <p:cNvPicPr>
            <a:picLocks noChangeAspect="1" noChangeArrowheads="1"/>
          </p:cNvPicPr>
          <p:nvPr userDrawn="1"/>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l="29177" t="61418" r="37367" b="4594"/>
          <a:stretch/>
        </p:blipFill>
        <p:spPr bwMode="auto">
          <a:xfrm>
            <a:off x="10459377" y="3217859"/>
            <a:ext cx="2786743" cy="3775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8604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0079586-EEE3-4227-B0D6-1A3AAF7FD601}" type="datetimeFigureOut">
              <a:rPr lang="en-CA" smtClean="0"/>
              <a:t>2024-05-15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1478976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0079586-EEE3-4227-B0D6-1A3AAF7FD601}" type="datetimeFigureOut">
              <a:rPr lang="en-CA" smtClean="0"/>
              <a:t>2024-05-15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1223401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0079586-EEE3-4227-B0D6-1A3AAF7FD601}" type="datetimeFigureOut">
              <a:rPr lang="en-CA" smtClean="0"/>
              <a:t>2024-05-15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836792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079586-EEE3-4227-B0D6-1A3AAF7FD601}" type="datetimeFigureOut">
              <a:rPr lang="en-CA" smtClean="0"/>
              <a:t>2024-05-15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2576129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B0079586-EEE3-4227-B0D6-1A3AAF7FD601}" type="datetimeFigureOut">
              <a:rPr lang="en-CA" smtClean="0"/>
              <a:t>2024-05-15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209350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B0079586-EEE3-4227-B0D6-1A3AAF7FD601}" type="datetimeFigureOut">
              <a:rPr lang="en-CA" smtClean="0"/>
              <a:t>2024-05-15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1359954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B0079586-EEE3-4227-B0D6-1A3AAF7FD601}" type="datetimeFigureOut">
              <a:rPr lang="en-CA" smtClean="0"/>
              <a:t>2024-05-15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3079676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079586-EEE3-4227-B0D6-1A3AAF7FD601}" type="datetimeFigureOut">
              <a:rPr lang="en-CA" smtClean="0"/>
              <a:t>2024-05-15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329089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79586-EEE3-4227-B0D6-1A3AAF7FD601}" type="datetimeFigureOut">
              <a:rPr lang="en-CA" smtClean="0"/>
              <a:t>2024-05-15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796414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79586-EEE3-4227-B0D6-1A3AAF7FD601}" type="datetimeFigureOut">
              <a:rPr lang="en-CA" smtClean="0"/>
              <a:t>2024-05-15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90312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365125"/>
            <a:ext cx="7173032" cy="58118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079586-EEE3-4227-B0D6-1A3AAF7FD601}" type="datetimeFigureOut">
              <a:rPr lang="en-CA" smtClean="0"/>
              <a:t>2024-05-15</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pic>
        <p:nvPicPr>
          <p:cNvPr id="1034" name="Picture 10" descr="Free Black Tree Silhouette Vector Art Design - FreePatternsArea"/>
          <p:cNvPicPr>
            <a:picLocks noChangeAspect="1" noChangeArrowheads="1"/>
          </p:cNvPicPr>
          <p:nvPr userDrawn="1"/>
        </p:nvPicPr>
        <p:blipFill rotWithShape="1">
          <a:blip r:embed="rId13" cstate="print">
            <a:duotone>
              <a:schemeClr val="bg2">
                <a:shade val="45000"/>
                <a:satMod val="135000"/>
              </a:schemeClr>
              <a:prstClr val="white"/>
            </a:duotone>
            <a:extLst>
              <a:ext uri="{28A0092B-C50C-407E-A947-70E740481C1C}">
                <a14:useLocalDpi xmlns:a14="http://schemas.microsoft.com/office/drawing/2010/main" val="0"/>
              </a:ext>
            </a:extLst>
          </a:blip>
          <a:srcRect b="22567"/>
          <a:stretch/>
        </p:blipFill>
        <p:spPr bwMode="auto">
          <a:xfrm>
            <a:off x="8027196" y="-668337"/>
            <a:ext cx="8329607" cy="487748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EE4B82-1288-4B6B-AF15-B1820DE63AC3}" type="slidenum">
              <a:rPr lang="en-CA" smtClean="0"/>
              <a:t>‹#›</a:t>
            </a:fld>
            <a:endParaRPr lang="en-CA"/>
          </a:p>
        </p:txBody>
      </p:sp>
      <p:pic>
        <p:nvPicPr>
          <p:cNvPr id="9" name="Picture 2" descr="Sun icon 550828 Vector Art at Vecteezy"/>
          <p:cNvPicPr>
            <a:picLocks noChangeAspect="1" noChangeArrowheads="1"/>
          </p:cNvPicPr>
          <p:nvPr userDrawn="1"/>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389698" y="3489353"/>
            <a:ext cx="1884813" cy="1884813"/>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0" descr="Free Black Tree Silhouette Vector Art Design - FreePatternsArea"/>
          <p:cNvPicPr>
            <a:picLocks noChangeAspect="1" noChangeArrowheads="1"/>
          </p:cNvPicPr>
          <p:nvPr userDrawn="1"/>
        </p:nvPicPr>
        <p:blipFill rotWithShape="1">
          <a:blip r:embed="rId13">
            <a:duotone>
              <a:schemeClr val="bg2">
                <a:shade val="45000"/>
                <a:satMod val="135000"/>
              </a:schemeClr>
              <a:prstClr val="white"/>
            </a:duotone>
            <a:extLst>
              <a:ext uri="{28A0092B-C50C-407E-A947-70E740481C1C}">
                <a14:useLocalDpi xmlns:a14="http://schemas.microsoft.com/office/drawing/2010/main" val="0"/>
              </a:ext>
            </a:extLst>
          </a:blip>
          <a:srcRect l="29177" t="61418" r="37367" b="4594"/>
          <a:stretch/>
        </p:blipFill>
        <p:spPr bwMode="auto">
          <a:xfrm>
            <a:off x="10459377" y="3217859"/>
            <a:ext cx="2786743" cy="3775078"/>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userDrawn="1"/>
        </p:nvSpPr>
        <p:spPr>
          <a:xfrm>
            <a:off x="6294168" y="5510691"/>
            <a:ext cx="8330418" cy="954107"/>
          </a:xfrm>
          <a:prstGeom prst="rect">
            <a:avLst/>
          </a:prstGeom>
          <a:noFill/>
        </p:spPr>
        <p:txBody>
          <a:bodyPr wrap="square" rtlCol="0">
            <a:spAutoFit/>
          </a:bodyPr>
          <a:lstStyle/>
          <a:p>
            <a:pPr algn="ctr"/>
            <a:r>
              <a:rPr lang="en-CA" sz="3600" b="1" dirty="0" smtClean="0">
                <a:solidFill>
                  <a:srgbClr val="FFC700"/>
                </a:solidFill>
                <a:latin typeface="Arial" panose="020B0604020202020204" pitchFamily="34" charset="0"/>
                <a:cs typeface="Arial" panose="020B0604020202020204" pitchFamily="34" charset="0"/>
              </a:rPr>
              <a:t>ECCLESIASTES</a:t>
            </a:r>
          </a:p>
          <a:p>
            <a:pPr algn="ctr"/>
            <a:r>
              <a:rPr lang="en-CA" sz="2000" b="1" dirty="0" smtClean="0">
                <a:solidFill>
                  <a:srgbClr val="FFC700"/>
                </a:solidFill>
                <a:latin typeface="Arial" panose="020B0604020202020204" pitchFamily="34" charset="0"/>
                <a:cs typeface="Arial" panose="020B0604020202020204" pitchFamily="34" charset="0"/>
              </a:rPr>
              <a:t>Vanity under the sun</a:t>
            </a:r>
            <a:endParaRPr lang="en-CA" sz="2000" b="1" dirty="0">
              <a:solidFill>
                <a:srgbClr val="FFC7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3254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lumMod val="8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4" name="Picture 2" descr="https://i0.wp.com/publicorthodoxy.org/wp-content/uploads/2023/06/feast-of-pentecost.jpg?resize=1024%2C683&amp;ssl=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24046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28696"/>
            <a:ext cx="6719888" cy="5219704"/>
          </a:xfrm>
        </p:spPr>
        <p:txBody>
          <a:bodyPr>
            <a:normAutofit/>
          </a:bodyPr>
          <a:lstStyle/>
          <a:p>
            <a:pPr marL="0" indent="0">
              <a:buNone/>
            </a:pPr>
            <a:r>
              <a:rPr lang="en-CA" dirty="0"/>
              <a:t>In both cases then, it is important that we note that the Teacher moves us away from a reverential, yet </a:t>
            </a:r>
            <a:r>
              <a:rPr lang="en-CA" dirty="0" smtClean="0"/>
              <a:t>intimate familiarity </a:t>
            </a:r>
            <a:r>
              <a:rPr lang="en-CA" dirty="0"/>
              <a:t>with a good God and towards a distant, fear based interaction with an unknown god. His encouragement regarding worship then reflects this reality and so we are left to question whether as followers of Jesus such a fear-based system ought to inform our worship of God.</a:t>
            </a:r>
            <a:endParaRPr lang="en-CA" dirty="0"/>
          </a:p>
        </p:txBody>
      </p:sp>
      <p:sp>
        <p:nvSpPr>
          <p:cNvPr id="4" name="Title 3"/>
          <p:cNvSpPr>
            <a:spLocks noGrp="1"/>
          </p:cNvSpPr>
          <p:nvPr>
            <p:ph type="title"/>
          </p:nvPr>
        </p:nvSpPr>
        <p:spPr/>
        <p:txBody>
          <a:bodyPr/>
          <a:lstStyle/>
          <a:p>
            <a:endParaRPr lang="en-CA"/>
          </a:p>
        </p:txBody>
      </p:sp>
    </p:spTree>
    <p:extLst>
      <p:ext uri="{BB962C8B-B14F-4D97-AF65-F5344CB8AC3E}">
        <p14:creationId xmlns:p14="http://schemas.microsoft.com/office/powerpoint/2010/main" val="30845836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5"/>
            <a:ext cx="6919913" cy="4348163"/>
          </a:xfrm>
        </p:spPr>
        <p:txBody>
          <a:bodyPr>
            <a:noAutofit/>
          </a:bodyPr>
          <a:lstStyle/>
          <a:p>
            <a:r>
              <a:rPr lang="en-CA" sz="2800" dirty="0" smtClean="0"/>
              <a:t>Let us </a:t>
            </a:r>
            <a:r>
              <a:rPr lang="en-CA" sz="2800" dirty="0"/>
              <a:t>thank God that we get to worship </a:t>
            </a:r>
            <a:r>
              <a:rPr lang="en-CA" sz="2800" dirty="0" smtClean="0"/>
              <a:t>Jesus:</a:t>
            </a:r>
          </a:p>
          <a:p>
            <a:pPr marL="514350" indent="-514350">
              <a:buFont typeface="+mj-lt"/>
              <a:buAutoNum type="arabicPeriod"/>
            </a:pPr>
            <a:r>
              <a:rPr lang="en-CA" sz="2800" dirty="0"/>
              <a:t>O</a:t>
            </a:r>
            <a:r>
              <a:rPr lang="en-CA" sz="2800" dirty="0" smtClean="0"/>
              <a:t>ne </a:t>
            </a:r>
            <a:r>
              <a:rPr lang="en-CA" sz="2800" dirty="0"/>
              <a:t>who is both transcendent, yet </a:t>
            </a:r>
            <a:r>
              <a:rPr lang="en-CA" sz="2800" dirty="0" smtClean="0"/>
              <a:t>immanent </a:t>
            </a:r>
          </a:p>
          <a:p>
            <a:pPr marL="514350" indent="-514350">
              <a:buFont typeface="+mj-lt"/>
              <a:buAutoNum type="arabicPeriod"/>
            </a:pPr>
            <a:r>
              <a:rPr lang="en-CA" sz="2800" dirty="0" smtClean="0">
                <a:solidFill>
                  <a:srgbClr val="D9D9D9"/>
                </a:solidFill>
              </a:rPr>
              <a:t>One </a:t>
            </a:r>
            <a:r>
              <a:rPr lang="en-CA" sz="2800" dirty="0">
                <a:solidFill>
                  <a:srgbClr val="D9D9D9"/>
                </a:solidFill>
              </a:rPr>
              <a:t>who is </a:t>
            </a:r>
            <a:r>
              <a:rPr lang="en-CA" sz="2800" dirty="0">
                <a:solidFill>
                  <a:srgbClr val="FFC700"/>
                </a:solidFill>
              </a:rPr>
              <a:t>“the radiance of God’s glory and the exact representation of his being” (Hebrews 1:3</a:t>
            </a:r>
            <a:r>
              <a:rPr lang="en-CA" sz="2800" dirty="0" smtClean="0">
                <a:solidFill>
                  <a:srgbClr val="FFC700"/>
                </a:solidFill>
              </a:rPr>
              <a:t>)</a:t>
            </a:r>
          </a:p>
          <a:p>
            <a:pPr marL="514350" indent="-514350">
              <a:buFont typeface="+mj-lt"/>
              <a:buAutoNum type="arabicPeriod"/>
            </a:pPr>
            <a:r>
              <a:rPr lang="en-CA" sz="2800" dirty="0" smtClean="0"/>
              <a:t>One </a:t>
            </a:r>
            <a:r>
              <a:rPr lang="en-CA" sz="2800" dirty="0"/>
              <a:t>who </a:t>
            </a:r>
            <a:r>
              <a:rPr lang="en-CA" sz="2800" dirty="0">
                <a:solidFill>
                  <a:srgbClr val="FFC700"/>
                </a:solidFill>
              </a:rPr>
              <a:t>“became flesh and made his dwelling among us” (John 1:14</a:t>
            </a:r>
            <a:r>
              <a:rPr lang="en-CA" sz="2800" dirty="0" smtClean="0">
                <a:solidFill>
                  <a:srgbClr val="FFC700"/>
                </a:solidFill>
              </a:rPr>
              <a:t>) </a:t>
            </a:r>
          </a:p>
          <a:p>
            <a:pPr marL="514350" indent="-514350">
              <a:buFont typeface="+mj-lt"/>
              <a:buAutoNum type="arabicPeriod"/>
            </a:pPr>
            <a:r>
              <a:rPr lang="en-CA" sz="2800" dirty="0" smtClean="0"/>
              <a:t>and One whom by </a:t>
            </a:r>
            <a:r>
              <a:rPr lang="en-CA" sz="2800" dirty="0"/>
              <a:t>His Spirit who </a:t>
            </a:r>
            <a:r>
              <a:rPr lang="en-CA" sz="2800" dirty="0">
                <a:solidFill>
                  <a:srgbClr val="FFC700"/>
                </a:solidFill>
              </a:rPr>
              <a:t>“dwells in [our] midst” (1 Corinthians 3:16)</a:t>
            </a:r>
            <a:r>
              <a:rPr lang="en-CA" sz="2800" dirty="0"/>
              <a:t>, we are permitted to continually grow in our knowledge of God, increasing in intimacy with One who is infinitely beyond us. </a:t>
            </a:r>
            <a:r>
              <a:rPr lang="en-CA" sz="2800" dirty="0" smtClean="0"/>
              <a:t>	</a:t>
            </a:r>
            <a:br>
              <a:rPr lang="en-CA" sz="2800" dirty="0" smtClean="0"/>
            </a:br>
            <a:endParaRPr lang="en-CA" sz="2800" dirty="0" smtClean="0"/>
          </a:p>
        </p:txBody>
      </p:sp>
    </p:spTree>
    <p:extLst>
      <p:ext uri="{BB962C8B-B14F-4D97-AF65-F5344CB8AC3E}">
        <p14:creationId xmlns:p14="http://schemas.microsoft.com/office/powerpoint/2010/main" val="9576018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a:xfrm>
            <a:off x="838200" y="1457325"/>
            <a:ext cx="6748463" cy="5586412"/>
          </a:xfrm>
        </p:spPr>
        <p:txBody>
          <a:bodyPr>
            <a:normAutofit/>
          </a:bodyPr>
          <a:lstStyle/>
          <a:p>
            <a:r>
              <a:rPr lang="en-CA" sz="2800" dirty="0" smtClean="0"/>
              <a:t>Let us allow this </a:t>
            </a:r>
            <a:r>
              <a:rPr lang="en-CA" sz="2800" dirty="0"/>
              <a:t>reality </a:t>
            </a:r>
            <a:r>
              <a:rPr lang="en-CA" sz="2800" dirty="0" smtClean="0"/>
              <a:t>to </a:t>
            </a:r>
            <a:r>
              <a:rPr lang="en-CA" sz="2800" dirty="0"/>
              <a:t>generate in us awestruck reverence for God, but not frightful fear of Him. </a:t>
            </a:r>
            <a:endParaRPr lang="en-CA" sz="2800" dirty="0" smtClean="0"/>
          </a:p>
          <a:p>
            <a:r>
              <a:rPr lang="en-CA" sz="2800" dirty="0" smtClean="0"/>
              <a:t>Might we understand </a:t>
            </a:r>
            <a:r>
              <a:rPr lang="en-CA" sz="2800" dirty="0"/>
              <a:t>the transcendent majesty of whom it is that we worship, while we simultaneously enjoy intimate relational knowledge of Him. </a:t>
            </a:r>
            <a:endParaRPr lang="en-CA" sz="2800" dirty="0" smtClean="0"/>
          </a:p>
          <a:p>
            <a:r>
              <a:rPr lang="en-CA" sz="2800" dirty="0" smtClean="0"/>
              <a:t>Might </a:t>
            </a:r>
            <a:r>
              <a:rPr lang="en-CA" sz="2800" dirty="0"/>
              <a:t>the terrible fear of God so clearly expressed by the Teacher be far from us as those who live “under the Son”.   </a:t>
            </a:r>
          </a:p>
        </p:txBody>
      </p:sp>
    </p:spTree>
    <p:extLst>
      <p:ext uri="{BB962C8B-B14F-4D97-AF65-F5344CB8AC3E}">
        <p14:creationId xmlns:p14="http://schemas.microsoft.com/office/powerpoint/2010/main" val="246565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199" y="830881"/>
            <a:ext cx="6705601" cy="5403240"/>
          </a:xfrm>
        </p:spPr>
        <p:txBody>
          <a:bodyPr>
            <a:noAutofit/>
          </a:bodyPr>
          <a:lstStyle/>
          <a:p>
            <a:r>
              <a:rPr lang="en-CA" sz="2800" dirty="0" smtClean="0"/>
              <a:t>In </a:t>
            </a:r>
            <a:r>
              <a:rPr lang="en-CA" sz="2800" dirty="0"/>
              <a:t>our worship of God, let us not become babbling fools, but let us regularly </a:t>
            </a:r>
            <a:r>
              <a:rPr lang="en-CA" sz="2800" dirty="0">
                <a:solidFill>
                  <a:srgbClr val="FFC700"/>
                </a:solidFill>
              </a:rPr>
              <a:t>“approach God’s throne of grace with confidence, so that we may receive mercy and find grace to help us in our time of need” (Hebrews 4:16</a:t>
            </a:r>
            <a:r>
              <a:rPr lang="en-CA" sz="2800" dirty="0"/>
              <a:t>). </a:t>
            </a:r>
            <a:endParaRPr lang="en-CA" sz="2800" dirty="0" smtClean="0"/>
          </a:p>
          <a:p>
            <a:r>
              <a:rPr lang="en-CA" sz="2800" dirty="0" smtClean="0"/>
              <a:t>Might we </a:t>
            </a:r>
            <a:r>
              <a:rPr lang="en-CA" sz="2800" dirty="0"/>
              <a:t>be this sort of a people, not because we are cowering in fear of a lighting bolt of reprisal from heaven, but because we know that our expressed integrity paves the way for others to come to a saving knowledge of </a:t>
            </a:r>
            <a:r>
              <a:rPr lang="en-CA" sz="2800" dirty="0" smtClean="0"/>
              <a:t>Jesus.</a:t>
            </a:r>
            <a:endParaRPr lang="en-CA" sz="2800" dirty="0"/>
          </a:p>
        </p:txBody>
      </p:sp>
    </p:spTree>
    <p:extLst>
      <p:ext uri="{BB962C8B-B14F-4D97-AF65-F5344CB8AC3E}">
        <p14:creationId xmlns:p14="http://schemas.microsoft.com/office/powerpoint/2010/main" val="610607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solidFill>
                  <a:srgbClr val="D9D9D9"/>
                </a:solidFill>
                <a:latin typeface="+mn-lt"/>
              </a:rPr>
              <a:t>A PRAYER</a:t>
            </a:r>
            <a:endParaRPr lang="en-CA" dirty="0">
              <a:solidFill>
                <a:srgbClr val="D9D9D9"/>
              </a:solidFill>
              <a:latin typeface="+mn-lt"/>
            </a:endParaRPr>
          </a:p>
        </p:txBody>
      </p:sp>
      <p:sp>
        <p:nvSpPr>
          <p:cNvPr id="3" name="Content Placeholder 2"/>
          <p:cNvSpPr>
            <a:spLocks noGrp="1"/>
          </p:cNvSpPr>
          <p:nvPr>
            <p:ph idx="1"/>
          </p:nvPr>
        </p:nvSpPr>
        <p:spPr>
          <a:xfrm>
            <a:off x="838200" y="1528763"/>
            <a:ext cx="7173032" cy="4843467"/>
          </a:xfrm>
        </p:spPr>
        <p:txBody>
          <a:bodyPr>
            <a:normAutofit/>
          </a:bodyPr>
          <a:lstStyle/>
          <a:p>
            <a:pPr marL="0" indent="0">
              <a:buNone/>
            </a:pPr>
            <a:r>
              <a:rPr lang="en-CA" sz="2800" dirty="0" smtClean="0">
                <a:solidFill>
                  <a:srgbClr val="FFC700"/>
                </a:solidFill>
              </a:rPr>
              <a:t>“Out </a:t>
            </a:r>
            <a:r>
              <a:rPr lang="en-CA" sz="2800" dirty="0">
                <a:solidFill>
                  <a:srgbClr val="FFC700"/>
                </a:solidFill>
              </a:rPr>
              <a:t>of [God’s] glorious riches [might He] strengthen you with power through his Spirit in your inner being, </a:t>
            </a:r>
            <a:r>
              <a:rPr lang="en-CA" sz="2800" b="1" baseline="30000" dirty="0">
                <a:solidFill>
                  <a:srgbClr val="FFC700"/>
                </a:solidFill>
              </a:rPr>
              <a:t> </a:t>
            </a:r>
            <a:r>
              <a:rPr lang="en-CA" sz="2800" dirty="0">
                <a:solidFill>
                  <a:srgbClr val="FFC700"/>
                </a:solidFill>
              </a:rPr>
              <a:t>so that Christ may dwell in your hearts through faith … being rooted and established in love, [might you] have power, together with all the Lord’s holy people, to grasp how wide and long and high and deep is the love of Christ, and to know this love that surpasses knowledge—that you may be filled to the measure of all the fullness of God” (Ephesians 3:16-19).</a:t>
            </a:r>
            <a:endParaRPr lang="en-CA" sz="2800" dirty="0">
              <a:solidFill>
                <a:srgbClr val="FFC700"/>
              </a:solidFill>
            </a:endParaRPr>
          </a:p>
        </p:txBody>
      </p:sp>
    </p:spTree>
    <p:extLst>
      <p:ext uri="{BB962C8B-B14F-4D97-AF65-F5344CB8AC3E}">
        <p14:creationId xmlns:p14="http://schemas.microsoft.com/office/powerpoint/2010/main" val="978486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185521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685804"/>
            <a:ext cx="6805614" cy="6286500"/>
          </a:xfrm>
        </p:spPr>
        <p:txBody>
          <a:bodyPr>
            <a:normAutofit/>
          </a:bodyPr>
          <a:lstStyle/>
          <a:p>
            <a:pPr marL="0" indent="0">
              <a:buNone/>
            </a:pPr>
            <a:r>
              <a:rPr lang="en-CA" dirty="0">
                <a:solidFill>
                  <a:srgbClr val="FFC700"/>
                </a:solidFill>
              </a:rPr>
              <a:t>“Guard your steps when you go to the house of God. Go near to listen rather than to offer the sacrifice of fools, who do not know that they do wrong. Do not be quick with your mouth, do not be hasty in your heart to utter anything before God. God is in heaven and you are on earth, so let your words be few.</a:t>
            </a:r>
            <a:r>
              <a:rPr lang="en-CA" b="1" baseline="30000" dirty="0">
                <a:solidFill>
                  <a:srgbClr val="FFC700"/>
                </a:solidFill>
              </a:rPr>
              <a:t> </a:t>
            </a:r>
            <a:r>
              <a:rPr lang="en-CA" dirty="0" smtClean="0">
                <a:solidFill>
                  <a:srgbClr val="FFC700"/>
                </a:solidFill>
              </a:rPr>
              <a:t>A </a:t>
            </a:r>
            <a:r>
              <a:rPr lang="en-CA" dirty="0">
                <a:solidFill>
                  <a:srgbClr val="FFC700"/>
                </a:solidFill>
              </a:rPr>
              <a:t>dream comes when there are many cares, and many words mark the speech of a fool.</a:t>
            </a:r>
            <a:r>
              <a:rPr lang="en-CA" b="1" baseline="30000" dirty="0">
                <a:solidFill>
                  <a:srgbClr val="FFC700"/>
                </a:solidFill>
              </a:rPr>
              <a:t> </a:t>
            </a:r>
            <a:r>
              <a:rPr lang="en-CA" b="1" baseline="30000" dirty="0" smtClean="0">
                <a:solidFill>
                  <a:srgbClr val="FFC700"/>
                </a:solidFill>
              </a:rPr>
              <a:t>”</a:t>
            </a:r>
            <a:r>
              <a:rPr lang="en-CA" dirty="0">
                <a:solidFill>
                  <a:srgbClr val="FFC700"/>
                </a:solidFill>
              </a:rPr>
              <a:t> </a:t>
            </a:r>
            <a:endParaRPr lang="en-CA" dirty="0">
              <a:solidFill>
                <a:srgbClr val="FFC700"/>
              </a:solidFill>
            </a:endParaRPr>
          </a:p>
        </p:txBody>
      </p:sp>
    </p:spTree>
    <p:extLst>
      <p:ext uri="{BB962C8B-B14F-4D97-AF65-F5344CB8AC3E}">
        <p14:creationId xmlns:p14="http://schemas.microsoft.com/office/powerpoint/2010/main" val="3709828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199" y="365124"/>
            <a:ext cx="7119939" cy="6204487"/>
          </a:xfrm>
        </p:spPr>
        <p:txBody>
          <a:bodyPr>
            <a:noAutofit/>
          </a:bodyPr>
          <a:lstStyle/>
          <a:p>
            <a:pPr marL="0" indent="0">
              <a:buNone/>
            </a:pPr>
            <a:r>
              <a:rPr lang="en-CA" dirty="0" smtClean="0">
                <a:solidFill>
                  <a:srgbClr val="FFC700"/>
                </a:solidFill>
              </a:rPr>
              <a:t>“When </a:t>
            </a:r>
            <a:r>
              <a:rPr lang="en-CA" dirty="0">
                <a:solidFill>
                  <a:srgbClr val="FFC700"/>
                </a:solidFill>
              </a:rPr>
              <a:t>you make a vow to God, do not delay to fulfill it. He has no pleasure in fools; fulfill your vow. It is better not to make a vow than to make one and not fulfill it.” </a:t>
            </a:r>
            <a:r>
              <a:rPr lang="en-CA" dirty="0" smtClean="0">
                <a:solidFill>
                  <a:srgbClr val="FFC700"/>
                </a:solidFill>
              </a:rPr>
              <a:t>Do </a:t>
            </a:r>
            <a:r>
              <a:rPr lang="en-CA" dirty="0">
                <a:solidFill>
                  <a:srgbClr val="FFC700"/>
                </a:solidFill>
              </a:rPr>
              <a:t>not let your mouth lead you into sin. And do not protest to the temple messenger, “My vow was a mistake.” Why should God be angry at what you say and destroy the work of your hands? Much dreaming and many words are meaningless. Therefore fear God</a:t>
            </a:r>
            <a:r>
              <a:rPr lang="en-CA" dirty="0" smtClean="0">
                <a:solidFill>
                  <a:srgbClr val="FFC700"/>
                </a:solidFill>
              </a:rPr>
              <a:t>.”</a:t>
            </a:r>
          </a:p>
          <a:p>
            <a:pPr marL="0" indent="0" algn="r">
              <a:buNone/>
            </a:pPr>
            <a:r>
              <a:rPr lang="en-CA" dirty="0" smtClean="0">
                <a:solidFill>
                  <a:srgbClr val="FFC700"/>
                </a:solidFill>
              </a:rPr>
              <a:t>- Ecclesiastes 5:1-7</a:t>
            </a:r>
            <a:endParaRPr lang="en-CA" dirty="0">
              <a:solidFill>
                <a:srgbClr val="FFC700"/>
              </a:solidFill>
            </a:endParaRPr>
          </a:p>
        </p:txBody>
      </p:sp>
    </p:spTree>
    <p:extLst>
      <p:ext uri="{BB962C8B-B14F-4D97-AF65-F5344CB8AC3E}">
        <p14:creationId xmlns:p14="http://schemas.microsoft.com/office/powerpoint/2010/main" val="2844017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CA" dirty="0"/>
          </a:p>
        </p:txBody>
      </p:sp>
      <p:sp>
        <p:nvSpPr>
          <p:cNvPr id="4" name="Oval 3"/>
          <p:cNvSpPr/>
          <p:nvPr/>
        </p:nvSpPr>
        <p:spPr>
          <a:xfrm>
            <a:off x="514348" y="771525"/>
            <a:ext cx="3348000" cy="1343025"/>
          </a:xfrm>
          <a:prstGeom prst="ellipse">
            <a:avLst/>
          </a:prstGeom>
          <a:solidFill>
            <a:srgbClr val="FFC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b="1" dirty="0" smtClean="0"/>
              <a:t>Transcendent or “beyond”</a:t>
            </a:r>
            <a:endParaRPr lang="en-CA" sz="2800" b="1" dirty="0"/>
          </a:p>
        </p:txBody>
      </p:sp>
      <p:sp>
        <p:nvSpPr>
          <p:cNvPr id="6" name="Oval 5"/>
          <p:cNvSpPr/>
          <p:nvPr/>
        </p:nvSpPr>
        <p:spPr>
          <a:xfrm>
            <a:off x="514348" y="4800600"/>
            <a:ext cx="3348000" cy="1343025"/>
          </a:xfrm>
          <a:prstGeom prst="ellipse">
            <a:avLst/>
          </a:prstGeom>
          <a:solidFill>
            <a:srgbClr val="FFC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b="1" dirty="0" smtClean="0"/>
              <a:t>Immanent or “near”</a:t>
            </a:r>
            <a:endParaRPr lang="en-CA" sz="2800" b="1" dirty="0"/>
          </a:p>
        </p:txBody>
      </p:sp>
      <p:sp>
        <p:nvSpPr>
          <p:cNvPr id="9" name="Up-Down Arrow 8"/>
          <p:cNvSpPr/>
          <p:nvPr/>
        </p:nvSpPr>
        <p:spPr>
          <a:xfrm>
            <a:off x="1600200" y="2357437"/>
            <a:ext cx="1028700" cy="2257425"/>
          </a:xfrm>
          <a:prstGeom prst="upDownArrow">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D9D9D9"/>
              </a:solidFill>
            </a:endParaRPr>
          </a:p>
        </p:txBody>
      </p:sp>
      <p:sp>
        <p:nvSpPr>
          <p:cNvPr id="2" name="Rectangle 1"/>
          <p:cNvSpPr/>
          <p:nvPr/>
        </p:nvSpPr>
        <p:spPr>
          <a:xfrm>
            <a:off x="4257675" y="203135"/>
            <a:ext cx="3629026" cy="6555641"/>
          </a:xfrm>
          <a:prstGeom prst="rect">
            <a:avLst/>
          </a:prstGeom>
        </p:spPr>
        <p:txBody>
          <a:bodyPr wrap="square">
            <a:spAutoFit/>
          </a:bodyPr>
          <a:lstStyle/>
          <a:p>
            <a:r>
              <a:rPr lang="en-CA" sz="2800" dirty="0">
                <a:solidFill>
                  <a:srgbClr val="D9D9D9"/>
                </a:solidFill>
                <a:latin typeface="Arial" panose="020B0604020202020204" pitchFamily="34" charset="0"/>
                <a:ea typeface="Calibri" panose="020F0502020204030204" pitchFamily="34" charset="0"/>
              </a:rPr>
              <a:t>KEY IDEA:</a:t>
            </a:r>
          </a:p>
          <a:p>
            <a:r>
              <a:rPr lang="en-CA" sz="2800" dirty="0">
                <a:solidFill>
                  <a:srgbClr val="D9D9D9"/>
                </a:solidFill>
                <a:latin typeface="Arial" panose="020B0604020202020204" pitchFamily="34" charset="0"/>
                <a:ea typeface="Calibri" panose="020F0502020204030204" pitchFamily="34" charset="0"/>
              </a:rPr>
              <a:t>What developed within the people of Israel </a:t>
            </a:r>
            <a:r>
              <a:rPr lang="en-CA" sz="2800" dirty="0" smtClean="0">
                <a:solidFill>
                  <a:srgbClr val="D9D9D9"/>
                </a:solidFill>
                <a:latin typeface="Arial" panose="020B0604020202020204" pitchFamily="34" charset="0"/>
                <a:ea typeface="Calibri" panose="020F0502020204030204" pitchFamily="34" charset="0"/>
              </a:rPr>
              <a:t>was </a:t>
            </a:r>
            <a:r>
              <a:rPr lang="en-CA" sz="2800" dirty="0">
                <a:solidFill>
                  <a:srgbClr val="D9D9D9"/>
                </a:solidFill>
                <a:latin typeface="Arial" panose="020B0604020202020204" pitchFamily="34" charset="0"/>
                <a:ea typeface="Calibri" panose="020F0502020204030204" pitchFamily="34" charset="0"/>
              </a:rPr>
              <a:t>an odd understanding that God was nearly completely transcendent – and thereby distant – except when it came to </a:t>
            </a:r>
            <a:r>
              <a:rPr lang="en-CA" sz="2800" dirty="0" smtClean="0">
                <a:solidFill>
                  <a:srgbClr val="D9D9D9"/>
                </a:solidFill>
                <a:latin typeface="Arial" panose="020B0604020202020204" pitchFamily="34" charset="0"/>
                <a:ea typeface="Calibri" panose="020F0502020204030204" pitchFamily="34" charset="0"/>
              </a:rPr>
              <a:t>the Temple, </a:t>
            </a:r>
            <a:r>
              <a:rPr lang="en-CA" sz="2800" dirty="0">
                <a:solidFill>
                  <a:srgbClr val="D9D9D9"/>
                </a:solidFill>
                <a:latin typeface="Arial" panose="020B0604020202020204" pitchFamily="34" charset="0"/>
                <a:ea typeface="Calibri" panose="020F0502020204030204" pitchFamily="34" charset="0"/>
              </a:rPr>
              <a:t>where He was immensely immanent – and therefore profoundly present. </a:t>
            </a:r>
            <a:endParaRPr lang="en-CA" sz="2800" dirty="0">
              <a:solidFill>
                <a:srgbClr val="D9D9D9"/>
              </a:solidFill>
            </a:endParaRPr>
          </a:p>
        </p:txBody>
      </p:sp>
    </p:spTree>
    <p:extLst>
      <p:ext uri="{BB962C8B-B14F-4D97-AF65-F5344CB8AC3E}">
        <p14:creationId xmlns:p14="http://schemas.microsoft.com/office/powerpoint/2010/main" val="4109395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CA" dirty="0"/>
          </a:p>
        </p:txBody>
      </p:sp>
      <p:sp>
        <p:nvSpPr>
          <p:cNvPr id="7" name="Oval 6"/>
          <p:cNvSpPr/>
          <p:nvPr/>
        </p:nvSpPr>
        <p:spPr>
          <a:xfrm>
            <a:off x="476250" y="514350"/>
            <a:ext cx="3348000" cy="1343025"/>
          </a:xfrm>
          <a:prstGeom prst="ellipse">
            <a:avLst/>
          </a:prstGeom>
          <a:solidFill>
            <a:srgbClr val="FFC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b="1" dirty="0" smtClean="0"/>
              <a:t>“Unknowable” or ineffable</a:t>
            </a:r>
            <a:endParaRPr lang="en-CA" sz="2800" b="1" dirty="0"/>
          </a:p>
        </p:txBody>
      </p:sp>
      <p:sp>
        <p:nvSpPr>
          <p:cNvPr id="8" name="Oval 7"/>
          <p:cNvSpPr/>
          <p:nvPr/>
        </p:nvSpPr>
        <p:spPr>
          <a:xfrm>
            <a:off x="476250" y="4543425"/>
            <a:ext cx="3348000" cy="1343025"/>
          </a:xfrm>
          <a:prstGeom prst="ellipse">
            <a:avLst/>
          </a:prstGeom>
          <a:solidFill>
            <a:srgbClr val="FFC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b="1" dirty="0" smtClean="0"/>
              <a:t>“Knowable”</a:t>
            </a:r>
            <a:endParaRPr lang="en-CA" sz="2800" b="1" dirty="0"/>
          </a:p>
        </p:txBody>
      </p:sp>
      <p:sp>
        <p:nvSpPr>
          <p:cNvPr id="10" name="Up-Down Arrow 9"/>
          <p:cNvSpPr/>
          <p:nvPr/>
        </p:nvSpPr>
        <p:spPr>
          <a:xfrm>
            <a:off x="1635900" y="2071687"/>
            <a:ext cx="1028700" cy="2257425"/>
          </a:xfrm>
          <a:prstGeom prst="upDownArrow">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D9D9D9"/>
              </a:solidFill>
            </a:endParaRPr>
          </a:p>
        </p:txBody>
      </p:sp>
      <p:sp>
        <p:nvSpPr>
          <p:cNvPr id="13" name="TextBox 12"/>
          <p:cNvSpPr txBox="1"/>
          <p:nvPr/>
        </p:nvSpPr>
        <p:spPr>
          <a:xfrm>
            <a:off x="4177893" y="694908"/>
            <a:ext cx="3836213" cy="5262979"/>
          </a:xfrm>
          <a:prstGeom prst="rect">
            <a:avLst/>
          </a:prstGeom>
          <a:noFill/>
        </p:spPr>
        <p:txBody>
          <a:bodyPr wrap="square" rtlCol="0">
            <a:spAutoFit/>
          </a:bodyPr>
          <a:lstStyle/>
          <a:p>
            <a:r>
              <a:rPr lang="en-CA" sz="2800" dirty="0" smtClean="0">
                <a:solidFill>
                  <a:srgbClr val="D9D9D9"/>
                </a:solidFill>
                <a:latin typeface="Arial" panose="020B0604020202020204" pitchFamily="34" charset="0"/>
                <a:ea typeface="Calibri" panose="020F0502020204030204" pitchFamily="34" charset="0"/>
                <a:cs typeface="Arial" panose="020B0604020202020204" pitchFamily="34" charset="0"/>
              </a:rPr>
              <a:t>KEY IDEA:</a:t>
            </a:r>
          </a:p>
          <a:p>
            <a:r>
              <a:rPr lang="en-CA" sz="2800" dirty="0" smtClean="0">
                <a:solidFill>
                  <a:srgbClr val="D9D9D9"/>
                </a:solidFill>
                <a:latin typeface="Arial" panose="020B0604020202020204" pitchFamily="34" charset="0"/>
                <a:ea typeface="Calibri" panose="020F0502020204030204" pitchFamily="34" charset="0"/>
                <a:cs typeface="Arial" panose="020B0604020202020204" pitchFamily="34" charset="0"/>
              </a:rPr>
              <a:t>The </a:t>
            </a:r>
            <a:r>
              <a:rPr lang="en-CA" sz="2800" dirty="0">
                <a:solidFill>
                  <a:srgbClr val="D9D9D9"/>
                </a:solidFill>
                <a:latin typeface="Arial" panose="020B0604020202020204" pitchFamily="34" charset="0"/>
                <a:ea typeface="Calibri" panose="020F0502020204030204" pitchFamily="34" charset="0"/>
                <a:cs typeface="Arial" panose="020B0604020202020204" pitchFamily="34" charset="0"/>
              </a:rPr>
              <a:t>accepted religious interpretation of scripture leaned heavily towards a distant and unknowable God meaning that not only is God unknowable, but even His activity within creation is also indeterminable. </a:t>
            </a:r>
            <a:endParaRPr lang="en-CA" sz="2800" dirty="0">
              <a:solidFill>
                <a:srgbClr val="D9D9D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9426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708029"/>
            <a:ext cx="6905625" cy="5468925"/>
          </a:xfrm>
        </p:spPr>
        <p:txBody>
          <a:bodyPr>
            <a:noAutofit/>
          </a:bodyPr>
          <a:lstStyle/>
          <a:p>
            <a:pPr marL="0" indent="0">
              <a:buNone/>
            </a:pPr>
            <a:r>
              <a:rPr lang="en-CA" sz="2800" dirty="0"/>
              <a:t>If God is primarily transcendent, distant and unknowable, how can one with confidence enter into the immanent presence of God via temple worship? </a:t>
            </a:r>
            <a:endParaRPr lang="en-CA" sz="2800" dirty="0" smtClean="0"/>
          </a:p>
          <a:p>
            <a:pPr marL="0" indent="0">
              <a:buNone/>
            </a:pPr>
            <a:r>
              <a:rPr lang="en-CA" sz="2800" dirty="0" smtClean="0"/>
              <a:t>Is </a:t>
            </a:r>
            <a:r>
              <a:rPr lang="en-CA" sz="2800" dirty="0"/>
              <a:t>the Teacher calling for “relational reverence” before God or is he intimating “fright before a powerful and dangerous” being? </a:t>
            </a:r>
            <a:endParaRPr lang="en-CA" sz="2800" dirty="0" smtClean="0"/>
          </a:p>
          <a:p>
            <a:pPr marL="0" indent="0">
              <a:buNone/>
            </a:pPr>
            <a:r>
              <a:rPr lang="en-CA" sz="2800" dirty="0"/>
              <a:t>Though scripture is effusive in its position that God is good, </a:t>
            </a:r>
            <a:r>
              <a:rPr lang="en-CA" sz="2800" dirty="0" smtClean="0"/>
              <a:t>the </a:t>
            </a:r>
            <a:r>
              <a:rPr lang="en-CA" sz="2800" dirty="0"/>
              <a:t>Teacher of Ecclesiastes is skeptical of God’s goodness, leaving little else in place but fear. </a:t>
            </a:r>
          </a:p>
        </p:txBody>
      </p:sp>
    </p:spTree>
    <p:extLst>
      <p:ext uri="{BB962C8B-B14F-4D97-AF65-F5344CB8AC3E}">
        <p14:creationId xmlns:p14="http://schemas.microsoft.com/office/powerpoint/2010/main" val="39195626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28924"/>
            <a:ext cx="5005387" cy="3348037"/>
          </a:xfrm>
        </p:spPr>
        <p:txBody>
          <a:bodyPr>
            <a:noAutofit/>
          </a:bodyPr>
          <a:lstStyle/>
          <a:p>
            <a:r>
              <a:rPr lang="en-CA" sz="2800" dirty="0" smtClean="0"/>
              <a:t>Because </a:t>
            </a:r>
            <a:r>
              <a:rPr lang="en-CA" sz="2800" dirty="0"/>
              <a:t>God is distant and unknowable, one must limit both the frequency and length of one prayers, otherwise they might result in some fearfully terrifying response from a capricious </a:t>
            </a:r>
            <a:r>
              <a:rPr lang="en-CA" sz="2800" dirty="0" smtClean="0"/>
              <a:t>God.</a:t>
            </a:r>
            <a:endParaRPr lang="en-CA" sz="2800" dirty="0"/>
          </a:p>
        </p:txBody>
      </p:sp>
      <p:pic>
        <p:nvPicPr>
          <p:cNvPr id="5" name="Picture 2" descr="Sun icon 550828 Vector Art at Vecteezy"/>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38200" y="1581719"/>
            <a:ext cx="1251401" cy="125140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843586" y="0"/>
            <a:ext cx="6348413" cy="6858000"/>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en-CA" sz="2800" dirty="0">
              <a:solidFill>
                <a:srgbClr val="D9D9D9"/>
              </a:solidFill>
            </a:endParaRPr>
          </a:p>
        </p:txBody>
      </p:sp>
      <p:sp>
        <p:nvSpPr>
          <p:cNvPr id="8" name="Rectangle 7"/>
          <p:cNvSpPr/>
          <p:nvPr/>
        </p:nvSpPr>
        <p:spPr>
          <a:xfrm>
            <a:off x="6210299" y="2371724"/>
            <a:ext cx="5319713" cy="3038475"/>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en-CA" sz="2800" dirty="0">
              <a:solidFill>
                <a:srgbClr val="D9D9D9"/>
              </a:solidFill>
            </a:endParaRPr>
          </a:p>
          <a:p>
            <a:pPr marL="285750" indent="-285750">
              <a:buFont typeface="Arial" panose="020B0604020202020204" pitchFamily="34" charset="0"/>
              <a:buChar char="•"/>
            </a:pPr>
            <a:r>
              <a:rPr lang="en-CA" sz="2800" dirty="0">
                <a:solidFill>
                  <a:srgbClr val="D9D9D9"/>
                </a:solidFill>
              </a:rPr>
              <a:t>Because God is near and known, </a:t>
            </a:r>
            <a:r>
              <a:rPr lang="en-CA" sz="2800" dirty="0" smtClean="0">
                <a:solidFill>
                  <a:srgbClr val="D9D9D9"/>
                </a:solidFill>
              </a:rPr>
              <a:t>one need not babble incessantly; the good God of creation already understands the needs of humanity and desires to respond with good, gracious gifts. </a:t>
            </a:r>
            <a:endParaRPr lang="en-CA" sz="2800" dirty="0">
              <a:solidFill>
                <a:srgbClr val="D9D9D9"/>
              </a:solidFill>
            </a:endParaRPr>
          </a:p>
        </p:txBody>
      </p:sp>
      <p:sp>
        <p:nvSpPr>
          <p:cNvPr id="10" name="TextBox 9"/>
          <p:cNvSpPr txBox="1"/>
          <p:nvPr/>
        </p:nvSpPr>
        <p:spPr>
          <a:xfrm>
            <a:off x="2243137" y="1914525"/>
            <a:ext cx="3600447" cy="584775"/>
          </a:xfrm>
          <a:prstGeom prst="rect">
            <a:avLst/>
          </a:prstGeom>
          <a:noFill/>
        </p:spPr>
        <p:txBody>
          <a:bodyPr wrap="square" rtlCol="0">
            <a:spAutoFit/>
          </a:bodyPr>
          <a:lstStyle/>
          <a:p>
            <a:r>
              <a:rPr lang="en-CA" sz="3200" b="1" dirty="0" smtClean="0">
                <a:solidFill>
                  <a:srgbClr val="FFC700"/>
                </a:solidFill>
                <a:latin typeface="Arial" panose="020B0604020202020204" pitchFamily="34" charset="0"/>
                <a:cs typeface="Arial" panose="020B0604020202020204" pitchFamily="34" charset="0"/>
              </a:rPr>
              <a:t>UNDER THE SUN</a:t>
            </a:r>
            <a:endParaRPr lang="en-CA" sz="3200" b="1" dirty="0">
              <a:solidFill>
                <a:srgbClr val="FFC700"/>
              </a:solidFill>
              <a:latin typeface="Arial" panose="020B0604020202020204" pitchFamily="34" charset="0"/>
              <a:cs typeface="Arial" panose="020B0604020202020204" pitchFamily="34" charset="0"/>
            </a:endParaRPr>
          </a:p>
        </p:txBody>
      </p:sp>
      <p:sp>
        <p:nvSpPr>
          <p:cNvPr id="11" name="TextBox 10"/>
          <p:cNvSpPr txBox="1"/>
          <p:nvPr/>
        </p:nvSpPr>
        <p:spPr>
          <a:xfrm>
            <a:off x="7768769" y="1914524"/>
            <a:ext cx="3600447" cy="584775"/>
          </a:xfrm>
          <a:prstGeom prst="rect">
            <a:avLst/>
          </a:prstGeom>
          <a:noFill/>
        </p:spPr>
        <p:txBody>
          <a:bodyPr wrap="square" rtlCol="0">
            <a:spAutoFit/>
          </a:bodyPr>
          <a:lstStyle/>
          <a:p>
            <a:r>
              <a:rPr lang="en-CA" sz="3200" b="1" dirty="0" smtClean="0">
                <a:solidFill>
                  <a:srgbClr val="FFC700"/>
                </a:solidFill>
                <a:latin typeface="Arial" panose="020B0604020202020204" pitchFamily="34" charset="0"/>
                <a:cs typeface="Arial" panose="020B0604020202020204" pitchFamily="34" charset="0"/>
              </a:rPr>
              <a:t>UNDER THE SON</a:t>
            </a:r>
            <a:endParaRPr lang="en-CA" sz="3200" b="1" dirty="0">
              <a:solidFill>
                <a:srgbClr val="FFC700"/>
              </a:solidFill>
              <a:latin typeface="Arial" panose="020B0604020202020204" pitchFamily="34" charset="0"/>
              <a:cs typeface="Arial" panose="020B0604020202020204" pitchFamily="34" charset="0"/>
            </a:endParaRPr>
          </a:p>
        </p:txBody>
      </p:sp>
      <p:pic>
        <p:nvPicPr>
          <p:cNvPr id="2050" name="Picture 2" descr="Cathar yellow cross - Wikipedia"/>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6834032" y="1654462"/>
            <a:ext cx="670783" cy="97732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966792" y="614360"/>
            <a:ext cx="10191750" cy="990600"/>
          </a:xfrm>
        </p:spPr>
        <p:txBody>
          <a:bodyPr>
            <a:normAutofit fontScale="90000"/>
          </a:bodyPr>
          <a:lstStyle/>
          <a:p>
            <a:r>
              <a:rPr lang="en-CA" sz="3100" b="1" dirty="0">
                <a:solidFill>
                  <a:srgbClr val="D9D9D9"/>
                </a:solidFill>
                <a:latin typeface="+mn-lt"/>
                <a:cs typeface="Arial" panose="020B0604020202020204" pitchFamily="34" charset="0"/>
              </a:rPr>
              <a:t>The Teacher instructs that one must approach God with a listening ear and not a babbling mouth. </a:t>
            </a:r>
            <a:r>
              <a:rPr lang="en-CA" dirty="0"/>
              <a:t/>
            </a:r>
            <a:br>
              <a:rPr lang="en-CA" dirty="0"/>
            </a:br>
            <a:endParaRPr lang="en-CA" dirty="0"/>
          </a:p>
        </p:txBody>
      </p:sp>
    </p:spTree>
    <p:extLst>
      <p:ext uri="{BB962C8B-B14F-4D97-AF65-F5344CB8AC3E}">
        <p14:creationId xmlns:p14="http://schemas.microsoft.com/office/powerpoint/2010/main" val="368390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28924"/>
            <a:ext cx="5233988" cy="3348037"/>
          </a:xfrm>
        </p:spPr>
        <p:txBody>
          <a:bodyPr>
            <a:noAutofit/>
          </a:bodyPr>
          <a:lstStyle/>
          <a:p>
            <a:r>
              <a:rPr lang="en-CA" sz="2800" dirty="0" smtClean="0"/>
              <a:t>For </a:t>
            </a:r>
            <a:r>
              <a:rPr lang="en-CA" sz="2800" dirty="0"/>
              <a:t>the Teacher, the concern is unsurprisingly the worry that through defaulting on a vow, God might get angry and “destroy the work of [one’s] hands”. Don’t’ default on a vow or beware a coming lightning bolt of judgment, goes the teaching. </a:t>
            </a:r>
          </a:p>
        </p:txBody>
      </p:sp>
      <p:pic>
        <p:nvPicPr>
          <p:cNvPr id="5" name="Picture 2" descr="Sun icon 550828 Vector Art at Vecteezy"/>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38200" y="1581719"/>
            <a:ext cx="1251401" cy="125140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7186613" y="0"/>
            <a:ext cx="5005386" cy="6858000"/>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en-CA" sz="2800" dirty="0">
              <a:solidFill>
                <a:srgbClr val="D9D9D9"/>
              </a:solidFill>
            </a:endParaRPr>
          </a:p>
        </p:txBody>
      </p:sp>
      <p:sp>
        <p:nvSpPr>
          <p:cNvPr id="8" name="Rectangle 7"/>
          <p:cNvSpPr/>
          <p:nvPr/>
        </p:nvSpPr>
        <p:spPr>
          <a:xfrm>
            <a:off x="6529388" y="2600331"/>
            <a:ext cx="5000624" cy="3038475"/>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en-CA" sz="2800" dirty="0">
              <a:solidFill>
                <a:srgbClr val="D9D9D9"/>
              </a:solidFill>
            </a:endParaRPr>
          </a:p>
          <a:p>
            <a:pPr marL="457200" indent="-457200">
              <a:buFont typeface="Arial" panose="020B0604020202020204" pitchFamily="34" charset="0"/>
              <a:buChar char="•"/>
            </a:pPr>
            <a:r>
              <a:rPr lang="en-CA" sz="2800" dirty="0" smtClean="0">
                <a:solidFill>
                  <a:srgbClr val="D9D9D9"/>
                </a:solidFill>
              </a:rPr>
              <a:t>The </a:t>
            </a:r>
            <a:r>
              <a:rPr lang="en-CA" sz="2800" dirty="0">
                <a:solidFill>
                  <a:srgbClr val="D9D9D9"/>
                </a:solidFill>
              </a:rPr>
              <a:t>follower of Jesus ensures that their word is their bond, not because they fear reprisal from God, but because they fear that such a lack of integrity might bring disdain upon the name of Jesus. </a:t>
            </a:r>
            <a:endParaRPr lang="en-CA" sz="2800" dirty="0">
              <a:solidFill>
                <a:srgbClr val="D9D9D9"/>
              </a:solidFill>
            </a:endParaRPr>
          </a:p>
        </p:txBody>
      </p:sp>
      <p:sp>
        <p:nvSpPr>
          <p:cNvPr id="10" name="TextBox 9"/>
          <p:cNvSpPr txBox="1"/>
          <p:nvPr/>
        </p:nvSpPr>
        <p:spPr>
          <a:xfrm>
            <a:off x="2243137" y="1914525"/>
            <a:ext cx="3600447" cy="584775"/>
          </a:xfrm>
          <a:prstGeom prst="rect">
            <a:avLst/>
          </a:prstGeom>
          <a:noFill/>
        </p:spPr>
        <p:txBody>
          <a:bodyPr wrap="square" rtlCol="0">
            <a:spAutoFit/>
          </a:bodyPr>
          <a:lstStyle/>
          <a:p>
            <a:r>
              <a:rPr lang="en-CA" sz="3200" b="1" dirty="0" smtClean="0">
                <a:solidFill>
                  <a:srgbClr val="FFC700"/>
                </a:solidFill>
                <a:latin typeface="Arial" panose="020B0604020202020204" pitchFamily="34" charset="0"/>
                <a:cs typeface="Arial" panose="020B0604020202020204" pitchFamily="34" charset="0"/>
              </a:rPr>
              <a:t>UNDER THE SUN</a:t>
            </a:r>
            <a:endParaRPr lang="en-CA" sz="3200" b="1" dirty="0">
              <a:solidFill>
                <a:srgbClr val="FFC700"/>
              </a:solidFill>
              <a:latin typeface="Arial" panose="020B0604020202020204" pitchFamily="34" charset="0"/>
              <a:cs typeface="Arial" panose="020B0604020202020204" pitchFamily="34" charset="0"/>
            </a:endParaRPr>
          </a:p>
        </p:txBody>
      </p:sp>
      <p:sp>
        <p:nvSpPr>
          <p:cNvPr id="11" name="TextBox 10"/>
          <p:cNvSpPr txBox="1"/>
          <p:nvPr/>
        </p:nvSpPr>
        <p:spPr>
          <a:xfrm>
            <a:off x="7768769" y="1914524"/>
            <a:ext cx="3600447" cy="584775"/>
          </a:xfrm>
          <a:prstGeom prst="rect">
            <a:avLst/>
          </a:prstGeom>
          <a:noFill/>
        </p:spPr>
        <p:txBody>
          <a:bodyPr wrap="square" rtlCol="0">
            <a:spAutoFit/>
          </a:bodyPr>
          <a:lstStyle/>
          <a:p>
            <a:r>
              <a:rPr lang="en-CA" sz="3200" b="1" dirty="0" smtClean="0">
                <a:solidFill>
                  <a:srgbClr val="FFC700"/>
                </a:solidFill>
                <a:latin typeface="Arial" panose="020B0604020202020204" pitchFamily="34" charset="0"/>
                <a:cs typeface="Arial" panose="020B0604020202020204" pitchFamily="34" charset="0"/>
              </a:rPr>
              <a:t>UNDER THE SON</a:t>
            </a:r>
            <a:endParaRPr lang="en-CA" sz="3200" b="1" dirty="0">
              <a:solidFill>
                <a:srgbClr val="FFC700"/>
              </a:solidFill>
              <a:latin typeface="Arial" panose="020B0604020202020204" pitchFamily="34" charset="0"/>
              <a:cs typeface="Arial" panose="020B0604020202020204" pitchFamily="34" charset="0"/>
            </a:endParaRPr>
          </a:p>
        </p:txBody>
      </p:sp>
      <p:pic>
        <p:nvPicPr>
          <p:cNvPr id="2050" name="Picture 2" descr="Cathar yellow cross - Wikipedia"/>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6834032" y="1654462"/>
            <a:ext cx="670783" cy="97732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966792" y="614360"/>
            <a:ext cx="10191750" cy="990600"/>
          </a:xfrm>
        </p:spPr>
        <p:txBody>
          <a:bodyPr>
            <a:normAutofit/>
          </a:bodyPr>
          <a:lstStyle/>
          <a:p>
            <a:r>
              <a:rPr lang="en-CA" sz="2800" b="1" dirty="0">
                <a:solidFill>
                  <a:srgbClr val="D9D9D9"/>
                </a:solidFill>
                <a:latin typeface="+mn-lt"/>
              </a:rPr>
              <a:t>The Teacher instructs that one must refuse to play games by defaulting on a religious obligation. </a:t>
            </a:r>
            <a:endParaRPr lang="en-CA" sz="2800" b="1" dirty="0">
              <a:solidFill>
                <a:srgbClr val="D9D9D9"/>
              </a:solidFill>
              <a:latin typeface="+mn-lt"/>
            </a:endParaRPr>
          </a:p>
        </p:txBody>
      </p:sp>
    </p:spTree>
    <p:extLst>
      <p:ext uri="{BB962C8B-B14F-4D97-AF65-F5344CB8AC3E}">
        <p14:creationId xmlns:p14="http://schemas.microsoft.com/office/powerpoint/2010/main" val="12716952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529</TotalTime>
  <Words>658</Words>
  <Application>Microsoft Office PowerPoint</Application>
  <PresentationFormat>Widescreen</PresentationFormat>
  <Paragraphs>39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Teacher instructs that one must approach God with a listening ear and not a babbling mouth.  </vt:lpstr>
      <vt:lpstr>The Teacher instructs that one must refuse to play games by defaulting on a religious obligation. </vt:lpstr>
      <vt:lpstr>PowerPoint Presentation</vt:lpstr>
      <vt:lpstr>PowerPoint Presentation</vt:lpstr>
      <vt:lpstr>PowerPoint Presentation</vt:lpstr>
      <vt:lpstr>PowerPoint Presentation</vt:lpstr>
      <vt:lpstr>A PRAYER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26</cp:revision>
  <cp:lastPrinted>2024-05-06T17:42:18Z</cp:lastPrinted>
  <dcterms:created xsi:type="dcterms:W3CDTF">2024-04-11T22:49:02Z</dcterms:created>
  <dcterms:modified xsi:type="dcterms:W3CDTF">2024-05-15T15:02:58Z</dcterms:modified>
</cp:coreProperties>
</file>