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9"/>
  </p:handoutMasterIdLst>
  <p:sldIdLst>
    <p:sldId id="256" r:id="rId2"/>
    <p:sldId id="280" r:id="rId3"/>
    <p:sldId id="258" r:id="rId4"/>
    <p:sldId id="259" r:id="rId5"/>
    <p:sldId id="260" r:id="rId6"/>
    <p:sldId id="273" r:id="rId7"/>
    <p:sldId id="261" r:id="rId8"/>
    <p:sldId id="276" r:id="rId9"/>
    <p:sldId id="277" r:id="rId10"/>
    <p:sldId id="274" r:id="rId11"/>
    <p:sldId id="279" r:id="rId12"/>
    <p:sldId id="278" r:id="rId13"/>
    <p:sldId id="275" r:id="rId14"/>
    <p:sldId id="262" r:id="rId15"/>
    <p:sldId id="263" r:id="rId16"/>
    <p:sldId id="264" r:id="rId17"/>
    <p:sldId id="265"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7171"/>
    <a:srgbClr val="D9D9D9"/>
    <a:srgbClr val="FFC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7" d="100"/>
          <a:sy n="67" d="100"/>
        </p:scale>
        <p:origin x="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7D45345-77E7-44A4-9AF0-31A27EBE8079}" type="datetimeFigureOut">
              <a:rPr lang="en-CA" smtClean="0"/>
              <a:t>2024-05-06</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1D2F5EB-09B0-4B65-8A98-C9887051D879}" type="slidenum">
              <a:rPr lang="en-CA" smtClean="0"/>
              <a:t>‹#›</a:t>
            </a:fld>
            <a:endParaRPr lang="en-CA"/>
          </a:p>
        </p:txBody>
      </p:sp>
    </p:spTree>
    <p:extLst>
      <p:ext uri="{BB962C8B-B14F-4D97-AF65-F5344CB8AC3E}">
        <p14:creationId xmlns:p14="http://schemas.microsoft.com/office/powerpoint/2010/main" val="30005663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0079586-EEE3-4227-B0D6-1A3AAF7FD601}" type="datetimeFigureOut">
              <a:rPr lang="en-CA" smtClean="0"/>
              <a:t>2024-05-06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EE4B82-1288-4B6B-AF15-B1820DE63AC3}" type="slidenum">
              <a:rPr lang="en-CA" smtClean="0"/>
              <a:t>‹#›</a:t>
            </a:fld>
            <a:endParaRPr lang="en-CA"/>
          </a:p>
        </p:txBody>
      </p:sp>
      <p:sp>
        <p:nvSpPr>
          <p:cNvPr id="7" name="Rectangle 6"/>
          <p:cNvSpPr/>
          <p:nvPr userDrawn="1"/>
        </p:nvSpPr>
        <p:spPr>
          <a:xfrm>
            <a:off x="0" y="0"/>
            <a:ext cx="12192000" cy="6858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descr="Free Black Tree Silhouette Vector Art Design - FreePatternsArea"/>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22567"/>
          <a:stretch/>
        </p:blipFill>
        <p:spPr bwMode="auto">
          <a:xfrm>
            <a:off x="8027196" y="-668337"/>
            <a:ext cx="8329607" cy="4877480"/>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EE4B82-1288-4B6B-AF15-B1820DE63AC3}" type="slidenum">
              <a:rPr lang="en-CA" smtClean="0"/>
              <a:pPr/>
              <a:t>‹#›</a:t>
            </a:fld>
            <a:endParaRPr lang="en-CA"/>
          </a:p>
        </p:txBody>
      </p:sp>
      <p:pic>
        <p:nvPicPr>
          <p:cNvPr id="13" name="Picture 2" descr="Sun icon 550828 Vector Art at Vecteezy"/>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71749" y="401187"/>
            <a:ext cx="3309251" cy="330925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userDrawn="1"/>
        </p:nvSpPr>
        <p:spPr>
          <a:xfrm>
            <a:off x="1787857" y="3712191"/>
            <a:ext cx="8330418" cy="1477328"/>
          </a:xfrm>
          <a:prstGeom prst="rect">
            <a:avLst/>
          </a:prstGeom>
          <a:noFill/>
        </p:spPr>
        <p:txBody>
          <a:bodyPr wrap="square" rtlCol="0">
            <a:spAutoFit/>
          </a:bodyPr>
          <a:lstStyle/>
          <a:p>
            <a:pPr algn="ctr"/>
            <a:r>
              <a:rPr lang="en-CA" sz="5400" b="1" dirty="0" smtClean="0">
                <a:solidFill>
                  <a:srgbClr val="FFC700"/>
                </a:solidFill>
                <a:latin typeface="Arial" panose="020B0604020202020204" pitchFamily="34" charset="0"/>
                <a:cs typeface="Arial" panose="020B0604020202020204" pitchFamily="34" charset="0"/>
              </a:rPr>
              <a:t>ECCLESIASTES</a:t>
            </a:r>
          </a:p>
          <a:p>
            <a:pPr algn="ctr"/>
            <a:r>
              <a:rPr lang="en-CA" sz="3600" b="1" dirty="0" smtClean="0">
                <a:solidFill>
                  <a:srgbClr val="FFC700"/>
                </a:solidFill>
                <a:latin typeface="Arial" panose="020B0604020202020204" pitchFamily="34" charset="0"/>
                <a:cs typeface="Arial" panose="020B0604020202020204" pitchFamily="34" charset="0"/>
              </a:rPr>
              <a:t>Vanity under the sun</a:t>
            </a:r>
            <a:endParaRPr lang="en-CA" sz="3600" b="1" dirty="0">
              <a:solidFill>
                <a:srgbClr val="FFC700"/>
              </a:solidFill>
              <a:latin typeface="Arial" panose="020B0604020202020204" pitchFamily="34" charset="0"/>
              <a:cs typeface="Arial" panose="020B0604020202020204" pitchFamily="34" charset="0"/>
            </a:endParaRPr>
          </a:p>
        </p:txBody>
      </p:sp>
      <p:pic>
        <p:nvPicPr>
          <p:cNvPr id="15" name="Picture 10" descr="Free Black Tree Silhouette Vector Art Design - FreePatternsArea"/>
          <p:cNvPicPr>
            <a:picLocks noChangeAspect="1" noChangeArrowheads="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29177" t="61418" r="37367" b="4594"/>
          <a:stretch/>
        </p:blipFill>
        <p:spPr bwMode="auto">
          <a:xfrm>
            <a:off x="10459377" y="3217859"/>
            <a:ext cx="2786743" cy="3775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604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0079586-EEE3-4227-B0D6-1A3AAF7FD601}" type="datetimeFigureOut">
              <a:rPr lang="en-CA" smtClean="0"/>
              <a:t>2024-05-06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EE4B82-1288-4B6B-AF15-B1820DE63AC3}" type="slidenum">
              <a:rPr lang="en-CA" smtClean="0"/>
              <a:t>‹#›</a:t>
            </a:fld>
            <a:endParaRPr lang="en-CA"/>
          </a:p>
        </p:txBody>
      </p:sp>
    </p:spTree>
    <p:extLst>
      <p:ext uri="{BB962C8B-B14F-4D97-AF65-F5344CB8AC3E}">
        <p14:creationId xmlns:p14="http://schemas.microsoft.com/office/powerpoint/2010/main" val="1478976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0079586-EEE3-4227-B0D6-1A3AAF7FD601}" type="datetimeFigureOut">
              <a:rPr lang="en-CA" smtClean="0"/>
              <a:t>2024-05-06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EE4B82-1288-4B6B-AF15-B1820DE63AC3}" type="slidenum">
              <a:rPr lang="en-CA" smtClean="0"/>
              <a:t>‹#›</a:t>
            </a:fld>
            <a:endParaRPr lang="en-CA"/>
          </a:p>
        </p:txBody>
      </p:sp>
    </p:spTree>
    <p:extLst>
      <p:ext uri="{BB962C8B-B14F-4D97-AF65-F5344CB8AC3E}">
        <p14:creationId xmlns:p14="http://schemas.microsoft.com/office/powerpoint/2010/main" val="1223401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0079586-EEE3-4227-B0D6-1A3AAF7FD601}" type="datetimeFigureOut">
              <a:rPr lang="en-CA" smtClean="0"/>
              <a:t>2024-05-06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EE4B82-1288-4B6B-AF15-B1820DE63AC3}" type="slidenum">
              <a:rPr lang="en-CA" smtClean="0"/>
              <a:t>‹#›</a:t>
            </a:fld>
            <a:endParaRPr lang="en-CA"/>
          </a:p>
        </p:txBody>
      </p:sp>
    </p:spTree>
    <p:extLst>
      <p:ext uri="{BB962C8B-B14F-4D97-AF65-F5344CB8AC3E}">
        <p14:creationId xmlns:p14="http://schemas.microsoft.com/office/powerpoint/2010/main" val="83679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079586-EEE3-4227-B0D6-1A3AAF7FD601}" type="datetimeFigureOut">
              <a:rPr lang="en-CA" smtClean="0"/>
              <a:t>2024-05-06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EE4B82-1288-4B6B-AF15-B1820DE63AC3}" type="slidenum">
              <a:rPr lang="en-CA" smtClean="0"/>
              <a:t>‹#›</a:t>
            </a:fld>
            <a:endParaRPr lang="en-CA"/>
          </a:p>
        </p:txBody>
      </p:sp>
    </p:spTree>
    <p:extLst>
      <p:ext uri="{BB962C8B-B14F-4D97-AF65-F5344CB8AC3E}">
        <p14:creationId xmlns:p14="http://schemas.microsoft.com/office/powerpoint/2010/main" val="257612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0079586-EEE3-4227-B0D6-1A3AAF7FD601}" type="datetimeFigureOut">
              <a:rPr lang="en-CA" smtClean="0"/>
              <a:t>2024-05-06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EE4B82-1288-4B6B-AF15-B1820DE63AC3}" type="slidenum">
              <a:rPr lang="en-CA" smtClean="0"/>
              <a:t>‹#›</a:t>
            </a:fld>
            <a:endParaRPr lang="en-CA"/>
          </a:p>
        </p:txBody>
      </p:sp>
    </p:spTree>
    <p:extLst>
      <p:ext uri="{BB962C8B-B14F-4D97-AF65-F5344CB8AC3E}">
        <p14:creationId xmlns:p14="http://schemas.microsoft.com/office/powerpoint/2010/main" val="209350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0079586-EEE3-4227-B0D6-1A3AAF7FD601}" type="datetimeFigureOut">
              <a:rPr lang="en-CA" smtClean="0"/>
              <a:t>2024-05-06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EE4B82-1288-4B6B-AF15-B1820DE63AC3}" type="slidenum">
              <a:rPr lang="en-CA" smtClean="0"/>
              <a:t>‹#›</a:t>
            </a:fld>
            <a:endParaRPr lang="en-CA"/>
          </a:p>
        </p:txBody>
      </p:sp>
    </p:spTree>
    <p:extLst>
      <p:ext uri="{BB962C8B-B14F-4D97-AF65-F5344CB8AC3E}">
        <p14:creationId xmlns:p14="http://schemas.microsoft.com/office/powerpoint/2010/main" val="135995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0079586-EEE3-4227-B0D6-1A3AAF7FD601}" type="datetimeFigureOut">
              <a:rPr lang="en-CA" smtClean="0"/>
              <a:t>2024-05-06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EE4B82-1288-4B6B-AF15-B1820DE63AC3}" type="slidenum">
              <a:rPr lang="en-CA" smtClean="0"/>
              <a:t>‹#›</a:t>
            </a:fld>
            <a:endParaRPr lang="en-CA"/>
          </a:p>
        </p:txBody>
      </p:sp>
    </p:spTree>
    <p:extLst>
      <p:ext uri="{BB962C8B-B14F-4D97-AF65-F5344CB8AC3E}">
        <p14:creationId xmlns:p14="http://schemas.microsoft.com/office/powerpoint/2010/main" val="3079676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79586-EEE3-4227-B0D6-1A3AAF7FD601}" type="datetimeFigureOut">
              <a:rPr lang="en-CA" smtClean="0"/>
              <a:t>2024-05-06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EE4B82-1288-4B6B-AF15-B1820DE63AC3}" type="slidenum">
              <a:rPr lang="en-CA" smtClean="0"/>
              <a:t>‹#›</a:t>
            </a:fld>
            <a:endParaRPr lang="en-CA"/>
          </a:p>
        </p:txBody>
      </p:sp>
    </p:spTree>
    <p:extLst>
      <p:ext uri="{BB962C8B-B14F-4D97-AF65-F5344CB8AC3E}">
        <p14:creationId xmlns:p14="http://schemas.microsoft.com/office/powerpoint/2010/main" val="329089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079586-EEE3-4227-B0D6-1A3AAF7FD601}" type="datetimeFigureOut">
              <a:rPr lang="en-CA" smtClean="0"/>
              <a:t>2024-05-06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EE4B82-1288-4B6B-AF15-B1820DE63AC3}" type="slidenum">
              <a:rPr lang="en-CA" smtClean="0"/>
              <a:t>‹#›</a:t>
            </a:fld>
            <a:endParaRPr lang="en-CA"/>
          </a:p>
        </p:txBody>
      </p:sp>
    </p:spTree>
    <p:extLst>
      <p:ext uri="{BB962C8B-B14F-4D97-AF65-F5344CB8AC3E}">
        <p14:creationId xmlns:p14="http://schemas.microsoft.com/office/powerpoint/2010/main" val="796414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079586-EEE3-4227-B0D6-1A3AAF7FD601}" type="datetimeFigureOut">
              <a:rPr lang="en-CA" smtClean="0"/>
              <a:t>2024-05-06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EE4B82-1288-4B6B-AF15-B1820DE63AC3}" type="slidenum">
              <a:rPr lang="en-CA" smtClean="0"/>
              <a:t>‹#›</a:t>
            </a:fld>
            <a:endParaRPr lang="en-CA"/>
          </a:p>
        </p:txBody>
      </p:sp>
    </p:spTree>
    <p:extLst>
      <p:ext uri="{BB962C8B-B14F-4D97-AF65-F5344CB8AC3E}">
        <p14:creationId xmlns:p14="http://schemas.microsoft.com/office/powerpoint/2010/main" val="9031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365125"/>
            <a:ext cx="7173032" cy="58118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79586-EEE3-4227-B0D6-1A3AAF7FD601}" type="datetimeFigureOut">
              <a:rPr lang="en-CA" smtClean="0"/>
              <a:t>2024-05-06</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1034" name="Picture 10" descr="Free Black Tree Silhouette Vector Art Design - FreePatternsArea"/>
          <p:cNvPicPr>
            <a:picLocks noChangeAspect="1" noChangeArrowheads="1"/>
          </p:cNvPicPr>
          <p:nvPr userDrawn="1"/>
        </p:nvPicPr>
        <p:blipFill rotWithShape="1">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b="22567"/>
          <a:stretch/>
        </p:blipFill>
        <p:spPr bwMode="auto">
          <a:xfrm>
            <a:off x="8027196" y="-668337"/>
            <a:ext cx="8329607" cy="487748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E4B82-1288-4B6B-AF15-B1820DE63AC3}" type="slidenum">
              <a:rPr lang="en-CA" smtClean="0"/>
              <a:t>‹#›</a:t>
            </a:fld>
            <a:endParaRPr lang="en-CA"/>
          </a:p>
        </p:txBody>
      </p:sp>
      <p:pic>
        <p:nvPicPr>
          <p:cNvPr id="9" name="Picture 2" descr="Sun icon 550828 Vector Art at Vecteezy"/>
          <p:cNvPicPr>
            <a:picLocks noChangeAspect="1" noChangeArrowheads="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89698" y="3489353"/>
            <a:ext cx="1884813" cy="18848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Free Black Tree Silhouette Vector Art Design - FreePatternsArea"/>
          <p:cNvPicPr>
            <a:picLocks noChangeAspect="1" noChangeArrowheads="1"/>
          </p:cNvPicPr>
          <p:nvPr userDrawn="1"/>
        </p:nvPicPr>
        <p:blipFill rotWithShape="1">
          <a:blip r:embed="rId13">
            <a:duotone>
              <a:schemeClr val="bg2">
                <a:shade val="45000"/>
                <a:satMod val="135000"/>
              </a:schemeClr>
              <a:prstClr val="white"/>
            </a:duotone>
            <a:extLst>
              <a:ext uri="{28A0092B-C50C-407E-A947-70E740481C1C}">
                <a14:useLocalDpi xmlns:a14="http://schemas.microsoft.com/office/drawing/2010/main" val="0"/>
              </a:ext>
            </a:extLst>
          </a:blip>
          <a:srcRect l="29177" t="61418" r="37367" b="4594"/>
          <a:stretch/>
        </p:blipFill>
        <p:spPr bwMode="auto">
          <a:xfrm>
            <a:off x="10459377" y="3217859"/>
            <a:ext cx="2786743" cy="377507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6294168" y="5510691"/>
            <a:ext cx="8330418" cy="954107"/>
          </a:xfrm>
          <a:prstGeom prst="rect">
            <a:avLst/>
          </a:prstGeom>
          <a:noFill/>
        </p:spPr>
        <p:txBody>
          <a:bodyPr wrap="square" rtlCol="0">
            <a:spAutoFit/>
          </a:bodyPr>
          <a:lstStyle/>
          <a:p>
            <a:pPr algn="ctr"/>
            <a:r>
              <a:rPr lang="en-CA" sz="3600" b="1" dirty="0" smtClean="0">
                <a:solidFill>
                  <a:srgbClr val="FFC700"/>
                </a:solidFill>
                <a:latin typeface="Arial" panose="020B0604020202020204" pitchFamily="34" charset="0"/>
                <a:cs typeface="Arial" panose="020B0604020202020204" pitchFamily="34" charset="0"/>
              </a:rPr>
              <a:t>ECCLESIASTES</a:t>
            </a:r>
          </a:p>
          <a:p>
            <a:pPr algn="ctr"/>
            <a:r>
              <a:rPr lang="en-CA" sz="2000" b="1" dirty="0" smtClean="0">
                <a:solidFill>
                  <a:srgbClr val="FFC700"/>
                </a:solidFill>
                <a:latin typeface="Arial" panose="020B0604020202020204" pitchFamily="34" charset="0"/>
                <a:cs typeface="Arial" panose="020B0604020202020204" pitchFamily="34" charset="0"/>
              </a:rPr>
              <a:t>Vanity under the sun</a:t>
            </a:r>
            <a:endParaRPr lang="en-CA" sz="2000" b="1" dirty="0">
              <a:solidFill>
                <a:srgbClr val="FFC7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3254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lumMod val="8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lumMod val="8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lumMod val="8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bg1">
              <a:lumMod val="8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bg1">
              <a:lumMod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185521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074" name="Picture 2" descr="Image download: Cord of Three | Christart.com"/>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3158"/>
          <a:stretch/>
        </p:blipFill>
        <p:spPr bwMode="auto">
          <a:xfrm>
            <a:off x="398027" y="2328864"/>
            <a:ext cx="8288929" cy="23574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download: Cord of Three | Christart.com"/>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89123"/>
          <a:stretch/>
        </p:blipFill>
        <p:spPr bwMode="auto">
          <a:xfrm>
            <a:off x="393263" y="4743445"/>
            <a:ext cx="8288929" cy="295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1575" y="4676773"/>
            <a:ext cx="7586662" cy="430887"/>
          </a:xfrm>
          <a:prstGeom prst="rect">
            <a:avLst/>
          </a:prstGeom>
          <a:solidFill>
            <a:srgbClr val="767171"/>
          </a:solidFill>
        </p:spPr>
        <p:txBody>
          <a:bodyPr wrap="square" rtlCol="0">
            <a:spAutoFit/>
          </a:bodyPr>
          <a:lstStyle/>
          <a:p>
            <a:r>
              <a:rPr lang="en-CA" sz="2200" dirty="0" smtClean="0">
                <a:solidFill>
                  <a:srgbClr val="D9D9D9"/>
                </a:solidFill>
                <a:latin typeface="Arial Black" panose="020B0A04020102020204" pitchFamily="34" charset="0"/>
              </a:rPr>
              <a:t>A cord of three strands is not easily broken</a:t>
            </a:r>
            <a:r>
              <a:rPr lang="en-CA" sz="2200" dirty="0" smtClean="0"/>
              <a:t>.</a:t>
            </a:r>
            <a:endParaRPr lang="en-CA" sz="2200" dirty="0"/>
          </a:p>
        </p:txBody>
      </p:sp>
    </p:spTree>
    <p:extLst>
      <p:ext uri="{BB962C8B-B14F-4D97-AF65-F5344CB8AC3E}">
        <p14:creationId xmlns:p14="http://schemas.microsoft.com/office/powerpoint/2010/main" val="204639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Autofit/>
          </a:bodyPr>
          <a:lstStyle/>
          <a:p>
            <a:r>
              <a:rPr lang="en-CA" sz="2800" dirty="0" smtClean="0"/>
              <a:t>Can we agree with the Teacher that striving </a:t>
            </a:r>
            <a:r>
              <a:rPr lang="en-CA" sz="2800" dirty="0"/>
              <a:t>against oppression is meaningless because the world “is what it is”, so one ought just seek what little peace they can find in </a:t>
            </a:r>
            <a:r>
              <a:rPr lang="en-CA" sz="2800" dirty="0" smtClean="0"/>
              <a:t>life? </a:t>
            </a:r>
          </a:p>
          <a:p>
            <a:r>
              <a:rPr lang="en-CA" sz="2800" dirty="0" smtClean="0"/>
              <a:t>Does companionship only offer a </a:t>
            </a:r>
            <a:r>
              <a:rPr lang="en-CA" sz="2800" dirty="0"/>
              <a:t>reprieve from the meaninglessness of </a:t>
            </a:r>
            <a:r>
              <a:rPr lang="en-CA" sz="2800" dirty="0" smtClean="0"/>
              <a:t>existence?</a:t>
            </a:r>
          </a:p>
          <a:p>
            <a:r>
              <a:rPr lang="en-CA" sz="2800" dirty="0" smtClean="0">
                <a:solidFill>
                  <a:srgbClr val="FFC700"/>
                </a:solidFill>
              </a:rPr>
              <a:t>“</a:t>
            </a:r>
            <a:r>
              <a:rPr lang="en-CA" sz="2800" dirty="0">
                <a:solidFill>
                  <a:srgbClr val="FFC700"/>
                </a:solidFill>
              </a:rPr>
              <a:t>The Spirit of the Lord is on me, because he has anointed me to proclaim good news to the poor. He has sent me to proclaim freedom for the prisoners and recovery of sight for the blind, to set the oppressed free, to proclaim the year of the Lord’s favor” (Luke 4:18-19).</a:t>
            </a:r>
          </a:p>
          <a:p>
            <a:r>
              <a:rPr lang="en-CA" sz="2800" dirty="0" smtClean="0"/>
              <a:t>Part of </a:t>
            </a:r>
            <a:r>
              <a:rPr lang="en-CA" sz="2800" dirty="0"/>
              <a:t>Christ’s ministry was to address all oppression once and for all through His death and resurrection. </a:t>
            </a:r>
            <a:endParaRPr lang="en-CA" sz="2800" dirty="0" smtClean="0"/>
          </a:p>
        </p:txBody>
      </p:sp>
    </p:spTree>
    <p:extLst>
      <p:ext uri="{BB962C8B-B14F-4D97-AF65-F5344CB8AC3E}">
        <p14:creationId xmlns:p14="http://schemas.microsoft.com/office/powerpoint/2010/main" val="957601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1457325"/>
            <a:ext cx="7173032" cy="5586412"/>
          </a:xfrm>
        </p:spPr>
        <p:txBody>
          <a:bodyPr>
            <a:normAutofit/>
          </a:bodyPr>
          <a:lstStyle/>
          <a:p>
            <a:r>
              <a:rPr lang="en-CA" dirty="0" smtClean="0"/>
              <a:t>KEY IDEA: There </a:t>
            </a:r>
            <a:r>
              <a:rPr lang="en-CA" dirty="0"/>
              <a:t>will come a day, when the words of Revelation 21:4 will come to pass, a day when Christ </a:t>
            </a:r>
            <a:r>
              <a:rPr lang="en-CA" dirty="0">
                <a:solidFill>
                  <a:srgbClr val="FFC700"/>
                </a:solidFill>
              </a:rPr>
              <a:t>“will wipe every tear from their eyes. There will be no more death’ or mourning or crying or pain, for the old order of things has passed away”. </a:t>
            </a:r>
            <a:r>
              <a:rPr lang="en-CA" dirty="0"/>
              <a:t>This includes the tears of the oppressed so lamented by the Teacher. </a:t>
            </a:r>
            <a:endParaRPr lang="en-CA" dirty="0"/>
          </a:p>
        </p:txBody>
      </p:sp>
    </p:spTree>
    <p:extLst>
      <p:ext uri="{BB962C8B-B14F-4D97-AF65-F5344CB8AC3E}">
        <p14:creationId xmlns:p14="http://schemas.microsoft.com/office/powerpoint/2010/main" val="246565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199" y="416529"/>
            <a:ext cx="7134225" cy="5403240"/>
          </a:xfrm>
        </p:spPr>
        <p:txBody>
          <a:bodyPr>
            <a:noAutofit/>
          </a:bodyPr>
          <a:lstStyle/>
          <a:p>
            <a:r>
              <a:rPr lang="en-CA" dirty="0" smtClean="0"/>
              <a:t>We </a:t>
            </a:r>
            <a:r>
              <a:rPr lang="en-CA" dirty="0"/>
              <a:t>presently live in an uncomfortable in-between, where we await this glorious day, while simultaneously witnessing, and experiencing ongoing oppression</a:t>
            </a:r>
            <a:r>
              <a:rPr lang="en-CA" dirty="0" smtClean="0"/>
              <a:t>.</a:t>
            </a:r>
          </a:p>
          <a:p>
            <a:r>
              <a:rPr lang="en-CA" dirty="0" smtClean="0"/>
              <a:t>Proverbs </a:t>
            </a:r>
            <a:r>
              <a:rPr lang="en-CA" dirty="0"/>
              <a:t>31:9 instructs that we are to </a:t>
            </a:r>
            <a:r>
              <a:rPr lang="en-CA" dirty="0">
                <a:solidFill>
                  <a:srgbClr val="FFC700"/>
                </a:solidFill>
              </a:rPr>
              <a:t>“speak up, judge righteously, and defend the cause of the oppressed and needy”, </a:t>
            </a:r>
            <a:r>
              <a:rPr lang="en-CA" dirty="0"/>
              <a:t>while James reminds us that </a:t>
            </a:r>
            <a:r>
              <a:rPr lang="en-CA" dirty="0">
                <a:solidFill>
                  <a:srgbClr val="FFC700"/>
                </a:solidFill>
              </a:rPr>
              <a:t>“religion that God our Father accepts as pure and faultless is this: to look after orphans and widows in their distress” (James 1:27). </a:t>
            </a:r>
            <a:endParaRPr lang="en-CA" dirty="0">
              <a:solidFill>
                <a:srgbClr val="FFC700"/>
              </a:solidFill>
            </a:endParaRPr>
          </a:p>
        </p:txBody>
      </p:sp>
    </p:spTree>
    <p:extLst>
      <p:ext uri="{BB962C8B-B14F-4D97-AF65-F5344CB8AC3E}">
        <p14:creationId xmlns:p14="http://schemas.microsoft.com/office/powerpoint/2010/main" val="6106073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842963"/>
            <a:ext cx="7173032" cy="5305423"/>
          </a:xfrm>
        </p:spPr>
        <p:txBody>
          <a:bodyPr>
            <a:normAutofit/>
          </a:bodyPr>
          <a:lstStyle/>
          <a:p>
            <a:r>
              <a:rPr lang="en-CA" sz="2800" dirty="0" smtClean="0"/>
              <a:t>We </a:t>
            </a:r>
            <a:r>
              <a:rPr lang="en-CA" sz="2800" dirty="0"/>
              <a:t>must reject the passive stance taken by the Teacher and instead be a people who are meek, merciful and active makers of peace, while we await the fulfilment of Christ’s promise to finally end oppression.</a:t>
            </a:r>
          </a:p>
          <a:p>
            <a:r>
              <a:rPr lang="en-CA" sz="2800" dirty="0" smtClean="0"/>
              <a:t>We </a:t>
            </a:r>
            <a:r>
              <a:rPr lang="en-CA" sz="2800" dirty="0"/>
              <a:t>must do this together, reaping the incredible benefit that comes when we labour together for the cause of Christ</a:t>
            </a:r>
            <a:r>
              <a:rPr lang="en-CA" sz="2800" dirty="0" smtClean="0"/>
              <a:t>.</a:t>
            </a:r>
          </a:p>
          <a:p>
            <a:r>
              <a:rPr lang="en-CA" sz="2800" dirty="0" smtClean="0"/>
              <a:t>We </a:t>
            </a:r>
            <a:r>
              <a:rPr lang="en-CA" sz="2800" dirty="0"/>
              <a:t>are “better together” – in our work, when in a tough spot, when chilled by the journey in life, and when faced with oppressive circumstances. </a:t>
            </a:r>
          </a:p>
        </p:txBody>
      </p:sp>
    </p:spTree>
    <p:extLst>
      <p:ext uri="{BB962C8B-B14F-4D97-AF65-F5344CB8AC3E}">
        <p14:creationId xmlns:p14="http://schemas.microsoft.com/office/powerpoint/2010/main" val="1386737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199" y="493716"/>
            <a:ext cx="7019926" cy="5811838"/>
          </a:xfrm>
        </p:spPr>
        <p:txBody>
          <a:bodyPr>
            <a:noAutofit/>
          </a:bodyPr>
          <a:lstStyle/>
          <a:p>
            <a:r>
              <a:rPr lang="en-CA" sz="2800" dirty="0" smtClean="0"/>
              <a:t>When </a:t>
            </a:r>
            <a:r>
              <a:rPr lang="en-CA" sz="2800" dirty="0"/>
              <a:t>we build our relationships around </a:t>
            </a:r>
            <a:r>
              <a:rPr lang="en-CA" sz="2800" dirty="0" smtClean="0"/>
              <a:t>the oppression-ceasing reality of Jesus, </a:t>
            </a:r>
            <a:r>
              <a:rPr lang="en-CA" sz="2800" dirty="0"/>
              <a:t>we will be drawn into His oppression ceasing reality. When we confront oppression in our world together, with lives braided together around Jesus, we will not be overpowered. Such a strand is not quickly broken! </a:t>
            </a:r>
          </a:p>
        </p:txBody>
      </p:sp>
      <p:pic>
        <p:nvPicPr>
          <p:cNvPr id="4" name="Picture 2" descr="Image download: Cord of Three | Christart.com"/>
          <p:cNvPicPr>
            <a:picLocks noChangeAspect="1" noChangeArrowheads="1"/>
          </p:cNvPicPr>
          <p:nvPr/>
        </p:nvPicPr>
        <p:blipFill rotWithShape="1">
          <a:blip r:embed="rId2">
            <a:extLst>
              <a:ext uri="{28A0092B-C50C-407E-A947-70E740481C1C}">
                <a14:useLocalDpi xmlns:a14="http://schemas.microsoft.com/office/drawing/2010/main" val="0"/>
              </a:ext>
            </a:extLst>
          </a:blip>
          <a:srcRect b="13158"/>
          <a:stretch/>
        </p:blipFill>
        <p:spPr bwMode="auto">
          <a:xfrm>
            <a:off x="269284" y="3429001"/>
            <a:ext cx="8288929" cy="23574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download: Cord of Three | Christart.com"/>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t="89123"/>
          <a:stretch/>
        </p:blipFill>
        <p:spPr bwMode="auto">
          <a:xfrm>
            <a:off x="264520" y="5843582"/>
            <a:ext cx="8288929" cy="2952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4423" y="5762628"/>
            <a:ext cx="7586662" cy="430887"/>
          </a:xfrm>
          <a:prstGeom prst="rect">
            <a:avLst/>
          </a:prstGeom>
          <a:solidFill>
            <a:srgbClr val="767171"/>
          </a:solidFill>
        </p:spPr>
        <p:txBody>
          <a:bodyPr wrap="square" rtlCol="0">
            <a:spAutoFit/>
          </a:bodyPr>
          <a:lstStyle/>
          <a:p>
            <a:r>
              <a:rPr lang="en-CA" sz="2200" dirty="0" smtClean="0">
                <a:solidFill>
                  <a:srgbClr val="D9D9D9"/>
                </a:solidFill>
                <a:latin typeface="Arial Black" panose="020B0A04020102020204" pitchFamily="34" charset="0"/>
              </a:rPr>
              <a:t>A cord of three strands is not easily broken</a:t>
            </a:r>
            <a:r>
              <a:rPr lang="en-CA" sz="2200" dirty="0" smtClean="0"/>
              <a:t>.</a:t>
            </a:r>
            <a:endParaRPr lang="en-CA" sz="2200" dirty="0"/>
          </a:p>
        </p:txBody>
      </p:sp>
    </p:spTree>
    <p:extLst>
      <p:ext uri="{BB962C8B-B14F-4D97-AF65-F5344CB8AC3E}">
        <p14:creationId xmlns:p14="http://schemas.microsoft.com/office/powerpoint/2010/main" val="2085914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1228725"/>
            <a:ext cx="7173032" cy="5229595"/>
          </a:xfrm>
        </p:spPr>
        <p:txBody>
          <a:bodyPr>
            <a:noAutofit/>
          </a:bodyPr>
          <a:lstStyle/>
          <a:p>
            <a:r>
              <a:rPr lang="en-CA" sz="2800" dirty="0"/>
              <a:t>Striving against oppression therefore isn’t meaningless … this is Christ’s mission that we too are called into by faith in Him</a:t>
            </a:r>
            <a:r>
              <a:rPr lang="en-CA" sz="2800" dirty="0" smtClean="0"/>
              <a:t>.</a:t>
            </a:r>
          </a:p>
          <a:p>
            <a:r>
              <a:rPr lang="en-CA" sz="2800" dirty="0" smtClean="0"/>
              <a:t>We </a:t>
            </a:r>
            <a:r>
              <a:rPr lang="en-CA" sz="2800" dirty="0"/>
              <a:t>too have One who has stood up for us against the oppression of the </a:t>
            </a:r>
            <a:r>
              <a:rPr lang="en-CA" sz="2800" dirty="0" smtClean="0"/>
              <a:t>world; One </a:t>
            </a:r>
            <a:r>
              <a:rPr lang="en-CA" sz="2800" dirty="0"/>
              <a:t>who definitively disarmed the powers of oppression in the world. </a:t>
            </a:r>
            <a:endParaRPr lang="en-CA" sz="2800" dirty="0" smtClean="0"/>
          </a:p>
          <a:p>
            <a:r>
              <a:rPr lang="en-CA" sz="2800" dirty="0" smtClean="0"/>
              <a:t>We </a:t>
            </a:r>
            <a:r>
              <a:rPr lang="en-CA" sz="2800" dirty="0"/>
              <a:t>must not resign ourselves to grin and bear oppression, but through companionship forged in the name of Jesus, overcome it </a:t>
            </a:r>
            <a:r>
              <a:rPr lang="en-CA" sz="2800" dirty="0" smtClean="0"/>
              <a:t>together.</a:t>
            </a:r>
            <a:endParaRPr lang="en-CA" sz="2800" dirty="0"/>
          </a:p>
        </p:txBody>
      </p:sp>
    </p:spTree>
    <p:extLst>
      <p:ext uri="{BB962C8B-B14F-4D97-AF65-F5344CB8AC3E}">
        <p14:creationId xmlns:p14="http://schemas.microsoft.com/office/powerpoint/2010/main" val="3010318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1900238"/>
            <a:ext cx="7173032" cy="4843467"/>
          </a:xfrm>
        </p:spPr>
        <p:txBody>
          <a:bodyPr>
            <a:normAutofit/>
          </a:bodyPr>
          <a:lstStyle/>
          <a:p>
            <a:r>
              <a:rPr lang="en-CA" dirty="0"/>
              <a:t>L</a:t>
            </a:r>
            <a:r>
              <a:rPr lang="en-CA" dirty="0" smtClean="0"/>
              <a:t>et </a:t>
            </a:r>
            <a:r>
              <a:rPr lang="en-CA" dirty="0"/>
              <a:t>us pray that God will do His work in </a:t>
            </a:r>
            <a:r>
              <a:rPr lang="en-CA" dirty="0" smtClean="0"/>
              <a:t>us </a:t>
            </a:r>
            <a:r>
              <a:rPr lang="en-CA" dirty="0"/>
              <a:t>individually that </a:t>
            </a:r>
            <a:r>
              <a:rPr lang="en-CA" dirty="0">
                <a:solidFill>
                  <a:srgbClr val="FFC700"/>
                </a:solidFill>
              </a:rPr>
              <a:t>“like living </a:t>
            </a:r>
            <a:r>
              <a:rPr lang="en-CA" dirty="0" smtClean="0">
                <a:solidFill>
                  <a:srgbClr val="FFC700"/>
                </a:solidFill>
              </a:rPr>
              <a:t>stones, [we will </a:t>
            </a:r>
            <a:r>
              <a:rPr lang="en-CA" dirty="0">
                <a:solidFill>
                  <a:srgbClr val="FFC700"/>
                </a:solidFill>
              </a:rPr>
              <a:t>be] built into a spiritual house to be a holy priesthood, offering spiritual sacrifices acceptable to God through Jesus Christ” (1 Peter 2:5)</a:t>
            </a:r>
            <a:r>
              <a:rPr lang="en-CA" dirty="0"/>
              <a:t>. </a:t>
            </a:r>
            <a:endParaRPr lang="en-CA" dirty="0"/>
          </a:p>
        </p:txBody>
      </p:sp>
    </p:spTree>
    <p:extLst>
      <p:ext uri="{BB962C8B-B14F-4D97-AF65-F5344CB8AC3E}">
        <p14:creationId xmlns:p14="http://schemas.microsoft.com/office/powerpoint/2010/main" val="9784867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026" name="Picture 2" descr="Happy Mother's Day Quotes: 25 Beautiful Quotes on Moth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919"/>
            <a:ext cx="12192000" cy="7197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404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199" y="2414587"/>
            <a:ext cx="7777163" cy="3762375"/>
          </a:xfrm>
        </p:spPr>
        <p:txBody>
          <a:bodyPr>
            <a:normAutofit/>
          </a:bodyPr>
          <a:lstStyle/>
          <a:p>
            <a:pPr marL="0" indent="0" algn="ctr">
              <a:buNone/>
            </a:pPr>
            <a:endParaRPr lang="en-CA" dirty="0"/>
          </a:p>
        </p:txBody>
      </p:sp>
      <p:pic>
        <p:nvPicPr>
          <p:cNvPr id="2052" name="Picture 4" descr="Milliman consultant Doug Norris has a second life on 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327944"/>
            <a:ext cx="7113411" cy="4001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828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199" y="365124"/>
            <a:ext cx="7048501" cy="6204487"/>
          </a:xfrm>
        </p:spPr>
        <p:txBody>
          <a:bodyPr>
            <a:noAutofit/>
          </a:bodyPr>
          <a:lstStyle/>
          <a:p>
            <a:pPr marL="0" indent="0">
              <a:buNone/>
            </a:pPr>
            <a:r>
              <a:rPr lang="en-CA" sz="2800" b="1" dirty="0" smtClean="0">
                <a:solidFill>
                  <a:srgbClr val="FFC700"/>
                </a:solidFill>
              </a:rPr>
              <a:t>“</a:t>
            </a:r>
            <a:r>
              <a:rPr lang="en-CA" sz="2800" dirty="0" smtClean="0">
                <a:solidFill>
                  <a:srgbClr val="FFC700"/>
                </a:solidFill>
              </a:rPr>
              <a:t>Again </a:t>
            </a:r>
            <a:r>
              <a:rPr lang="en-CA" sz="2800" dirty="0">
                <a:solidFill>
                  <a:srgbClr val="FFC700"/>
                </a:solidFill>
              </a:rPr>
              <a:t>I looked and saw all the oppression that was taking place under the sun: I saw the tears of the oppressed— and they have no comforter; power was on the side of their oppressors— and they have no comforter.</a:t>
            </a:r>
            <a:r>
              <a:rPr lang="en-CA" sz="2800" b="1" baseline="30000" dirty="0">
                <a:solidFill>
                  <a:srgbClr val="FFC700"/>
                </a:solidFill>
              </a:rPr>
              <a:t> </a:t>
            </a:r>
            <a:r>
              <a:rPr lang="en-CA" sz="2800" dirty="0">
                <a:solidFill>
                  <a:srgbClr val="FFC700"/>
                </a:solidFill>
              </a:rPr>
              <a:t>And I declared that the dead, who had already died, are happier than the living, who are still alive.</a:t>
            </a:r>
            <a:r>
              <a:rPr lang="en-CA" sz="2800" b="1" baseline="30000" dirty="0">
                <a:solidFill>
                  <a:srgbClr val="FFC700"/>
                </a:solidFill>
              </a:rPr>
              <a:t> </a:t>
            </a:r>
            <a:r>
              <a:rPr lang="en-CA" sz="2800" dirty="0">
                <a:solidFill>
                  <a:srgbClr val="FFC700"/>
                </a:solidFill>
              </a:rPr>
              <a:t>But better than both is the one who has never been born, who has not seen the evil that is done under the sun.</a:t>
            </a:r>
            <a:r>
              <a:rPr lang="en-CA" sz="2800" b="1" baseline="30000" dirty="0">
                <a:solidFill>
                  <a:srgbClr val="FFC700"/>
                </a:solidFill>
              </a:rPr>
              <a:t> </a:t>
            </a:r>
            <a:r>
              <a:rPr lang="en-CA" sz="2800" dirty="0">
                <a:solidFill>
                  <a:srgbClr val="FFC700"/>
                </a:solidFill>
              </a:rPr>
              <a:t>And I saw that all toil and all achievement spring from one person’s envy of another. This too is meaningless, a chasing after the wind. Fools fold their hands and ruin themselves. Better one handful with tranquillity than two handfuls with toil and chasing after the wind</a:t>
            </a:r>
            <a:r>
              <a:rPr lang="en-CA" sz="2800" dirty="0" smtClean="0">
                <a:solidFill>
                  <a:srgbClr val="FFC700"/>
                </a:solidFill>
              </a:rPr>
              <a:t>.” </a:t>
            </a:r>
            <a:endParaRPr lang="en-CA" sz="2800" dirty="0">
              <a:solidFill>
                <a:srgbClr val="FFC700"/>
              </a:solidFill>
            </a:endParaRPr>
          </a:p>
        </p:txBody>
      </p:sp>
    </p:spTree>
    <p:extLst>
      <p:ext uri="{BB962C8B-B14F-4D97-AF65-F5344CB8AC3E}">
        <p14:creationId xmlns:p14="http://schemas.microsoft.com/office/powerpoint/2010/main" val="2844017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4"/>
            <a:ext cx="7173032" cy="6264275"/>
          </a:xfrm>
        </p:spPr>
        <p:txBody>
          <a:bodyPr>
            <a:noAutofit/>
          </a:bodyPr>
          <a:lstStyle/>
          <a:p>
            <a:pPr marL="0" indent="0">
              <a:buNone/>
            </a:pPr>
            <a:r>
              <a:rPr lang="en-CA" sz="2800" dirty="0" smtClean="0">
                <a:solidFill>
                  <a:srgbClr val="FFC700"/>
                </a:solidFill>
              </a:rPr>
              <a:t>“</a:t>
            </a:r>
            <a:r>
              <a:rPr lang="en-CA" sz="2800" dirty="0">
                <a:solidFill>
                  <a:srgbClr val="FFC700"/>
                </a:solidFill>
              </a:rPr>
              <a:t>Again I saw something meaningless under the sun: There was a man all alone; he had neither son nor brother. There was no end to his toil, yet his eyes were not content with his wealth. “For whom am I toiling,” he asked, “and why am I depriving myself of enjoyment?” This too is meaningless— a miserable business! Two are better than one, because they have a good return for their labor: If either of them falls down, one can help the other up. But pity anyone who falls and has no one to help them up. Also, if two lie down together, they will keep warm. But how can one keep warm alone? Though one may be overpowered, two can defend themselves. A cord of three strands is not quickly broken</a:t>
            </a:r>
            <a:r>
              <a:rPr lang="en-CA" sz="2800" dirty="0" smtClean="0">
                <a:solidFill>
                  <a:srgbClr val="FFC700"/>
                </a:solidFill>
              </a:rPr>
              <a:t>.”	(Ecclesiastes 4:1-12)</a:t>
            </a:r>
            <a:endParaRPr lang="en-CA" sz="2800" dirty="0">
              <a:solidFill>
                <a:srgbClr val="FFC700"/>
              </a:solidFill>
            </a:endParaRPr>
          </a:p>
        </p:txBody>
      </p:sp>
    </p:spTree>
    <p:extLst>
      <p:ext uri="{BB962C8B-B14F-4D97-AF65-F5344CB8AC3E}">
        <p14:creationId xmlns:p14="http://schemas.microsoft.com/office/powerpoint/2010/main" val="3739678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4"/>
            <a:ext cx="7173032" cy="6492875"/>
          </a:xfrm>
        </p:spPr>
        <p:txBody>
          <a:bodyPr>
            <a:normAutofit fontScale="85000" lnSpcReduction="10000"/>
          </a:bodyPr>
          <a:lstStyle/>
          <a:p>
            <a:r>
              <a:rPr lang="en-CA" sz="3300" dirty="0"/>
              <a:t>Oppression can be defined as “prolonged cruel or unjust treatment or control</a:t>
            </a:r>
            <a:r>
              <a:rPr lang="en-CA" sz="3300" dirty="0" smtClean="0"/>
              <a:t>”.</a:t>
            </a:r>
          </a:p>
          <a:p>
            <a:r>
              <a:rPr lang="en-CA" sz="3300" dirty="0" smtClean="0"/>
              <a:t>Though we might not identify </a:t>
            </a:r>
            <a:r>
              <a:rPr lang="en-CA" sz="3300" dirty="0"/>
              <a:t>with an experience of prolonged cruel or unjust treatment, we can all likely identify with the precursors to oppression; specific instances of experienced injustice or cruelty. </a:t>
            </a:r>
            <a:endParaRPr lang="en-CA" sz="3300" dirty="0" smtClean="0"/>
          </a:p>
          <a:p>
            <a:r>
              <a:rPr lang="en-CA" sz="3300" dirty="0" smtClean="0"/>
              <a:t>It </a:t>
            </a:r>
            <a:r>
              <a:rPr lang="en-CA" sz="3300" dirty="0"/>
              <a:t>is difficult not to experience pessimism when </a:t>
            </a:r>
            <a:r>
              <a:rPr lang="en-CA" sz="3300" dirty="0" smtClean="0"/>
              <a:t>considering the oppression of our world.</a:t>
            </a:r>
          </a:p>
          <a:p>
            <a:r>
              <a:rPr lang="en-CA" sz="3300" dirty="0" smtClean="0"/>
              <a:t>Oppression </a:t>
            </a:r>
            <a:r>
              <a:rPr lang="en-CA" sz="3300" dirty="0"/>
              <a:t>in our world can seem treacherously mountainous, so overcoming it in any real and lasting way can often seem next to impossible. </a:t>
            </a:r>
            <a:endParaRPr lang="en-CA" sz="3300" dirty="0" smtClean="0"/>
          </a:p>
          <a:p>
            <a:r>
              <a:rPr lang="en-CA" sz="3300" dirty="0" smtClean="0"/>
              <a:t>Because </a:t>
            </a:r>
            <a:r>
              <a:rPr lang="en-CA" sz="3300" dirty="0"/>
              <a:t>we as followers of Jesus live “under the Son”, we will form different conclusions than that of the Teacher … or at least, we should form different conclusions. </a:t>
            </a:r>
          </a:p>
          <a:p>
            <a:endParaRPr lang="en-CA" dirty="0"/>
          </a:p>
        </p:txBody>
      </p:sp>
    </p:spTree>
    <p:extLst>
      <p:ext uri="{BB962C8B-B14F-4D97-AF65-F5344CB8AC3E}">
        <p14:creationId xmlns:p14="http://schemas.microsoft.com/office/powerpoint/2010/main" val="3949426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1285875"/>
            <a:ext cx="7173032" cy="4633904"/>
          </a:xfrm>
        </p:spPr>
        <p:txBody>
          <a:bodyPr>
            <a:noAutofit/>
          </a:bodyPr>
          <a:lstStyle/>
          <a:p>
            <a:r>
              <a:rPr lang="en-CA" sz="2800" dirty="0"/>
              <a:t>Looking upon all of the oppression of his world and seeing no comfort for the oppressed, the </a:t>
            </a:r>
            <a:r>
              <a:rPr lang="en-CA" sz="2800" dirty="0" smtClean="0"/>
              <a:t>Teacher concludes that not </a:t>
            </a:r>
            <a:r>
              <a:rPr lang="en-CA" sz="2800" dirty="0"/>
              <a:t>only are the dead happier than the living in relation to oppression, but it is better to have never lived than to witness the unbearable oppression of our world. </a:t>
            </a:r>
            <a:endParaRPr lang="en-CA" sz="2800" dirty="0" smtClean="0"/>
          </a:p>
          <a:p>
            <a:r>
              <a:rPr lang="en-CA" sz="2800" dirty="0" smtClean="0"/>
              <a:t>It is </a:t>
            </a:r>
            <a:r>
              <a:rPr lang="en-CA" sz="2800" dirty="0"/>
              <a:t>important that we note that </a:t>
            </a:r>
            <a:r>
              <a:rPr lang="en-CA" sz="2800" dirty="0" smtClean="0"/>
              <a:t>the Teacher is </a:t>
            </a:r>
            <a:r>
              <a:rPr lang="en-CA" sz="2800" dirty="0"/>
              <a:t>not moved to action to relieve the oppression he </a:t>
            </a:r>
            <a:r>
              <a:rPr lang="en-CA" sz="2800" dirty="0" smtClean="0"/>
              <a:t>sees but seems </a:t>
            </a:r>
            <a:r>
              <a:rPr lang="en-CA" sz="2800" dirty="0"/>
              <a:t>to simply, yet sadly, accept it as an inevitability of </a:t>
            </a:r>
            <a:r>
              <a:rPr lang="en-CA" sz="2800" dirty="0" smtClean="0"/>
              <a:t>life.</a:t>
            </a:r>
          </a:p>
        </p:txBody>
      </p:sp>
    </p:spTree>
    <p:extLst>
      <p:ext uri="{BB962C8B-B14F-4D97-AF65-F5344CB8AC3E}">
        <p14:creationId xmlns:p14="http://schemas.microsoft.com/office/powerpoint/2010/main" val="3919562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838200" y="757237"/>
            <a:ext cx="7173032" cy="5419725"/>
          </a:xfrm>
        </p:spPr>
        <p:txBody>
          <a:bodyPr>
            <a:noAutofit/>
          </a:bodyPr>
          <a:lstStyle/>
          <a:p>
            <a:r>
              <a:rPr lang="en-CA" sz="2800" dirty="0" smtClean="0"/>
              <a:t>Knowing </a:t>
            </a:r>
            <a:r>
              <a:rPr lang="en-CA" sz="2800" dirty="0"/>
              <a:t>the oppressive toil that seems inevitable, the Teacher sees three possible </a:t>
            </a:r>
            <a:r>
              <a:rPr lang="en-CA" sz="2800" dirty="0" smtClean="0"/>
              <a:t>outcomes:</a:t>
            </a:r>
          </a:p>
          <a:p>
            <a:pPr marL="514350" indent="-514350">
              <a:buFont typeface="+mj-lt"/>
              <a:buAutoNum type="arabicPeriod"/>
            </a:pPr>
            <a:r>
              <a:rPr lang="en-CA" sz="2800" dirty="0" smtClean="0"/>
              <a:t>practice </a:t>
            </a:r>
            <a:r>
              <a:rPr lang="en-CA" sz="2800" dirty="0"/>
              <a:t>laziness, but this leads quickly to ruin. </a:t>
            </a:r>
            <a:endParaRPr lang="en-CA" sz="2800" dirty="0" smtClean="0"/>
          </a:p>
          <a:p>
            <a:pPr marL="514350" indent="-514350">
              <a:buFont typeface="+mj-lt"/>
              <a:buAutoNum type="arabicPeriod"/>
            </a:pPr>
            <a:r>
              <a:rPr lang="en-CA" sz="2800" dirty="0" smtClean="0"/>
              <a:t>fervently </a:t>
            </a:r>
            <a:r>
              <a:rPr lang="en-CA" sz="2800" dirty="0"/>
              <a:t>toil, but this is a chasing after the wind; a meaningless pursuit. </a:t>
            </a:r>
            <a:endParaRPr lang="en-CA" sz="2800" dirty="0" smtClean="0"/>
          </a:p>
          <a:p>
            <a:pPr marL="514350" indent="-514350">
              <a:buFont typeface="+mj-lt"/>
              <a:buAutoNum type="arabicPeriod"/>
            </a:pPr>
            <a:r>
              <a:rPr lang="en-CA" sz="2800" dirty="0" smtClean="0"/>
              <a:t>take </a:t>
            </a:r>
            <a:r>
              <a:rPr lang="en-CA" sz="2800" dirty="0"/>
              <a:t>the middle road of pursuing rest with one hand, leaving the other free to toil. </a:t>
            </a:r>
            <a:endParaRPr lang="en-CA" sz="2800" dirty="0" smtClean="0"/>
          </a:p>
          <a:p>
            <a:r>
              <a:rPr lang="en-CA" sz="2800" dirty="0" smtClean="0"/>
              <a:t>The Teacher </a:t>
            </a:r>
            <a:r>
              <a:rPr lang="en-CA" sz="2800" dirty="0"/>
              <a:t>promotes a willingness to just accept oppression and its impact upon others, pursuing rest, rather than combatting injustice. </a:t>
            </a:r>
            <a:endParaRPr lang="en-CA" sz="2800" dirty="0"/>
          </a:p>
        </p:txBody>
      </p:sp>
    </p:spTree>
    <p:extLst>
      <p:ext uri="{BB962C8B-B14F-4D97-AF65-F5344CB8AC3E}">
        <p14:creationId xmlns:p14="http://schemas.microsoft.com/office/powerpoint/2010/main" val="368390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50906"/>
            <a:ext cx="7173032" cy="1325563"/>
          </a:xfrm>
        </p:spPr>
        <p:txBody>
          <a:bodyPr/>
          <a:lstStyle/>
          <a:p>
            <a:r>
              <a:rPr lang="en-CA" b="1" dirty="0" smtClean="0">
                <a:solidFill>
                  <a:srgbClr val="FFC700"/>
                </a:solidFill>
              </a:rPr>
              <a:t>Some Surprisingly Positive Thoughts on Companionship</a:t>
            </a:r>
            <a:endParaRPr lang="en-CA" b="1" dirty="0">
              <a:solidFill>
                <a:srgbClr val="FFC700"/>
              </a:solidFill>
            </a:endParaRPr>
          </a:p>
        </p:txBody>
      </p:sp>
      <p:sp>
        <p:nvSpPr>
          <p:cNvPr id="3" name="Content Placeholder 2"/>
          <p:cNvSpPr>
            <a:spLocks noGrp="1"/>
          </p:cNvSpPr>
          <p:nvPr>
            <p:ph idx="1"/>
          </p:nvPr>
        </p:nvSpPr>
        <p:spPr>
          <a:xfrm>
            <a:off x="838200" y="2343150"/>
            <a:ext cx="7173032" cy="4191004"/>
          </a:xfrm>
        </p:spPr>
        <p:txBody>
          <a:bodyPr>
            <a:normAutofit/>
          </a:bodyPr>
          <a:lstStyle/>
          <a:p>
            <a:pPr marL="514350" indent="-514350">
              <a:buFont typeface="+mj-lt"/>
              <a:buAutoNum type="arabicPeriod"/>
            </a:pPr>
            <a:r>
              <a:rPr lang="en-CA" dirty="0" smtClean="0"/>
              <a:t>Value </a:t>
            </a:r>
            <a:r>
              <a:rPr lang="en-CA" dirty="0"/>
              <a:t>is added in one’s toil by working with another. </a:t>
            </a:r>
            <a:endParaRPr lang="en-CA" dirty="0" smtClean="0"/>
          </a:p>
          <a:p>
            <a:pPr marL="514350" indent="-514350">
              <a:buFont typeface="+mj-lt"/>
              <a:buAutoNum type="arabicPeriod"/>
            </a:pPr>
            <a:r>
              <a:rPr lang="en-CA" dirty="0"/>
              <a:t>H</a:t>
            </a:r>
            <a:r>
              <a:rPr lang="en-CA" dirty="0" smtClean="0"/>
              <a:t>elp </a:t>
            </a:r>
            <a:r>
              <a:rPr lang="en-CA" dirty="0"/>
              <a:t>is available in times of trouble when a companion is </a:t>
            </a:r>
            <a:r>
              <a:rPr lang="en-CA" dirty="0" smtClean="0"/>
              <a:t>near. </a:t>
            </a:r>
          </a:p>
          <a:p>
            <a:pPr marL="514350" indent="-514350">
              <a:buFont typeface="+mj-lt"/>
              <a:buAutoNum type="arabicPeriod"/>
            </a:pPr>
            <a:r>
              <a:rPr lang="en-CA" dirty="0"/>
              <a:t>W</a:t>
            </a:r>
            <a:r>
              <a:rPr lang="en-CA" dirty="0" smtClean="0"/>
              <a:t>ith </a:t>
            </a:r>
            <a:r>
              <a:rPr lang="en-CA" dirty="0"/>
              <a:t>another, oppressive and unjust acts can be thwarted</a:t>
            </a:r>
            <a:r>
              <a:rPr lang="en-CA" dirty="0" smtClean="0"/>
              <a:t>.</a:t>
            </a:r>
            <a:endParaRPr lang="en-CA" dirty="0"/>
          </a:p>
        </p:txBody>
      </p:sp>
    </p:spTree>
    <p:extLst>
      <p:ext uri="{BB962C8B-B14F-4D97-AF65-F5344CB8AC3E}">
        <p14:creationId xmlns:p14="http://schemas.microsoft.com/office/powerpoint/2010/main" val="3084583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820</Words>
  <Application>Microsoft Office PowerPoint</Application>
  <PresentationFormat>Widescreen</PresentationFormat>
  <Paragraphs>35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Surprisingly Positive Thoughts on Companionship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20</cp:revision>
  <cp:lastPrinted>2024-05-06T17:42:18Z</cp:lastPrinted>
  <dcterms:created xsi:type="dcterms:W3CDTF">2024-04-11T22:49:02Z</dcterms:created>
  <dcterms:modified xsi:type="dcterms:W3CDTF">2024-05-06T19:19:57Z</dcterms:modified>
</cp:coreProperties>
</file>