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57C2"/>
    <a:srgbClr val="F0DE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8165830-BA6E-41B3-BE7A-93852FC487C8}" type="datetimeFigureOut">
              <a:rPr lang="en-CA" smtClean="0"/>
              <a:t>2024-04-05</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0E5328F-6B67-4752-85E3-106524341194}" type="slidenum">
              <a:rPr lang="en-CA" smtClean="0"/>
              <a:t>‹#›</a:t>
            </a:fld>
            <a:endParaRPr lang="en-CA"/>
          </a:p>
        </p:txBody>
      </p:sp>
    </p:spTree>
    <p:extLst>
      <p:ext uri="{BB962C8B-B14F-4D97-AF65-F5344CB8AC3E}">
        <p14:creationId xmlns:p14="http://schemas.microsoft.com/office/powerpoint/2010/main" val="5497617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E50DC4A-99B0-4E31-85EF-0C9F139DB365}"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24C9A5-AB19-43E9-9463-3CD79DF9220F}" type="slidenum">
              <a:rPr lang="en-CA" smtClean="0"/>
              <a:t>‹#›</a:t>
            </a:fld>
            <a:endParaRPr lang="en-CA"/>
          </a:p>
        </p:txBody>
      </p:sp>
      <p:pic>
        <p:nvPicPr>
          <p:cNvPr id="7" name="Picture 2" descr="Youth Service - Title Graphics | Igniter Medi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0488"/>
            <a:ext cx="12352864" cy="6948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48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E50DC4A-99B0-4E31-85EF-0C9F139DB365}"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375157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E50DC4A-99B0-4E31-85EF-0C9F139DB365}"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255481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E50DC4A-99B0-4E31-85EF-0C9F139DB365}"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196952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50DC4A-99B0-4E31-85EF-0C9F139DB365}"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212687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E50DC4A-99B0-4E31-85EF-0C9F139DB365}"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398014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E50DC4A-99B0-4E31-85EF-0C9F139DB365}" type="datetimeFigureOut">
              <a:rPr lang="en-CA" smtClean="0"/>
              <a:t>2024-04-05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154312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E50DC4A-99B0-4E31-85EF-0C9F139DB365}" type="datetimeFigureOut">
              <a:rPr lang="en-CA" smtClean="0"/>
              <a:t>2024-04-05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149198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0DC4A-99B0-4E31-85EF-0C9F139DB365}" type="datetimeFigureOut">
              <a:rPr lang="en-CA" smtClean="0"/>
              <a:t>2024-04-05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100653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0DC4A-99B0-4E31-85EF-0C9F139DB365}"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786874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0DC4A-99B0-4E31-85EF-0C9F139DB365}"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24C9A5-AB19-43E9-9463-3CD79DF9220F}" type="slidenum">
              <a:rPr lang="en-CA" smtClean="0"/>
              <a:t>‹#›</a:t>
            </a:fld>
            <a:endParaRPr lang="en-CA"/>
          </a:p>
        </p:txBody>
      </p:sp>
    </p:spTree>
    <p:extLst>
      <p:ext uri="{BB962C8B-B14F-4D97-AF65-F5344CB8AC3E}">
        <p14:creationId xmlns:p14="http://schemas.microsoft.com/office/powerpoint/2010/main" val="701580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12196168" cy="6960358"/>
          </a:xfrm>
          <a:prstGeom prst="rect">
            <a:avLst/>
          </a:prstGeom>
          <a:solidFill>
            <a:srgbClr val="F0D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0DC4A-99B0-4E31-85EF-0C9F139DB365}" type="datetimeFigureOut">
              <a:rPr lang="en-CA" smtClean="0"/>
              <a:t>2024-04-05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4C9A5-AB19-43E9-9463-3CD79DF9220F}" type="slidenum">
              <a:rPr lang="en-CA" smtClean="0"/>
              <a:t>‹#›</a:t>
            </a:fld>
            <a:endParaRPr lang="en-CA"/>
          </a:p>
        </p:txBody>
      </p:sp>
      <p:pic>
        <p:nvPicPr>
          <p:cNvPr id="7" name="Picture 2" descr="Youth Service - Title Graphics | Igniter Medi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853985" y="4742597"/>
            <a:ext cx="3942685" cy="2217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03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929247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559558"/>
            <a:ext cx="7923663" cy="6298441"/>
          </a:xfrm>
        </p:spPr>
        <p:txBody>
          <a:bodyPr>
            <a:normAutofit/>
          </a:bodyPr>
          <a:lstStyle/>
          <a:p>
            <a:r>
              <a:rPr lang="en-US" dirty="0" smtClean="0"/>
              <a:t>The loudest voices in their world shout ridicule upon the name of Jesus, by stating Christians are intolerant, unkind and hateful. </a:t>
            </a:r>
          </a:p>
          <a:p>
            <a:r>
              <a:rPr lang="en-US" dirty="0" smtClean="0"/>
              <a:t>Though some of this misconception about Christians is based in actual fact, it is not wholly </a:t>
            </a:r>
            <a:r>
              <a:rPr lang="en-US" dirty="0" smtClean="0"/>
              <a:t>true. </a:t>
            </a:r>
            <a:endParaRPr lang="en-CA" dirty="0" smtClean="0"/>
          </a:p>
          <a:p>
            <a:r>
              <a:rPr lang="en-CA" dirty="0" smtClean="0"/>
              <a:t>Tolerance, </a:t>
            </a:r>
            <a:r>
              <a:rPr lang="en-US" dirty="0" smtClean="0"/>
              <a:t>acceptance, inclusion, and affirmation can develop – have developed – into indifference in our world, which is the exact opposite of love. </a:t>
            </a:r>
            <a:endParaRPr lang="en-CA" dirty="0" smtClean="0"/>
          </a:p>
          <a:p>
            <a:r>
              <a:rPr lang="en-CA" dirty="0" smtClean="0"/>
              <a:t>My encouragement: </a:t>
            </a:r>
            <a:r>
              <a:rPr lang="en-US" dirty="0">
                <a:solidFill>
                  <a:srgbClr val="6657C2"/>
                </a:solidFill>
              </a:rPr>
              <a:t>“l</a:t>
            </a:r>
            <a:r>
              <a:rPr lang="en-CA" dirty="0" err="1">
                <a:solidFill>
                  <a:srgbClr val="6657C2"/>
                </a:solidFill>
              </a:rPr>
              <a:t>ove</a:t>
            </a:r>
            <a:r>
              <a:rPr lang="en-CA" dirty="0">
                <a:solidFill>
                  <a:srgbClr val="6657C2"/>
                </a:solidFill>
              </a:rPr>
              <a:t> your enemies, do good to those who hate you, bless those who curse you, pray for those who mistreat you” (Luke 6:27-28). </a:t>
            </a:r>
          </a:p>
        </p:txBody>
      </p:sp>
      <p:pic>
        <p:nvPicPr>
          <p:cNvPr id="4" name="Picture 4" descr="24,534 Megaphone Logo Images, Stock Photos, 3D objects, &amp; Vectors |  Shutterstock"/>
          <p:cNvPicPr>
            <a:picLocks noChangeAspect="1" noChangeArrowheads="1"/>
          </p:cNvPicPr>
          <p:nvPr/>
        </p:nvPicPr>
        <p:blipFill rotWithShape="1">
          <a:blip r:embed="rId2">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b="12621"/>
          <a:stretch/>
        </p:blipFill>
        <p:spPr bwMode="auto">
          <a:xfrm>
            <a:off x="8403372" y="750625"/>
            <a:ext cx="3788628" cy="3565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544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8578755" cy="6492875"/>
          </a:xfrm>
        </p:spPr>
        <p:txBody>
          <a:bodyPr>
            <a:normAutofit fontScale="92500" lnSpcReduction="10000"/>
          </a:bodyPr>
          <a:lstStyle/>
          <a:p>
            <a:r>
              <a:rPr lang="en-US" dirty="0"/>
              <a:t>The intensity and volume of competing messages both contribute to a final key challenge: how do we present Jesus – and all that following Him entails – to others in a way that is not interpreted as intolerant, unkind and hateful</a:t>
            </a:r>
            <a:r>
              <a:rPr lang="en-US" dirty="0" smtClean="0"/>
              <a:t>.</a:t>
            </a:r>
          </a:p>
          <a:p>
            <a:r>
              <a:rPr lang="en-US" dirty="0" smtClean="0"/>
              <a:t> </a:t>
            </a:r>
            <a:r>
              <a:rPr lang="en-US" dirty="0"/>
              <a:t>An undercurrent in the answers of our young people revealed some meaningful evangelism fears. </a:t>
            </a:r>
            <a:endParaRPr lang="en-CA" dirty="0" smtClean="0"/>
          </a:p>
          <a:p>
            <a:r>
              <a:rPr lang="en-CA" dirty="0"/>
              <a:t>P</a:t>
            </a:r>
            <a:r>
              <a:rPr lang="en-US" dirty="0" smtClean="0"/>
              <a:t>art </a:t>
            </a:r>
            <a:r>
              <a:rPr lang="en-US" dirty="0"/>
              <a:t>of being different, part of sharing the gospel with others often involves confronting sincerely held beliefs that are … well, wrong. This confrontation is inherent in the gospel; you cannot remove this function from evangelism</a:t>
            </a:r>
            <a:r>
              <a:rPr lang="en-US" dirty="0" smtClean="0"/>
              <a:t>.</a:t>
            </a:r>
          </a:p>
          <a:p>
            <a:r>
              <a:rPr lang="en-CA" dirty="0" smtClean="0">
                <a:solidFill>
                  <a:srgbClr val="6657C2"/>
                </a:solidFill>
              </a:rPr>
              <a:t>“The </a:t>
            </a:r>
            <a:r>
              <a:rPr lang="en-CA" dirty="0">
                <a:solidFill>
                  <a:srgbClr val="6657C2"/>
                </a:solidFill>
              </a:rPr>
              <a:t>message of the cross is foolishness to those who are perishing, but to us who are being saved it is the power of God … To the one we are an aroma that brings death; to the other, an aroma that brings life” (1 Corinthians 1:18 and 2 Corinthians 2:14-16</a:t>
            </a:r>
            <a:r>
              <a:rPr lang="en-CA" dirty="0" smtClean="0">
                <a:solidFill>
                  <a:srgbClr val="6657C2"/>
                </a:solidFill>
              </a:rPr>
              <a:t>).</a:t>
            </a:r>
          </a:p>
          <a:p>
            <a:endParaRPr lang="en-CA" dirty="0"/>
          </a:p>
        </p:txBody>
      </p:sp>
      <p:pic>
        <p:nvPicPr>
          <p:cNvPr id="5122" name="Picture 2" descr="Do We Still Need Evangelism? – REV KEV NYE .com"/>
          <p:cNvPicPr>
            <a:picLocks noChangeAspect="1" noChangeArrowheads="1"/>
          </p:cNvPicPr>
          <p:nvPr/>
        </p:nvPicPr>
        <p:blipFill>
          <a:blip r:embed="rId2">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56628" y="1169158"/>
            <a:ext cx="285750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478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8305800" cy="6294982"/>
          </a:xfrm>
        </p:spPr>
        <p:txBody>
          <a:bodyPr>
            <a:normAutofit/>
          </a:bodyPr>
          <a:lstStyle/>
          <a:p>
            <a:r>
              <a:rPr lang="en-CA" dirty="0" smtClean="0"/>
              <a:t>Though we cannot control how our message is received, we certainly are in control of how we present Jesus to others.</a:t>
            </a:r>
          </a:p>
          <a:p>
            <a:r>
              <a:rPr lang="en-CA" dirty="0" smtClean="0">
                <a:solidFill>
                  <a:srgbClr val="6657C2"/>
                </a:solidFill>
              </a:rPr>
              <a:t>“Always be prepared to give an answer to everyone who asks you to give the reason for the hope that you have. But do this with gentleness and respect, keeping a clear conscience, so that those who speak maliciously against your good behavior in Christ may be ashamed of their slander”. (1 Peter 3:15-16) </a:t>
            </a:r>
          </a:p>
          <a:p>
            <a:r>
              <a:rPr lang="en-CA" dirty="0" smtClean="0"/>
              <a:t>My encouragement: salvation </a:t>
            </a:r>
            <a:r>
              <a:rPr lang="en-CA" dirty="0" smtClean="0">
                <a:solidFill>
                  <a:srgbClr val="6657C2"/>
                </a:solidFill>
              </a:rPr>
              <a:t>“does not depend on human desire or effort, but on God’s mercy” (Romans 9:16), </a:t>
            </a:r>
            <a:r>
              <a:rPr lang="en-CA" dirty="0" smtClean="0"/>
              <a:t>so let us trust in God’s mercy, sharing with gentleness and respect the good news of Jesus.  </a:t>
            </a:r>
          </a:p>
          <a:p>
            <a:endParaRPr lang="en-CA" dirty="0"/>
          </a:p>
        </p:txBody>
      </p:sp>
    </p:spTree>
    <p:extLst>
      <p:ext uri="{BB962C8B-B14F-4D97-AF65-F5344CB8AC3E}">
        <p14:creationId xmlns:p14="http://schemas.microsoft.com/office/powerpoint/2010/main" val="419244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10515600" cy="5811838"/>
          </a:xfrm>
        </p:spPr>
        <p:txBody>
          <a:bodyPr>
            <a:normAutofit/>
          </a:bodyPr>
          <a:lstStyle/>
          <a:p>
            <a:r>
              <a:rPr lang="en-US" dirty="0"/>
              <a:t>Two messages were received loud and </a:t>
            </a:r>
            <a:r>
              <a:rPr lang="en-US" dirty="0" smtClean="0"/>
              <a:t>clear:</a:t>
            </a:r>
          </a:p>
          <a:p>
            <a:pPr marL="514350" indent="-514350">
              <a:buFont typeface="+mj-lt"/>
              <a:buAutoNum type="arabicPeriod"/>
            </a:pPr>
            <a:r>
              <a:rPr lang="en-US" dirty="0"/>
              <a:t>O</a:t>
            </a:r>
            <a:r>
              <a:rPr lang="en-US" dirty="0" smtClean="0"/>
              <a:t>ur </a:t>
            </a:r>
            <a:r>
              <a:rPr lang="en-US" dirty="0"/>
              <a:t>young people would find it of immense help to be practically taught how to follow Jesus well in their world. </a:t>
            </a:r>
            <a:endParaRPr lang="en-US" dirty="0" smtClean="0"/>
          </a:p>
          <a:p>
            <a:pPr marL="514350" indent="-514350">
              <a:buFont typeface="+mj-lt"/>
              <a:buAutoNum type="arabicPeriod"/>
            </a:pPr>
            <a:r>
              <a:rPr lang="en-US" dirty="0" smtClean="0"/>
              <a:t>Our young people desire a </a:t>
            </a:r>
            <a:r>
              <a:rPr lang="en-US" dirty="0"/>
              <a:t>community of followers of Jesus where deep issues of faith might be confronted and where God might be “experienced” </a:t>
            </a:r>
            <a:r>
              <a:rPr lang="en-US" dirty="0" smtClean="0"/>
              <a:t>together.</a:t>
            </a:r>
          </a:p>
          <a:p>
            <a:r>
              <a:rPr lang="en-US" dirty="0" smtClean="0"/>
              <a:t>Can we be a </a:t>
            </a:r>
            <a:r>
              <a:rPr lang="en-US" dirty="0"/>
              <a:t>faith community that meaningfully envelops our young people – a people who gather not because we share hobbies, interests or because we like the cut of one another’s jib, but a people who gather because we share in Jesus! </a:t>
            </a:r>
            <a:endParaRPr lang="en-US" dirty="0" smtClean="0"/>
          </a:p>
          <a:p>
            <a:r>
              <a:rPr lang="en-US" dirty="0" smtClean="0"/>
              <a:t>Can we </a:t>
            </a:r>
            <a:r>
              <a:rPr lang="en-US" dirty="0"/>
              <a:t>learn to “hear” our young people </a:t>
            </a:r>
            <a:r>
              <a:rPr lang="en-US" dirty="0" smtClean="0"/>
              <a:t>better?</a:t>
            </a:r>
            <a:endParaRPr lang="en-CA" dirty="0"/>
          </a:p>
        </p:txBody>
      </p:sp>
    </p:spTree>
    <p:extLst>
      <p:ext uri="{BB962C8B-B14F-4D97-AF65-F5344CB8AC3E}">
        <p14:creationId xmlns:p14="http://schemas.microsoft.com/office/powerpoint/2010/main" val="3129612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405718"/>
            <a:ext cx="8333096" cy="4348163"/>
          </a:xfrm>
        </p:spPr>
        <p:txBody>
          <a:bodyPr>
            <a:normAutofit/>
          </a:bodyPr>
          <a:lstStyle/>
          <a:p>
            <a:r>
              <a:rPr lang="en-US" dirty="0" smtClean="0"/>
              <a:t>How </a:t>
            </a:r>
            <a:r>
              <a:rPr lang="en-US" dirty="0"/>
              <a:t>confident </a:t>
            </a:r>
            <a:r>
              <a:rPr lang="en-US" dirty="0" smtClean="0"/>
              <a:t>are we </a:t>
            </a:r>
            <a:r>
              <a:rPr lang="en-US" dirty="0"/>
              <a:t>as a church </a:t>
            </a:r>
            <a:r>
              <a:rPr lang="en-US" dirty="0" smtClean="0"/>
              <a:t>in </a:t>
            </a:r>
            <a:r>
              <a:rPr lang="en-US" dirty="0"/>
              <a:t>being this for our young </a:t>
            </a:r>
            <a:r>
              <a:rPr lang="en-US" dirty="0" smtClean="0"/>
              <a:t>people?</a:t>
            </a:r>
          </a:p>
          <a:p>
            <a:r>
              <a:rPr lang="en-US" dirty="0" smtClean="0"/>
              <a:t>We know </a:t>
            </a:r>
            <a:r>
              <a:rPr lang="en-US" dirty="0"/>
              <a:t>that God continually </a:t>
            </a:r>
            <a:r>
              <a:rPr lang="en-US" dirty="0">
                <a:solidFill>
                  <a:srgbClr val="6657C2"/>
                </a:solidFill>
              </a:rPr>
              <a:t>“</a:t>
            </a:r>
            <a:r>
              <a:rPr lang="en-CA" dirty="0">
                <a:solidFill>
                  <a:srgbClr val="6657C2"/>
                </a:solidFill>
              </a:rPr>
              <a:t>works in [u</a:t>
            </a:r>
            <a:r>
              <a:rPr lang="en-CA" dirty="0" smtClean="0">
                <a:solidFill>
                  <a:srgbClr val="6657C2"/>
                </a:solidFill>
                <a:effectLst/>
              </a:rPr>
              <a:t>s] to will and to act in order to fulfill his good purpose” (Philippians 2:13) </a:t>
            </a:r>
            <a:r>
              <a:rPr lang="en-CA" dirty="0"/>
              <a:t>and that we </a:t>
            </a:r>
            <a:r>
              <a:rPr lang="en-CA" dirty="0">
                <a:solidFill>
                  <a:srgbClr val="6657C2"/>
                </a:solidFill>
              </a:rPr>
              <a:t>“are being transformed into his image</a:t>
            </a:r>
            <a:r>
              <a:rPr lang="en-CA" dirty="0" smtClean="0">
                <a:solidFill>
                  <a:srgbClr val="6657C2"/>
                </a:solidFill>
                <a:effectLst/>
              </a:rPr>
              <a:t> with ever-increasing glory (2 Corinthians 3:18)</a:t>
            </a:r>
            <a:r>
              <a:rPr lang="en-CA" dirty="0" smtClean="0">
                <a:solidFill>
                  <a:srgbClr val="6657C2"/>
                </a:solidFill>
              </a:rPr>
              <a:t>.</a:t>
            </a:r>
            <a:endParaRPr lang="en-US" dirty="0" smtClean="0">
              <a:solidFill>
                <a:srgbClr val="6657C2"/>
              </a:solidFill>
            </a:endParaRPr>
          </a:p>
          <a:p>
            <a:r>
              <a:rPr lang="en-US" dirty="0" smtClean="0"/>
              <a:t>Are </a:t>
            </a:r>
            <a:r>
              <a:rPr lang="en-US" dirty="0"/>
              <a:t>we open to becoming all that they require us to be through the ongoing </a:t>
            </a:r>
            <a:r>
              <a:rPr lang="en-US" dirty="0" smtClean="0"/>
              <a:t>work </a:t>
            </a:r>
            <a:r>
              <a:rPr lang="en-US" dirty="0"/>
              <a:t>of the Spirit in our lives? </a:t>
            </a:r>
            <a:endParaRPr lang="en-CA" dirty="0"/>
          </a:p>
        </p:txBody>
      </p:sp>
      <p:pic>
        <p:nvPicPr>
          <p:cNvPr id="4" name="Picture 2" descr="Question Mark Images – Browse 409,738 Stock Photos, Vectors, and Video |  Adobe Stock"/>
          <p:cNvPicPr>
            <a:picLocks noChangeAspect="1" noChangeArrowheads="1"/>
          </p:cNvPicPr>
          <p:nvPr/>
        </p:nvPicPr>
        <p:blipFill>
          <a:blip r:embed="rId2">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229600" y="1150736"/>
            <a:ext cx="4341154" cy="2894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992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8305800" cy="6349574"/>
          </a:xfrm>
        </p:spPr>
        <p:txBody>
          <a:bodyPr>
            <a:normAutofit/>
          </a:bodyPr>
          <a:lstStyle/>
          <a:p>
            <a:r>
              <a:rPr lang="en-US" dirty="0" smtClean="0"/>
              <a:t>Though those </a:t>
            </a:r>
            <a:r>
              <a:rPr lang="en-US" dirty="0"/>
              <a:t>are some of the things that might cause our youth to crave hopping into a fishing boat, </a:t>
            </a:r>
            <a:r>
              <a:rPr lang="en-US" dirty="0" smtClean="0"/>
              <a:t>there </a:t>
            </a:r>
            <a:r>
              <a:rPr lang="en-US" dirty="0"/>
              <a:t>are likely thousands of other things in our world that could cause a similar retreat</a:t>
            </a:r>
            <a:r>
              <a:rPr lang="en-US" dirty="0" smtClean="0"/>
              <a:t>.</a:t>
            </a:r>
          </a:p>
          <a:p>
            <a:r>
              <a:rPr lang="en-US" dirty="0" smtClean="0"/>
              <a:t>Even </a:t>
            </a:r>
            <a:r>
              <a:rPr lang="en-US" dirty="0"/>
              <a:t>if you’re out in your fishing boat today – even if you’ve retreated or slacked in </a:t>
            </a:r>
            <a:r>
              <a:rPr lang="en-CA" dirty="0"/>
              <a:t>confidently displaying God’s holiness to the world around us </a:t>
            </a:r>
            <a:r>
              <a:rPr lang="en-US" dirty="0"/>
              <a:t>- the encouragement of this passage is that Jesus is willing to meet you there and do something incredible – perhaps even miraculous – in your life</a:t>
            </a:r>
            <a:r>
              <a:rPr lang="en-US" dirty="0" smtClean="0"/>
              <a:t>!</a:t>
            </a:r>
          </a:p>
          <a:p>
            <a:r>
              <a:rPr lang="en-US" dirty="0" smtClean="0"/>
              <a:t>We </a:t>
            </a:r>
            <a:r>
              <a:rPr lang="en-US" dirty="0"/>
              <a:t>are to engage in the new creation Christ brought </a:t>
            </a:r>
            <a:r>
              <a:rPr lang="en-US" dirty="0" smtClean="0"/>
              <a:t>                                        into </a:t>
            </a:r>
            <a:r>
              <a:rPr lang="en-US" dirty="0"/>
              <a:t>being through His </a:t>
            </a:r>
            <a:r>
              <a:rPr lang="en-US" dirty="0" smtClean="0"/>
              <a:t>resurrection: will </a:t>
            </a:r>
            <a:r>
              <a:rPr lang="en-US" dirty="0"/>
              <a:t>we respond </a:t>
            </a:r>
            <a:r>
              <a:rPr lang="en-US" dirty="0" smtClean="0"/>
              <a:t>                                               in </a:t>
            </a:r>
            <a:r>
              <a:rPr lang="en-US" dirty="0"/>
              <a:t>obedience to Jesus? </a:t>
            </a:r>
            <a:endParaRPr lang="en-US" dirty="0" smtClean="0"/>
          </a:p>
        </p:txBody>
      </p:sp>
    </p:spTree>
    <p:extLst>
      <p:ext uri="{BB962C8B-B14F-4D97-AF65-F5344CB8AC3E}">
        <p14:creationId xmlns:p14="http://schemas.microsoft.com/office/powerpoint/2010/main" val="378046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LAST WEEK</a:t>
            </a:r>
            <a:endParaRPr lang="en-CA" dirty="0"/>
          </a:p>
        </p:txBody>
      </p:sp>
      <p:sp>
        <p:nvSpPr>
          <p:cNvPr id="3" name="Content Placeholder 2"/>
          <p:cNvSpPr>
            <a:spLocks noGrp="1"/>
          </p:cNvSpPr>
          <p:nvPr>
            <p:ph idx="1"/>
          </p:nvPr>
        </p:nvSpPr>
        <p:spPr>
          <a:xfrm>
            <a:off x="838200" y="1825625"/>
            <a:ext cx="7448550" cy="4738948"/>
          </a:xfrm>
        </p:spPr>
        <p:txBody>
          <a:bodyPr>
            <a:normAutofit/>
          </a:bodyPr>
          <a:lstStyle/>
          <a:p>
            <a:r>
              <a:rPr lang="en-CA" dirty="0" smtClean="0"/>
              <a:t>We </a:t>
            </a:r>
            <a:r>
              <a:rPr lang="en-CA" dirty="0"/>
              <a:t>were encouraged to be those who confidently display God’s holiness – a glory Jesus shares with those who believe - to the world around us. In a very real way, the resurrection of Jesus presents us with the reality that </a:t>
            </a:r>
            <a:r>
              <a:rPr lang="en-CA" dirty="0">
                <a:solidFill>
                  <a:srgbClr val="6657C2"/>
                </a:solidFill>
              </a:rPr>
              <a:t>“new creation has come: The old has gone, the new is here!” (2 Corinthians 5:17). </a:t>
            </a:r>
            <a:r>
              <a:rPr lang="en-CA" dirty="0"/>
              <a:t>The challenge therefore is to appropriately display a glory not of our own in a world that is becoming new</a:t>
            </a:r>
            <a:r>
              <a:rPr lang="en-CA" dirty="0" smtClean="0"/>
              <a:t>.</a:t>
            </a:r>
            <a:endParaRPr lang="en-CA" dirty="0"/>
          </a:p>
        </p:txBody>
      </p:sp>
      <p:pic>
        <p:nvPicPr>
          <p:cNvPr id="1026" name="Picture 2" descr="Last Week rubber grunge stamp seal vector 32979796 Vector Art at Vecteezy"/>
          <p:cNvPicPr>
            <a:picLocks noChangeAspect="1" noChangeArrowheads="1"/>
          </p:cNvPicPr>
          <p:nvPr/>
        </p:nvPicPr>
        <p:blipFill>
          <a:blip r:embed="rId2"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0680" y="1214438"/>
            <a:ext cx="4968872" cy="3111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64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27797"/>
            <a:ext cx="8182970" cy="6127844"/>
          </a:xfrm>
        </p:spPr>
        <p:txBody>
          <a:bodyPr>
            <a:normAutofit/>
          </a:bodyPr>
          <a:lstStyle/>
          <a:p>
            <a:pPr marL="0" indent="0">
              <a:buNone/>
            </a:pPr>
            <a:r>
              <a:rPr lang="en-CA" dirty="0">
                <a:solidFill>
                  <a:srgbClr val="6657C2"/>
                </a:solidFill>
              </a:rPr>
              <a:t>“Simon Peter, Thomas (also known as </a:t>
            </a:r>
            <a:r>
              <a:rPr lang="en-CA" dirty="0" err="1">
                <a:solidFill>
                  <a:srgbClr val="6657C2"/>
                </a:solidFill>
              </a:rPr>
              <a:t>Didymus</a:t>
            </a:r>
            <a:r>
              <a:rPr lang="en-CA" dirty="0">
                <a:solidFill>
                  <a:srgbClr val="6657C2"/>
                </a:solidFill>
              </a:rPr>
              <a:t>), Nathanael from Cana in Galilee, the sons of Zebedee, and two other disciples were together.</a:t>
            </a:r>
            <a:r>
              <a:rPr lang="en-CA" b="1" baseline="30000" dirty="0">
                <a:solidFill>
                  <a:srgbClr val="6657C2"/>
                </a:solidFill>
              </a:rPr>
              <a:t> </a:t>
            </a:r>
            <a:r>
              <a:rPr lang="en-CA" dirty="0">
                <a:solidFill>
                  <a:srgbClr val="6657C2"/>
                </a:solidFill>
              </a:rPr>
              <a:t>“I’m going out to fish,” Simon Peter told them, and they said, “We’ll go with you.” So they went out and got into the boat, but that night they caught nothing.</a:t>
            </a:r>
            <a:r>
              <a:rPr lang="en-CA" b="1" baseline="30000" dirty="0">
                <a:solidFill>
                  <a:srgbClr val="6657C2"/>
                </a:solidFill>
              </a:rPr>
              <a:t> </a:t>
            </a:r>
            <a:r>
              <a:rPr lang="en-CA" dirty="0">
                <a:solidFill>
                  <a:srgbClr val="6657C2"/>
                </a:solidFill>
              </a:rPr>
              <a:t>Early in the morning, Jesus stood on the shore, but the disciples did not realize that it was Jesus.</a:t>
            </a:r>
            <a:r>
              <a:rPr lang="en-CA" b="1" baseline="30000" dirty="0">
                <a:solidFill>
                  <a:srgbClr val="6657C2"/>
                </a:solidFill>
              </a:rPr>
              <a:t> </a:t>
            </a:r>
            <a:r>
              <a:rPr lang="en-CA" dirty="0">
                <a:solidFill>
                  <a:srgbClr val="6657C2"/>
                </a:solidFill>
              </a:rPr>
              <a:t>He called out to them, “Friends, haven’t you any fish?” “No,” they answered. He said, “Throw your net on the right side of the boat and you will find some.” When they did, they were unable to haul the net in because of the large number of fish</a:t>
            </a:r>
            <a:r>
              <a:rPr lang="en-CA" dirty="0" smtClean="0">
                <a:solidFill>
                  <a:srgbClr val="6657C2"/>
                </a:solidFill>
              </a:rPr>
              <a:t>.”</a:t>
            </a:r>
            <a:endParaRPr lang="en-CA" dirty="0">
              <a:solidFill>
                <a:srgbClr val="6657C2"/>
              </a:solidFill>
            </a:endParaRPr>
          </a:p>
        </p:txBody>
      </p:sp>
    </p:spTree>
    <p:extLst>
      <p:ext uri="{BB962C8B-B14F-4D97-AF65-F5344CB8AC3E}">
        <p14:creationId xmlns:p14="http://schemas.microsoft.com/office/powerpoint/2010/main" val="51022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337481"/>
            <a:ext cx="8114731" cy="5254388"/>
          </a:xfrm>
        </p:spPr>
        <p:txBody>
          <a:bodyPr>
            <a:normAutofit/>
          </a:bodyPr>
          <a:lstStyle/>
          <a:p>
            <a:pPr marL="0" indent="0">
              <a:buNone/>
            </a:pPr>
            <a:r>
              <a:rPr lang="en-CA" dirty="0" smtClean="0">
                <a:solidFill>
                  <a:srgbClr val="6657C2"/>
                </a:solidFill>
              </a:rPr>
              <a:t>“Then the disciple whom Jesus loved said to Peter, “It is the Lord!” As soon as Simon Peter heard him say, “It is the Lord,” he wrapped his outer garment around him (for he had taken it off) and jumped into the water. The other disciples followed in the boat, towing the net full of fish, for they were not far from shore, about a hundred yards.</a:t>
            </a:r>
            <a:r>
              <a:rPr lang="en-CA" b="1" baseline="30000" dirty="0" smtClean="0">
                <a:solidFill>
                  <a:srgbClr val="6657C2"/>
                </a:solidFill>
              </a:rPr>
              <a:t> </a:t>
            </a:r>
            <a:r>
              <a:rPr lang="en-CA" dirty="0" smtClean="0">
                <a:solidFill>
                  <a:srgbClr val="6657C2"/>
                </a:solidFill>
              </a:rPr>
              <a:t>When they landed, they saw a fire of burning coals there with fish on it, and some bread.”</a:t>
            </a:r>
          </a:p>
          <a:p>
            <a:pPr marL="0" indent="0" algn="r">
              <a:buNone/>
            </a:pPr>
            <a:r>
              <a:rPr lang="en-CA" dirty="0" smtClean="0">
                <a:solidFill>
                  <a:srgbClr val="6657C2"/>
                </a:solidFill>
              </a:rPr>
              <a:t>(John 21:2-9)</a:t>
            </a:r>
          </a:p>
          <a:p>
            <a:pPr marL="0" indent="0">
              <a:buNone/>
            </a:pPr>
            <a:endParaRPr lang="en-CA" dirty="0"/>
          </a:p>
        </p:txBody>
      </p:sp>
    </p:spTree>
    <p:extLst>
      <p:ext uri="{BB962C8B-B14F-4D97-AF65-F5344CB8AC3E}">
        <p14:creationId xmlns:p14="http://schemas.microsoft.com/office/powerpoint/2010/main" val="3266092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0" y="365124"/>
            <a:ext cx="8333096" cy="6158505"/>
          </a:xfrm>
        </p:spPr>
        <p:txBody>
          <a:bodyPr>
            <a:normAutofit/>
          </a:bodyPr>
          <a:lstStyle/>
          <a:p>
            <a:r>
              <a:rPr lang="en-CA" dirty="0" smtClean="0"/>
              <a:t>After </a:t>
            </a:r>
            <a:r>
              <a:rPr lang="en-CA" dirty="0"/>
              <a:t>spending the previous 3+ years ministering alongside Jesus – remember, once sent out on their own, the disciples were amazed to find that </a:t>
            </a:r>
            <a:r>
              <a:rPr lang="en-CA" dirty="0">
                <a:solidFill>
                  <a:srgbClr val="6657C2"/>
                </a:solidFill>
              </a:rPr>
              <a:t>“even the demons submit to us in [Christ’s] name” (Luke 10:17) </a:t>
            </a:r>
            <a:r>
              <a:rPr lang="en-CA" dirty="0"/>
              <a:t>– after having been told by a resurrected Jesus that </a:t>
            </a:r>
            <a:r>
              <a:rPr lang="en-CA" dirty="0">
                <a:solidFill>
                  <a:srgbClr val="6657C2"/>
                </a:solidFill>
              </a:rPr>
              <a:t>“as the Father has sent me, I am sending you” (John 20:21) </a:t>
            </a:r>
            <a:r>
              <a:rPr lang="en-CA" dirty="0"/>
              <a:t>and after being instructed to receive the Holy Spirit, this group of seven Spirit-empowered, Jesus-equipped, God’s-glory-bearing men decided that the best use of all of this was in casting some fishing nets in the dark. </a:t>
            </a:r>
            <a:endParaRPr lang="en-CA" dirty="0" smtClean="0"/>
          </a:p>
          <a:p>
            <a:pPr marL="0" indent="0" algn="ctr">
              <a:buNone/>
            </a:pPr>
            <a:r>
              <a:rPr lang="en-CA" sz="6600" b="1" dirty="0" smtClean="0"/>
              <a:t>WHY?</a:t>
            </a:r>
            <a:endParaRPr lang="en-CA" sz="6600" b="1" dirty="0"/>
          </a:p>
        </p:txBody>
      </p:sp>
      <p:pic>
        <p:nvPicPr>
          <p:cNvPr id="4" name="Picture 2" descr="Question Mark Images – Browse 409,738 Stock Photos, Vectors, and Video |  Adobe Stock"/>
          <p:cNvPicPr>
            <a:picLocks noChangeAspect="1" noChangeArrowheads="1"/>
          </p:cNvPicPr>
          <p:nvPr/>
        </p:nvPicPr>
        <p:blipFill>
          <a:blip r:embed="rId2">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229600" y="1150736"/>
            <a:ext cx="4341154" cy="2894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336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5"/>
            <a:ext cx="7282218" cy="4351338"/>
          </a:xfrm>
        </p:spPr>
        <p:txBody>
          <a:bodyPr/>
          <a:lstStyle/>
          <a:p>
            <a:pPr marL="0" indent="0">
              <a:buNone/>
            </a:pPr>
            <a:r>
              <a:rPr lang="en-CA" dirty="0" smtClean="0"/>
              <a:t>One </a:t>
            </a:r>
            <a:r>
              <a:rPr lang="en-CA" dirty="0"/>
              <a:t>possible answer </a:t>
            </a:r>
            <a:r>
              <a:rPr lang="en-CA" dirty="0" smtClean="0"/>
              <a:t>is </a:t>
            </a:r>
            <a:r>
              <a:rPr lang="en-CA" dirty="0"/>
              <a:t>that the world of new creation ushered in through Christ’s resurrection was a very foreign and unfamiliar world, a world that the disciples were not immediately prepared to engage in. In fact, it was a world in which they were reluctant to act. </a:t>
            </a:r>
          </a:p>
        </p:txBody>
      </p:sp>
      <p:pic>
        <p:nvPicPr>
          <p:cNvPr id="2050" name="Picture 2" descr="New Creation - Custom wooden signage and gifts"/>
          <p:cNvPicPr>
            <a:picLocks noChangeAspect="1" noChangeArrowheads="1"/>
          </p:cNvPicPr>
          <p:nvPr/>
        </p:nvPicPr>
        <p:blipFill>
          <a:blip r:embed="rId2">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66124" y="1023583"/>
            <a:ext cx="6884728" cy="3603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193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78769"/>
            <a:ext cx="7050206" cy="6513345"/>
          </a:xfrm>
        </p:spPr>
        <p:txBody>
          <a:bodyPr>
            <a:normAutofit/>
          </a:bodyPr>
          <a:lstStyle/>
          <a:p>
            <a:pPr marL="514350" lvl="0" indent="-514350">
              <a:buFont typeface="+mj-lt"/>
              <a:buAutoNum type="arabicPeriod"/>
            </a:pPr>
            <a:r>
              <a:rPr lang="en-US" dirty="0"/>
              <a:t>What is the most challenging thing about following Jesus in your world?</a:t>
            </a:r>
            <a:endParaRPr lang="en-CA" dirty="0"/>
          </a:p>
          <a:p>
            <a:pPr marL="514350" lvl="0" indent="-514350">
              <a:buFont typeface="+mj-lt"/>
              <a:buAutoNum type="arabicPeriod"/>
            </a:pPr>
            <a:r>
              <a:rPr lang="en-US" dirty="0"/>
              <a:t>What is one thing that would help you follow Jesus better in your world?</a:t>
            </a:r>
            <a:endParaRPr lang="en-CA" dirty="0"/>
          </a:p>
          <a:p>
            <a:endParaRPr lang="en-CA" dirty="0" smtClean="0"/>
          </a:p>
          <a:p>
            <a:r>
              <a:rPr lang="en-CA" dirty="0" smtClean="0"/>
              <a:t>NOTE: R</a:t>
            </a:r>
            <a:r>
              <a:rPr lang="en-US" dirty="0" err="1" smtClean="0"/>
              <a:t>esponses</a:t>
            </a:r>
            <a:r>
              <a:rPr lang="en-US" dirty="0" smtClean="0"/>
              <a:t> </a:t>
            </a:r>
            <a:r>
              <a:rPr lang="en-US" dirty="0"/>
              <a:t>were genuine, authentic and thoughtful. These were not careless thoughts and seem </a:t>
            </a:r>
            <a:r>
              <a:rPr lang="en-US" dirty="0" smtClean="0"/>
              <a:t>to </a:t>
            </a:r>
            <a:r>
              <a:rPr lang="en-US" dirty="0"/>
              <a:t>be realities that our young people are already carefully and prayerfully </a:t>
            </a:r>
            <a:r>
              <a:rPr lang="en-US" dirty="0" smtClean="0"/>
              <a:t>considering. There is a very </a:t>
            </a:r>
            <a:r>
              <a:rPr lang="en-US" dirty="0"/>
              <a:t>real and authentic desire to share their faith with friends – to make a difference for Jesus in their circles – among our youth. </a:t>
            </a:r>
            <a:endParaRPr lang="en-CA" dirty="0"/>
          </a:p>
        </p:txBody>
      </p:sp>
      <p:pic>
        <p:nvPicPr>
          <p:cNvPr id="4" name="Picture 2" descr="Question Mark Images – Browse 409,738 Stock Photos, Vectors, and Video |  Adobe Stock"/>
          <p:cNvPicPr>
            <a:picLocks noChangeAspect="1" noChangeArrowheads="1"/>
          </p:cNvPicPr>
          <p:nvPr/>
        </p:nvPicPr>
        <p:blipFill>
          <a:blip r:embed="rId2">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888406" y="1232623"/>
            <a:ext cx="4341154" cy="2894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304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750625"/>
            <a:ext cx="7978255" cy="5418160"/>
          </a:xfrm>
        </p:spPr>
        <p:txBody>
          <a:bodyPr>
            <a:normAutofit/>
          </a:bodyPr>
          <a:lstStyle/>
          <a:p>
            <a:r>
              <a:rPr lang="en-US" dirty="0" smtClean="0"/>
              <a:t>Competing </a:t>
            </a:r>
            <a:r>
              <a:rPr lang="en-US" dirty="0"/>
              <a:t>messages about faith and behavior </a:t>
            </a:r>
            <a:r>
              <a:rPr lang="en-US" dirty="0" smtClean="0"/>
              <a:t>confront </a:t>
            </a:r>
            <a:r>
              <a:rPr lang="en-US" dirty="0"/>
              <a:t>our youth. </a:t>
            </a:r>
            <a:endParaRPr lang="en-US" dirty="0" smtClean="0"/>
          </a:p>
          <a:p>
            <a:r>
              <a:rPr lang="en-US" dirty="0" smtClean="0"/>
              <a:t>The </a:t>
            </a:r>
            <a:r>
              <a:rPr lang="en-US" dirty="0"/>
              <a:t>competing messages facing our young people are of great intensity and of immense volume. </a:t>
            </a:r>
          </a:p>
          <a:p>
            <a:r>
              <a:rPr lang="en-US" dirty="0" smtClean="0"/>
              <a:t>The </a:t>
            </a:r>
            <a:r>
              <a:rPr lang="en-US" dirty="0"/>
              <a:t>oppositional messaging of their world floods their active awareness at every turn – with every notification of their phone, text message, and reel viewed, distraction from following Jesus occurs. </a:t>
            </a:r>
            <a:endParaRPr lang="en-CA" dirty="0" smtClean="0"/>
          </a:p>
          <a:p>
            <a:r>
              <a:rPr lang="en-US" dirty="0" smtClean="0"/>
              <a:t>My encouragement: </a:t>
            </a:r>
            <a:r>
              <a:rPr lang="en-US" dirty="0" smtClean="0">
                <a:solidFill>
                  <a:srgbClr val="6657C2"/>
                </a:solidFill>
              </a:rPr>
              <a:t>“</a:t>
            </a:r>
            <a:r>
              <a:rPr lang="en-CA" dirty="0">
                <a:solidFill>
                  <a:srgbClr val="6657C2"/>
                </a:solidFill>
              </a:rPr>
              <a:t>be on your guard; stand firm in the faith; be courageous; be strong.</a:t>
            </a:r>
            <a:r>
              <a:rPr lang="en-CA" b="1" baseline="30000" dirty="0">
                <a:solidFill>
                  <a:srgbClr val="6657C2"/>
                </a:solidFill>
              </a:rPr>
              <a:t> </a:t>
            </a:r>
            <a:r>
              <a:rPr lang="en-CA" dirty="0">
                <a:solidFill>
                  <a:srgbClr val="6657C2"/>
                </a:solidFill>
              </a:rPr>
              <a:t>Do everything in love” (1 Corinthians 16:13-14)</a:t>
            </a:r>
            <a:r>
              <a:rPr lang="en-US" dirty="0">
                <a:solidFill>
                  <a:srgbClr val="6657C2"/>
                </a:solidFill>
              </a:rPr>
              <a:t>. </a:t>
            </a:r>
            <a:endParaRPr lang="en-CA" dirty="0">
              <a:solidFill>
                <a:srgbClr val="6657C2"/>
              </a:solidFill>
            </a:endParaRPr>
          </a:p>
          <a:p>
            <a:endParaRPr lang="en-CA" dirty="0"/>
          </a:p>
        </p:txBody>
      </p:sp>
      <p:sp>
        <p:nvSpPr>
          <p:cNvPr id="4" name="Title 3"/>
          <p:cNvSpPr>
            <a:spLocks noGrp="1"/>
          </p:cNvSpPr>
          <p:nvPr>
            <p:ph type="title"/>
          </p:nvPr>
        </p:nvSpPr>
        <p:spPr/>
        <p:txBody>
          <a:bodyPr/>
          <a:lstStyle/>
          <a:p>
            <a:endParaRPr lang="en-CA"/>
          </a:p>
        </p:txBody>
      </p:sp>
      <p:pic>
        <p:nvPicPr>
          <p:cNvPr id="3076" name="Picture 4" descr="24,534 Megaphone Logo Images, Stock Photos, 3D objects, &amp; Vectors |  Shutterstock"/>
          <p:cNvPicPr>
            <a:picLocks noChangeAspect="1" noChangeArrowheads="1"/>
          </p:cNvPicPr>
          <p:nvPr/>
        </p:nvPicPr>
        <p:blipFill rotWithShape="1">
          <a:blip r:embed="rId2">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b="12621"/>
          <a:stretch/>
        </p:blipFill>
        <p:spPr bwMode="auto">
          <a:xfrm>
            <a:off x="8403372" y="750625"/>
            <a:ext cx="3788628" cy="3565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336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867" y="365125"/>
            <a:ext cx="7751928" cy="5811838"/>
          </a:xfrm>
        </p:spPr>
        <p:txBody>
          <a:bodyPr>
            <a:normAutofit/>
          </a:bodyPr>
          <a:lstStyle/>
          <a:p>
            <a:r>
              <a:rPr lang="en-US" dirty="0" smtClean="0"/>
              <a:t>There </a:t>
            </a:r>
            <a:r>
              <a:rPr lang="en-US" dirty="0"/>
              <a:t>is a “live your own truth” messaging that is immensely present in their </a:t>
            </a:r>
            <a:r>
              <a:rPr lang="en-US" dirty="0" smtClean="0"/>
              <a:t>world and increasingly</a:t>
            </a:r>
            <a:r>
              <a:rPr lang="en-US" dirty="0"/>
              <a:t>, the suggestion that God desires we live differently according to His truth is met with cancel culture calls. </a:t>
            </a:r>
            <a:endParaRPr lang="en-US" dirty="0" smtClean="0"/>
          </a:p>
          <a:p>
            <a:r>
              <a:rPr lang="en-US" dirty="0" smtClean="0"/>
              <a:t>Though all kinds </a:t>
            </a:r>
            <a:r>
              <a:rPr lang="en-US" dirty="0"/>
              <a:t>of things are to be tolerated, </a:t>
            </a:r>
            <a:r>
              <a:rPr lang="en-US" dirty="0" smtClean="0"/>
              <a:t>Jesus </a:t>
            </a:r>
            <a:r>
              <a:rPr lang="en-US" dirty="0"/>
              <a:t>and faith in Him, seems to fall outside of that sphere</a:t>
            </a:r>
            <a:r>
              <a:rPr lang="en-US" dirty="0" smtClean="0"/>
              <a:t>.</a:t>
            </a:r>
          </a:p>
          <a:p>
            <a:r>
              <a:rPr lang="en-US" dirty="0" smtClean="0"/>
              <a:t>Many </a:t>
            </a:r>
            <a:r>
              <a:rPr lang="en-US" dirty="0"/>
              <a:t>of our youth indicate that they’ve encountered active discouragement to faith in </a:t>
            </a:r>
            <a:r>
              <a:rPr lang="en-US" dirty="0" smtClean="0"/>
              <a:t>Jesus; following </a:t>
            </a:r>
            <a:r>
              <a:rPr lang="en-US" dirty="0"/>
              <a:t>Jesus is something to be ridiculed and despised. </a:t>
            </a:r>
            <a:endParaRPr lang="en-CA" dirty="0"/>
          </a:p>
        </p:txBody>
      </p:sp>
      <p:pic>
        <p:nvPicPr>
          <p:cNvPr id="4" name="Picture 4" descr="24,534 Megaphone Logo Images, Stock Photos, 3D objects, &amp; Vectors |  Shutterstock"/>
          <p:cNvPicPr>
            <a:picLocks noChangeAspect="1" noChangeArrowheads="1"/>
          </p:cNvPicPr>
          <p:nvPr/>
        </p:nvPicPr>
        <p:blipFill rotWithShape="1">
          <a:blip r:embed="rId2">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b="12621"/>
          <a:stretch/>
        </p:blipFill>
        <p:spPr bwMode="auto">
          <a:xfrm>
            <a:off x="8403372" y="750625"/>
            <a:ext cx="3788628" cy="3565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438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833</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Arial Narrow</vt:lpstr>
      <vt:lpstr>Calibri</vt:lpstr>
      <vt:lpstr>Office Theme</vt:lpstr>
      <vt:lpstr>PowerPoint Presentation</vt:lpstr>
      <vt:lpstr>LAST WEEK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9</cp:revision>
  <cp:lastPrinted>2024-04-05T18:39:55Z</cp:lastPrinted>
  <dcterms:created xsi:type="dcterms:W3CDTF">2024-04-05T16:35:21Z</dcterms:created>
  <dcterms:modified xsi:type="dcterms:W3CDTF">2024-04-05T18:52:33Z</dcterms:modified>
</cp:coreProperties>
</file>