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2"/>
  </p:handoutMasterIdLst>
  <p:sldIdLst>
    <p:sldId id="256" r:id="rId2"/>
    <p:sldId id="257" r:id="rId3"/>
    <p:sldId id="258" r:id="rId4"/>
    <p:sldId id="259" r:id="rId5"/>
    <p:sldId id="260" r:id="rId6"/>
    <p:sldId id="273" r:id="rId7"/>
    <p:sldId id="261" r:id="rId8"/>
    <p:sldId id="276" r:id="rId9"/>
    <p:sldId id="277" r:id="rId10"/>
    <p:sldId id="274" r:id="rId11"/>
    <p:sldId id="279" r:id="rId12"/>
    <p:sldId id="278" r:id="rId13"/>
    <p:sldId id="275" r:id="rId14"/>
    <p:sldId id="262" r:id="rId15"/>
    <p:sldId id="263" r:id="rId16"/>
    <p:sldId id="264" r:id="rId17"/>
    <p:sldId id="265" r:id="rId18"/>
    <p:sldId id="266" r:id="rId19"/>
    <p:sldId id="268" r:id="rId20"/>
    <p:sldId id="267" r:id="rId2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7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7" d="100"/>
          <a:sy n="67" d="100"/>
        </p:scale>
        <p:origin x="4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D7D45345-77E7-44A4-9AF0-31A27EBE8079}" type="datetimeFigureOut">
              <a:rPr lang="en-CA" smtClean="0"/>
              <a:t>2024-04-17</a:t>
            </a:fld>
            <a:endParaRPr lang="en-CA"/>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CA"/>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F1D2F5EB-09B0-4B65-8A98-C9887051D879}" type="slidenum">
              <a:rPr lang="en-CA" smtClean="0"/>
              <a:t>‹#›</a:t>
            </a:fld>
            <a:endParaRPr lang="en-CA"/>
          </a:p>
        </p:txBody>
      </p:sp>
    </p:spTree>
    <p:extLst>
      <p:ext uri="{BB962C8B-B14F-4D97-AF65-F5344CB8AC3E}">
        <p14:creationId xmlns:p14="http://schemas.microsoft.com/office/powerpoint/2010/main" val="300056631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B0079586-EEE3-4227-B0D6-1A3AAF7FD601}" type="datetimeFigureOut">
              <a:rPr lang="en-CA" smtClean="0"/>
              <a:t>2024-04-17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1EE4B82-1288-4B6B-AF15-B1820DE63AC3}" type="slidenum">
              <a:rPr lang="en-CA" smtClean="0"/>
              <a:t>‹#›</a:t>
            </a:fld>
            <a:endParaRPr lang="en-CA"/>
          </a:p>
        </p:txBody>
      </p:sp>
      <p:sp>
        <p:nvSpPr>
          <p:cNvPr id="7" name="Rectangle 6"/>
          <p:cNvSpPr/>
          <p:nvPr userDrawn="1"/>
        </p:nvSpPr>
        <p:spPr>
          <a:xfrm>
            <a:off x="0" y="0"/>
            <a:ext cx="12192000" cy="6858000"/>
          </a:xfrm>
          <a:prstGeom prst="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1" name="Picture 10" descr="Free Black Tree Silhouette Vector Art Design - FreePatternsArea"/>
          <p:cNvPicPr>
            <a:picLocks noChangeAspect="1" noChangeArrowheads="1"/>
          </p:cNvPicPr>
          <p:nvPr userDrawn="1"/>
        </p:nvPicPr>
        <p:blipFill rotWithShape="1">
          <a:blip r:embed="rId2" cstate="print">
            <a:duotone>
              <a:schemeClr val="bg2">
                <a:shade val="45000"/>
                <a:satMod val="135000"/>
              </a:schemeClr>
              <a:prstClr val="white"/>
            </a:duotone>
            <a:extLst>
              <a:ext uri="{28A0092B-C50C-407E-A947-70E740481C1C}">
                <a14:useLocalDpi xmlns:a14="http://schemas.microsoft.com/office/drawing/2010/main" val="0"/>
              </a:ext>
            </a:extLst>
          </a:blip>
          <a:srcRect b="22567"/>
          <a:stretch/>
        </p:blipFill>
        <p:spPr bwMode="auto">
          <a:xfrm>
            <a:off x="8027196" y="-668337"/>
            <a:ext cx="8329607" cy="4877480"/>
          </a:xfrm>
          <a:prstGeom prst="rect">
            <a:avLst/>
          </a:prstGeom>
          <a:noFill/>
          <a:extLst>
            <a:ext uri="{909E8E84-426E-40DD-AFC4-6F175D3DCCD1}">
              <a14:hiddenFill xmlns:a14="http://schemas.microsoft.com/office/drawing/2010/main">
                <a:solidFill>
                  <a:srgbClr val="FFFFFF"/>
                </a:solidFill>
              </a14:hiddenFill>
            </a:ext>
          </a:extLst>
        </p:spPr>
      </p:pic>
      <p:sp>
        <p:nvSpPr>
          <p:cNvPr id="12" name="Slide Number Placeholder 5"/>
          <p:cNvSpPr txBox="1">
            <a:spLocks/>
          </p:cNvSpPr>
          <p:nvPr userDrawn="1"/>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1EE4B82-1288-4B6B-AF15-B1820DE63AC3}" type="slidenum">
              <a:rPr lang="en-CA" smtClean="0"/>
              <a:pPr/>
              <a:t>‹#›</a:t>
            </a:fld>
            <a:endParaRPr lang="en-CA"/>
          </a:p>
        </p:txBody>
      </p:sp>
      <p:pic>
        <p:nvPicPr>
          <p:cNvPr id="13" name="Picture 2" descr="Sun icon 550828 Vector Art at Vecteezy"/>
          <p:cNvPicPr>
            <a:picLocks noChangeAspect="1" noChangeArrowheads="1"/>
          </p:cNvPicPr>
          <p:nvPr userDrawn="1"/>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271749" y="401187"/>
            <a:ext cx="3309251" cy="3309251"/>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p:cNvSpPr txBox="1"/>
          <p:nvPr userDrawn="1"/>
        </p:nvSpPr>
        <p:spPr>
          <a:xfrm>
            <a:off x="1787857" y="3712191"/>
            <a:ext cx="8330418" cy="1477328"/>
          </a:xfrm>
          <a:prstGeom prst="rect">
            <a:avLst/>
          </a:prstGeom>
          <a:noFill/>
        </p:spPr>
        <p:txBody>
          <a:bodyPr wrap="square" rtlCol="0">
            <a:spAutoFit/>
          </a:bodyPr>
          <a:lstStyle/>
          <a:p>
            <a:pPr algn="ctr"/>
            <a:r>
              <a:rPr lang="en-CA" sz="5400" b="1" dirty="0" smtClean="0">
                <a:solidFill>
                  <a:srgbClr val="FFC700"/>
                </a:solidFill>
                <a:latin typeface="Arial" panose="020B0604020202020204" pitchFamily="34" charset="0"/>
                <a:cs typeface="Arial" panose="020B0604020202020204" pitchFamily="34" charset="0"/>
              </a:rPr>
              <a:t>ECCLESIASTES</a:t>
            </a:r>
          </a:p>
          <a:p>
            <a:pPr algn="ctr"/>
            <a:r>
              <a:rPr lang="en-CA" sz="3600" b="1" dirty="0" smtClean="0">
                <a:solidFill>
                  <a:srgbClr val="FFC700"/>
                </a:solidFill>
                <a:latin typeface="Arial" panose="020B0604020202020204" pitchFamily="34" charset="0"/>
                <a:cs typeface="Arial" panose="020B0604020202020204" pitchFamily="34" charset="0"/>
              </a:rPr>
              <a:t>Vanity under the sun</a:t>
            </a:r>
            <a:endParaRPr lang="en-CA" sz="3600" b="1" dirty="0">
              <a:solidFill>
                <a:srgbClr val="FFC700"/>
              </a:solidFill>
              <a:latin typeface="Arial" panose="020B0604020202020204" pitchFamily="34" charset="0"/>
              <a:cs typeface="Arial" panose="020B0604020202020204" pitchFamily="34" charset="0"/>
            </a:endParaRPr>
          </a:p>
        </p:txBody>
      </p:sp>
      <p:pic>
        <p:nvPicPr>
          <p:cNvPr id="15" name="Picture 10" descr="Free Black Tree Silhouette Vector Art Design - FreePatternsArea"/>
          <p:cNvPicPr>
            <a:picLocks noChangeAspect="1" noChangeArrowheads="1"/>
          </p:cNvPicPr>
          <p:nvPr userDrawn="1"/>
        </p:nvPicPr>
        <p:blipFill rotWithShape="1">
          <a:blip r:embed="rId2">
            <a:duotone>
              <a:schemeClr val="bg2">
                <a:shade val="45000"/>
                <a:satMod val="135000"/>
              </a:schemeClr>
              <a:prstClr val="white"/>
            </a:duotone>
            <a:extLst>
              <a:ext uri="{28A0092B-C50C-407E-A947-70E740481C1C}">
                <a14:useLocalDpi xmlns:a14="http://schemas.microsoft.com/office/drawing/2010/main" val="0"/>
              </a:ext>
            </a:extLst>
          </a:blip>
          <a:srcRect l="29177" t="61418" r="37367" b="4594"/>
          <a:stretch/>
        </p:blipFill>
        <p:spPr bwMode="auto">
          <a:xfrm>
            <a:off x="10459377" y="3217859"/>
            <a:ext cx="2786743" cy="37750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486042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B0079586-EEE3-4227-B0D6-1A3AAF7FD601}" type="datetimeFigureOut">
              <a:rPr lang="en-CA" smtClean="0"/>
              <a:t>2024-04-17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1EE4B82-1288-4B6B-AF15-B1820DE63AC3}" type="slidenum">
              <a:rPr lang="en-CA" smtClean="0"/>
              <a:t>‹#›</a:t>
            </a:fld>
            <a:endParaRPr lang="en-CA"/>
          </a:p>
        </p:txBody>
      </p:sp>
    </p:spTree>
    <p:extLst>
      <p:ext uri="{BB962C8B-B14F-4D97-AF65-F5344CB8AC3E}">
        <p14:creationId xmlns:p14="http://schemas.microsoft.com/office/powerpoint/2010/main" val="14789765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B0079586-EEE3-4227-B0D6-1A3AAF7FD601}" type="datetimeFigureOut">
              <a:rPr lang="en-CA" smtClean="0"/>
              <a:t>2024-04-17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1EE4B82-1288-4B6B-AF15-B1820DE63AC3}" type="slidenum">
              <a:rPr lang="en-CA" smtClean="0"/>
              <a:t>‹#›</a:t>
            </a:fld>
            <a:endParaRPr lang="en-CA"/>
          </a:p>
        </p:txBody>
      </p:sp>
    </p:spTree>
    <p:extLst>
      <p:ext uri="{BB962C8B-B14F-4D97-AF65-F5344CB8AC3E}">
        <p14:creationId xmlns:p14="http://schemas.microsoft.com/office/powerpoint/2010/main" val="1223401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B0079586-EEE3-4227-B0D6-1A3AAF7FD601}" type="datetimeFigureOut">
              <a:rPr lang="en-CA" smtClean="0"/>
              <a:t>2024-04-17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1EE4B82-1288-4B6B-AF15-B1820DE63AC3}" type="slidenum">
              <a:rPr lang="en-CA" smtClean="0"/>
              <a:t>‹#›</a:t>
            </a:fld>
            <a:endParaRPr lang="en-CA"/>
          </a:p>
        </p:txBody>
      </p:sp>
    </p:spTree>
    <p:extLst>
      <p:ext uri="{BB962C8B-B14F-4D97-AF65-F5344CB8AC3E}">
        <p14:creationId xmlns:p14="http://schemas.microsoft.com/office/powerpoint/2010/main" val="8367924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079586-EEE3-4227-B0D6-1A3AAF7FD601}" type="datetimeFigureOut">
              <a:rPr lang="en-CA" smtClean="0"/>
              <a:t>2024-04-17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1EE4B82-1288-4B6B-AF15-B1820DE63AC3}" type="slidenum">
              <a:rPr lang="en-CA" smtClean="0"/>
              <a:t>‹#›</a:t>
            </a:fld>
            <a:endParaRPr lang="en-CA"/>
          </a:p>
        </p:txBody>
      </p:sp>
    </p:spTree>
    <p:extLst>
      <p:ext uri="{BB962C8B-B14F-4D97-AF65-F5344CB8AC3E}">
        <p14:creationId xmlns:p14="http://schemas.microsoft.com/office/powerpoint/2010/main" val="25761294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B0079586-EEE3-4227-B0D6-1A3AAF7FD601}" type="datetimeFigureOut">
              <a:rPr lang="en-CA" smtClean="0"/>
              <a:t>2024-04-17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1EE4B82-1288-4B6B-AF15-B1820DE63AC3}" type="slidenum">
              <a:rPr lang="en-CA" smtClean="0"/>
              <a:t>‹#›</a:t>
            </a:fld>
            <a:endParaRPr lang="en-CA"/>
          </a:p>
        </p:txBody>
      </p:sp>
    </p:spTree>
    <p:extLst>
      <p:ext uri="{BB962C8B-B14F-4D97-AF65-F5344CB8AC3E}">
        <p14:creationId xmlns:p14="http://schemas.microsoft.com/office/powerpoint/2010/main" val="20935097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B0079586-EEE3-4227-B0D6-1A3AAF7FD601}" type="datetimeFigureOut">
              <a:rPr lang="en-CA" smtClean="0"/>
              <a:t>2024-04-17</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51EE4B82-1288-4B6B-AF15-B1820DE63AC3}" type="slidenum">
              <a:rPr lang="en-CA" smtClean="0"/>
              <a:t>‹#›</a:t>
            </a:fld>
            <a:endParaRPr lang="en-CA"/>
          </a:p>
        </p:txBody>
      </p:sp>
    </p:spTree>
    <p:extLst>
      <p:ext uri="{BB962C8B-B14F-4D97-AF65-F5344CB8AC3E}">
        <p14:creationId xmlns:p14="http://schemas.microsoft.com/office/powerpoint/2010/main" val="13599548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B0079586-EEE3-4227-B0D6-1A3AAF7FD601}" type="datetimeFigureOut">
              <a:rPr lang="en-CA" smtClean="0"/>
              <a:t>2024-04-17</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51EE4B82-1288-4B6B-AF15-B1820DE63AC3}" type="slidenum">
              <a:rPr lang="en-CA" smtClean="0"/>
              <a:t>‹#›</a:t>
            </a:fld>
            <a:endParaRPr lang="en-CA"/>
          </a:p>
        </p:txBody>
      </p:sp>
    </p:spTree>
    <p:extLst>
      <p:ext uri="{BB962C8B-B14F-4D97-AF65-F5344CB8AC3E}">
        <p14:creationId xmlns:p14="http://schemas.microsoft.com/office/powerpoint/2010/main" val="30796761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079586-EEE3-4227-B0D6-1A3AAF7FD601}" type="datetimeFigureOut">
              <a:rPr lang="en-CA" smtClean="0"/>
              <a:t>2024-04-17</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51EE4B82-1288-4B6B-AF15-B1820DE63AC3}" type="slidenum">
              <a:rPr lang="en-CA" smtClean="0"/>
              <a:t>‹#›</a:t>
            </a:fld>
            <a:endParaRPr lang="en-CA"/>
          </a:p>
        </p:txBody>
      </p:sp>
    </p:spTree>
    <p:extLst>
      <p:ext uri="{BB962C8B-B14F-4D97-AF65-F5344CB8AC3E}">
        <p14:creationId xmlns:p14="http://schemas.microsoft.com/office/powerpoint/2010/main" val="3290891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079586-EEE3-4227-B0D6-1A3AAF7FD601}" type="datetimeFigureOut">
              <a:rPr lang="en-CA" smtClean="0"/>
              <a:t>2024-04-17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1EE4B82-1288-4B6B-AF15-B1820DE63AC3}" type="slidenum">
              <a:rPr lang="en-CA" smtClean="0"/>
              <a:t>‹#›</a:t>
            </a:fld>
            <a:endParaRPr lang="en-CA"/>
          </a:p>
        </p:txBody>
      </p:sp>
    </p:spTree>
    <p:extLst>
      <p:ext uri="{BB962C8B-B14F-4D97-AF65-F5344CB8AC3E}">
        <p14:creationId xmlns:p14="http://schemas.microsoft.com/office/powerpoint/2010/main" val="7964149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079586-EEE3-4227-B0D6-1A3AAF7FD601}" type="datetimeFigureOut">
              <a:rPr lang="en-CA" smtClean="0"/>
              <a:t>2024-04-17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1EE4B82-1288-4B6B-AF15-B1820DE63AC3}" type="slidenum">
              <a:rPr lang="en-CA" smtClean="0"/>
              <a:t>‹#›</a:t>
            </a:fld>
            <a:endParaRPr lang="en-CA"/>
          </a:p>
        </p:txBody>
      </p:sp>
    </p:spTree>
    <p:extLst>
      <p:ext uri="{BB962C8B-B14F-4D97-AF65-F5344CB8AC3E}">
        <p14:creationId xmlns:p14="http://schemas.microsoft.com/office/powerpoint/2010/main" val="903129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0"/>
            <a:ext cx="12192000" cy="6858000"/>
          </a:xfrm>
          <a:prstGeom prst="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838200" y="365125"/>
            <a:ext cx="7173032" cy="58118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079586-EEE3-4227-B0D6-1A3AAF7FD601}" type="datetimeFigureOut">
              <a:rPr lang="en-CA" smtClean="0"/>
              <a:t>2024-04-17</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pic>
        <p:nvPicPr>
          <p:cNvPr id="1034" name="Picture 10" descr="Free Black Tree Silhouette Vector Art Design - FreePatternsArea"/>
          <p:cNvPicPr>
            <a:picLocks noChangeAspect="1" noChangeArrowheads="1"/>
          </p:cNvPicPr>
          <p:nvPr userDrawn="1"/>
        </p:nvPicPr>
        <p:blipFill rotWithShape="1">
          <a:blip r:embed="rId13" cstate="print">
            <a:duotone>
              <a:schemeClr val="bg2">
                <a:shade val="45000"/>
                <a:satMod val="135000"/>
              </a:schemeClr>
              <a:prstClr val="white"/>
            </a:duotone>
            <a:extLst>
              <a:ext uri="{28A0092B-C50C-407E-A947-70E740481C1C}">
                <a14:useLocalDpi xmlns:a14="http://schemas.microsoft.com/office/drawing/2010/main" val="0"/>
              </a:ext>
            </a:extLst>
          </a:blip>
          <a:srcRect b="22567"/>
          <a:stretch/>
        </p:blipFill>
        <p:spPr bwMode="auto">
          <a:xfrm>
            <a:off x="8027196" y="-668337"/>
            <a:ext cx="8329607" cy="4877480"/>
          </a:xfrm>
          <a:prstGeom prst="rect">
            <a:avLst/>
          </a:prstGeom>
          <a:noFill/>
          <a:extLst>
            <a:ext uri="{909E8E84-426E-40DD-AFC4-6F175D3DCCD1}">
              <a14:hiddenFill xmlns:a14="http://schemas.microsoft.com/office/drawing/2010/main">
                <a:solidFill>
                  <a:srgbClr val="FFFFFF"/>
                </a:solidFill>
              </a14:hiddenFill>
            </a:ext>
          </a:extLst>
        </p:spPr>
      </p:pic>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EE4B82-1288-4B6B-AF15-B1820DE63AC3}" type="slidenum">
              <a:rPr lang="en-CA" smtClean="0"/>
              <a:t>‹#›</a:t>
            </a:fld>
            <a:endParaRPr lang="en-CA"/>
          </a:p>
        </p:txBody>
      </p:sp>
      <p:pic>
        <p:nvPicPr>
          <p:cNvPr id="9" name="Picture 2" descr="Sun icon 550828 Vector Art at Vecteezy"/>
          <p:cNvPicPr>
            <a:picLocks noChangeAspect="1" noChangeArrowheads="1"/>
          </p:cNvPicPr>
          <p:nvPr userDrawn="1"/>
        </p:nvPicPr>
        <p:blipFill>
          <a:blip r:embed="rId1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389698" y="3489353"/>
            <a:ext cx="1884813" cy="1884813"/>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10" descr="Free Black Tree Silhouette Vector Art Design - FreePatternsArea"/>
          <p:cNvPicPr>
            <a:picLocks noChangeAspect="1" noChangeArrowheads="1"/>
          </p:cNvPicPr>
          <p:nvPr userDrawn="1"/>
        </p:nvPicPr>
        <p:blipFill rotWithShape="1">
          <a:blip r:embed="rId13">
            <a:duotone>
              <a:schemeClr val="bg2">
                <a:shade val="45000"/>
                <a:satMod val="135000"/>
              </a:schemeClr>
              <a:prstClr val="white"/>
            </a:duotone>
            <a:extLst>
              <a:ext uri="{28A0092B-C50C-407E-A947-70E740481C1C}">
                <a14:useLocalDpi xmlns:a14="http://schemas.microsoft.com/office/drawing/2010/main" val="0"/>
              </a:ext>
            </a:extLst>
          </a:blip>
          <a:srcRect l="29177" t="61418" r="37367" b="4594"/>
          <a:stretch/>
        </p:blipFill>
        <p:spPr bwMode="auto">
          <a:xfrm>
            <a:off x="10459377" y="3217859"/>
            <a:ext cx="2786743" cy="3775078"/>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p:cNvSpPr txBox="1"/>
          <p:nvPr userDrawn="1"/>
        </p:nvSpPr>
        <p:spPr>
          <a:xfrm>
            <a:off x="6294168" y="5510691"/>
            <a:ext cx="8330418" cy="954107"/>
          </a:xfrm>
          <a:prstGeom prst="rect">
            <a:avLst/>
          </a:prstGeom>
          <a:noFill/>
        </p:spPr>
        <p:txBody>
          <a:bodyPr wrap="square" rtlCol="0">
            <a:spAutoFit/>
          </a:bodyPr>
          <a:lstStyle/>
          <a:p>
            <a:pPr algn="ctr"/>
            <a:r>
              <a:rPr lang="en-CA" sz="3600" b="1" dirty="0" smtClean="0">
                <a:solidFill>
                  <a:srgbClr val="FFC700"/>
                </a:solidFill>
                <a:latin typeface="Arial" panose="020B0604020202020204" pitchFamily="34" charset="0"/>
                <a:cs typeface="Arial" panose="020B0604020202020204" pitchFamily="34" charset="0"/>
              </a:rPr>
              <a:t>ECCLESIASTES</a:t>
            </a:r>
          </a:p>
          <a:p>
            <a:pPr algn="ctr"/>
            <a:r>
              <a:rPr lang="en-CA" sz="2000" b="1" dirty="0" smtClean="0">
                <a:solidFill>
                  <a:srgbClr val="FFC700"/>
                </a:solidFill>
                <a:latin typeface="Arial" panose="020B0604020202020204" pitchFamily="34" charset="0"/>
                <a:cs typeface="Arial" panose="020B0604020202020204" pitchFamily="34" charset="0"/>
              </a:rPr>
              <a:t>Vanity under the sun</a:t>
            </a:r>
            <a:endParaRPr lang="en-CA" sz="2000" b="1" dirty="0">
              <a:solidFill>
                <a:srgbClr val="FFC7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83254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lumMod val="8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3200" kern="1200">
          <a:solidFill>
            <a:schemeClr val="bg1">
              <a:lumMod val="8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3200" kern="1200">
          <a:solidFill>
            <a:schemeClr val="bg1">
              <a:lumMod val="8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3200" kern="1200">
          <a:solidFill>
            <a:schemeClr val="bg1">
              <a:lumMod val="8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3200" kern="1200">
          <a:solidFill>
            <a:schemeClr val="bg1">
              <a:lumMod val="8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CA"/>
          </a:p>
        </p:txBody>
      </p:sp>
      <p:sp>
        <p:nvSpPr>
          <p:cNvPr id="3" name="Subtitle 2"/>
          <p:cNvSpPr>
            <a:spLocks noGrp="1"/>
          </p:cNvSpPr>
          <p:nvPr>
            <p:ph type="subTitle" idx="1"/>
          </p:nvPr>
        </p:nvSpPr>
        <p:spPr/>
        <p:txBody>
          <a:bodyPr/>
          <a:lstStyle/>
          <a:p>
            <a:endParaRPr lang="en-CA" dirty="0"/>
          </a:p>
        </p:txBody>
      </p:sp>
    </p:spTree>
    <p:extLst>
      <p:ext uri="{BB962C8B-B14F-4D97-AF65-F5344CB8AC3E}">
        <p14:creationId xmlns:p14="http://schemas.microsoft.com/office/powerpoint/2010/main" val="1855215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838200" y="773723"/>
            <a:ext cx="7173032" cy="5403240"/>
          </a:xfrm>
        </p:spPr>
        <p:txBody>
          <a:bodyPr>
            <a:noAutofit/>
          </a:bodyPr>
          <a:lstStyle/>
          <a:p>
            <a:r>
              <a:rPr lang="en-CA" dirty="0" smtClean="0"/>
              <a:t>DESIRE = Wisdom</a:t>
            </a:r>
          </a:p>
          <a:p>
            <a:r>
              <a:rPr lang="en-CA" dirty="0" smtClean="0"/>
              <a:t>DIAGNOSIS = Wisdom </a:t>
            </a:r>
            <a:r>
              <a:rPr lang="en-CA" dirty="0"/>
              <a:t>is of more value than is </a:t>
            </a:r>
            <a:r>
              <a:rPr lang="en-CA" dirty="0" smtClean="0"/>
              <a:t>folly, but because all </a:t>
            </a:r>
            <a:r>
              <a:rPr lang="en-CA" dirty="0"/>
              <a:t>die, wisdom offers no ultimate advantage to the wise. </a:t>
            </a:r>
            <a:endParaRPr lang="en-CA" dirty="0" smtClean="0"/>
          </a:p>
          <a:p>
            <a:r>
              <a:rPr lang="en-CA" dirty="0" smtClean="0"/>
              <a:t>DESPAIR= </a:t>
            </a:r>
            <a:r>
              <a:rPr lang="en-CA" dirty="0" smtClean="0">
                <a:solidFill>
                  <a:srgbClr val="FFC700"/>
                </a:solidFill>
              </a:rPr>
              <a:t>“The </a:t>
            </a:r>
            <a:r>
              <a:rPr lang="en-CA" dirty="0">
                <a:solidFill>
                  <a:srgbClr val="FFC700"/>
                </a:solidFill>
              </a:rPr>
              <a:t>work that is done under the sun was grievous to me. All of it is meaningless, a chasing after the wind” (v. 17). </a:t>
            </a:r>
            <a:r>
              <a:rPr lang="en-CA" dirty="0" smtClean="0"/>
              <a:t>His </a:t>
            </a:r>
            <a:r>
              <a:rPr lang="en-CA" dirty="0"/>
              <a:t>pursuit for meaning in the accumulation of wisdom caused the Teacher to declare </a:t>
            </a:r>
            <a:r>
              <a:rPr lang="en-CA" dirty="0">
                <a:solidFill>
                  <a:srgbClr val="FFC700"/>
                </a:solidFill>
              </a:rPr>
              <a:t>“I hated life</a:t>
            </a:r>
            <a:r>
              <a:rPr lang="en-CA" dirty="0" smtClean="0">
                <a:solidFill>
                  <a:srgbClr val="FFC700"/>
                </a:solidFill>
              </a:rPr>
              <a:t>”(v.17).</a:t>
            </a:r>
            <a:endParaRPr lang="en-CA" dirty="0">
              <a:solidFill>
                <a:srgbClr val="FFC700"/>
              </a:solidFill>
            </a:endParaRPr>
          </a:p>
        </p:txBody>
      </p:sp>
    </p:spTree>
    <p:extLst>
      <p:ext uri="{BB962C8B-B14F-4D97-AF65-F5344CB8AC3E}">
        <p14:creationId xmlns:p14="http://schemas.microsoft.com/office/powerpoint/2010/main" val="2046390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normAutofit/>
          </a:bodyPr>
          <a:lstStyle/>
          <a:p>
            <a:pPr marL="0" indent="0">
              <a:buNone/>
            </a:pPr>
            <a:r>
              <a:rPr lang="en-CA" dirty="0" smtClean="0">
                <a:solidFill>
                  <a:srgbClr val="FFC700"/>
                </a:solidFill>
              </a:rPr>
              <a:t>“</a:t>
            </a:r>
            <a:r>
              <a:rPr lang="en-CA" dirty="0">
                <a:solidFill>
                  <a:srgbClr val="FFC700"/>
                </a:solidFill>
              </a:rPr>
              <a:t>Yet they will have control over all the fruit of my toil into which I have poured my effort and skill under the sun. This too is meaningless. So my heart began to despair over all my toilsome labor under the sun. For a person may labor with wisdom, knowledge and skill, and then they must leave all they own to another who has not toiled for it. This too is meaningless and a great </a:t>
            </a:r>
            <a:r>
              <a:rPr lang="en-CA" dirty="0" smtClean="0">
                <a:solidFill>
                  <a:srgbClr val="FFC700"/>
                </a:solidFill>
              </a:rPr>
              <a:t>misfortune. What </a:t>
            </a:r>
            <a:r>
              <a:rPr lang="en-CA" dirty="0">
                <a:solidFill>
                  <a:srgbClr val="FFC700"/>
                </a:solidFill>
              </a:rPr>
              <a:t>do people get for all the toil and anxious striving with which they labor under the sun</a:t>
            </a:r>
            <a:r>
              <a:rPr lang="en-CA" dirty="0" smtClean="0">
                <a:solidFill>
                  <a:srgbClr val="FFC700"/>
                </a:solidFill>
              </a:rPr>
              <a:t>?”</a:t>
            </a:r>
            <a:r>
              <a:rPr lang="en-CA" dirty="0">
                <a:solidFill>
                  <a:srgbClr val="FFC700"/>
                </a:solidFill>
              </a:rPr>
              <a:t> </a:t>
            </a:r>
          </a:p>
        </p:txBody>
      </p:sp>
    </p:spTree>
    <p:extLst>
      <p:ext uri="{BB962C8B-B14F-4D97-AF65-F5344CB8AC3E}">
        <p14:creationId xmlns:p14="http://schemas.microsoft.com/office/powerpoint/2010/main" val="9576018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838200" y="365124"/>
            <a:ext cx="7173032" cy="6678613"/>
          </a:xfrm>
        </p:spPr>
        <p:txBody>
          <a:bodyPr>
            <a:normAutofit lnSpcReduction="10000"/>
          </a:bodyPr>
          <a:lstStyle/>
          <a:p>
            <a:pPr marL="0" indent="0">
              <a:buNone/>
            </a:pPr>
            <a:r>
              <a:rPr lang="en-CA" dirty="0" smtClean="0">
                <a:solidFill>
                  <a:srgbClr val="FFC700"/>
                </a:solidFill>
              </a:rPr>
              <a:t>“All </a:t>
            </a:r>
            <a:r>
              <a:rPr lang="en-CA" dirty="0">
                <a:solidFill>
                  <a:srgbClr val="FFC700"/>
                </a:solidFill>
              </a:rPr>
              <a:t>their days their work is grief and pain; even at night their minds do not rest. This too is meaningless.</a:t>
            </a:r>
            <a:r>
              <a:rPr lang="en-CA" b="1" baseline="30000" dirty="0">
                <a:solidFill>
                  <a:srgbClr val="FFC700"/>
                </a:solidFill>
              </a:rPr>
              <a:t> </a:t>
            </a:r>
            <a:r>
              <a:rPr lang="en-CA" dirty="0">
                <a:solidFill>
                  <a:srgbClr val="FFC700"/>
                </a:solidFill>
              </a:rPr>
              <a:t>A person can do nothing better than to eat and drink and find satisfaction in their own toil. This too, I see, is from the hand of God, for without him, who can eat or find enjoyment? To the person who pleases him, God gives wisdom, knowledge and happiness, but to the sinner he gives the task of gathering and storing up wealth to hand it over to the one who pleases God. This too is meaningless, a chasing after the wind</a:t>
            </a:r>
            <a:r>
              <a:rPr lang="en-CA" dirty="0" smtClean="0">
                <a:solidFill>
                  <a:srgbClr val="FFC700"/>
                </a:solidFill>
              </a:rPr>
              <a:t>.”</a:t>
            </a:r>
          </a:p>
          <a:p>
            <a:pPr marL="0" indent="0" algn="r">
              <a:buNone/>
            </a:pPr>
            <a:r>
              <a:rPr lang="en-CA" dirty="0">
                <a:solidFill>
                  <a:srgbClr val="FFC700"/>
                </a:solidFill>
              </a:rPr>
              <a:t>Ecclesiastes </a:t>
            </a:r>
            <a:r>
              <a:rPr lang="en-CA" dirty="0" smtClean="0">
                <a:solidFill>
                  <a:srgbClr val="FFC700"/>
                </a:solidFill>
              </a:rPr>
              <a:t>2:19b-26 </a:t>
            </a:r>
            <a:endParaRPr lang="en-CA" dirty="0">
              <a:solidFill>
                <a:srgbClr val="FFC700"/>
              </a:solidFill>
            </a:endParaRPr>
          </a:p>
        </p:txBody>
      </p:sp>
    </p:spTree>
    <p:extLst>
      <p:ext uri="{BB962C8B-B14F-4D97-AF65-F5344CB8AC3E}">
        <p14:creationId xmlns:p14="http://schemas.microsoft.com/office/powerpoint/2010/main" val="2465652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838200" y="773723"/>
            <a:ext cx="6877050" cy="5403240"/>
          </a:xfrm>
        </p:spPr>
        <p:txBody>
          <a:bodyPr>
            <a:noAutofit/>
          </a:bodyPr>
          <a:lstStyle/>
          <a:p>
            <a:r>
              <a:rPr lang="en-CA" dirty="0" smtClean="0"/>
              <a:t>DESIRE = Work</a:t>
            </a:r>
          </a:p>
          <a:p>
            <a:r>
              <a:rPr lang="en-CA" dirty="0" smtClean="0"/>
              <a:t>DIAGNOSIS = Those </a:t>
            </a:r>
            <a:r>
              <a:rPr lang="en-CA" dirty="0"/>
              <a:t>who work hard, who toil well, upon death are forced to leave all the fruit of their labour to another; to someone who had not worked for it and might not be deserving of it. </a:t>
            </a:r>
            <a:r>
              <a:rPr lang="en-CA" dirty="0" smtClean="0"/>
              <a:t>There </a:t>
            </a:r>
            <a:r>
              <a:rPr lang="en-CA" dirty="0"/>
              <a:t>is “no rest for the weary</a:t>
            </a:r>
            <a:r>
              <a:rPr lang="en-CA" dirty="0" smtClean="0"/>
              <a:t>”. </a:t>
            </a:r>
          </a:p>
          <a:p>
            <a:r>
              <a:rPr lang="en-CA" dirty="0" smtClean="0"/>
              <a:t>DESPAIR= Work </a:t>
            </a:r>
            <a:r>
              <a:rPr lang="en-CA" dirty="0"/>
              <a:t>too is </a:t>
            </a:r>
            <a:r>
              <a:rPr lang="en-CA" dirty="0">
                <a:solidFill>
                  <a:srgbClr val="FFC700"/>
                </a:solidFill>
              </a:rPr>
              <a:t>“meaningless and a great misfortune” (v.21).</a:t>
            </a:r>
            <a:r>
              <a:rPr lang="en-CA" dirty="0"/>
              <a:t/>
            </a:r>
            <a:br>
              <a:rPr lang="en-CA" dirty="0"/>
            </a:br>
            <a:endParaRPr lang="en-CA" dirty="0"/>
          </a:p>
        </p:txBody>
      </p:sp>
    </p:spTree>
    <p:extLst>
      <p:ext uri="{BB962C8B-B14F-4D97-AF65-F5344CB8AC3E}">
        <p14:creationId xmlns:p14="http://schemas.microsoft.com/office/powerpoint/2010/main" val="6106073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838200" y="336549"/>
            <a:ext cx="7173032" cy="5811837"/>
          </a:xfrm>
        </p:spPr>
        <p:txBody>
          <a:bodyPr>
            <a:normAutofit lnSpcReduction="10000"/>
          </a:bodyPr>
          <a:lstStyle/>
          <a:p>
            <a:r>
              <a:rPr lang="en-CA" dirty="0"/>
              <a:t>H</a:t>
            </a:r>
            <a:r>
              <a:rPr lang="en-CA" dirty="0" smtClean="0"/>
              <a:t>aving </a:t>
            </a:r>
            <a:r>
              <a:rPr lang="en-CA" dirty="0"/>
              <a:t>assessed that worldly pleasures, wisdom and work ultimately prove to be meaningless, the </a:t>
            </a:r>
            <a:r>
              <a:rPr lang="en-CA" dirty="0" smtClean="0"/>
              <a:t>Teacher </a:t>
            </a:r>
            <a:r>
              <a:rPr lang="en-CA" dirty="0"/>
              <a:t>advises that </a:t>
            </a:r>
            <a:r>
              <a:rPr lang="en-CA" dirty="0" smtClean="0"/>
              <a:t>the </a:t>
            </a:r>
            <a:r>
              <a:rPr lang="en-CA" dirty="0"/>
              <a:t>best a person can do is enjoy the momentary, yet ultimately meaningless satisfaction of the simple things of </a:t>
            </a:r>
            <a:r>
              <a:rPr lang="en-CA" dirty="0" smtClean="0"/>
              <a:t>life. </a:t>
            </a:r>
          </a:p>
          <a:p>
            <a:r>
              <a:rPr lang="en-CA" dirty="0" smtClean="0"/>
              <a:t>All </a:t>
            </a:r>
            <a:r>
              <a:rPr lang="en-CA" dirty="0"/>
              <a:t>we can hope to do is to make the best of a bad </a:t>
            </a:r>
            <a:r>
              <a:rPr lang="en-CA" dirty="0" smtClean="0"/>
              <a:t>situation for if </a:t>
            </a:r>
            <a:r>
              <a:rPr lang="en-CA" dirty="0"/>
              <a:t>“everything under the sun” is all that there is then our engagement in creation is irrelevant because the inevitable will invariably come to pass</a:t>
            </a:r>
            <a:r>
              <a:rPr lang="en-CA" dirty="0" smtClean="0"/>
              <a:t>.</a:t>
            </a:r>
          </a:p>
          <a:p>
            <a:r>
              <a:rPr lang="en-CA" dirty="0" smtClean="0"/>
              <a:t> </a:t>
            </a:r>
            <a:r>
              <a:rPr lang="en-CA" dirty="0"/>
              <a:t>In the eyes of the Teacher, we are pawns to the whims of a capricious god. </a:t>
            </a:r>
          </a:p>
        </p:txBody>
      </p:sp>
    </p:spTree>
    <p:extLst>
      <p:ext uri="{BB962C8B-B14F-4D97-AF65-F5344CB8AC3E}">
        <p14:creationId xmlns:p14="http://schemas.microsoft.com/office/powerpoint/2010/main" val="13867371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838199" y="493716"/>
            <a:ext cx="7720014" cy="5811838"/>
          </a:xfrm>
        </p:spPr>
        <p:txBody>
          <a:bodyPr>
            <a:noAutofit/>
          </a:bodyPr>
          <a:lstStyle/>
          <a:p>
            <a:r>
              <a:rPr lang="en-CA" dirty="0" smtClean="0"/>
              <a:t>The Teacher of Ecclesiastes holds an            “</a:t>
            </a:r>
            <a:r>
              <a:rPr lang="en-CA" dirty="0"/>
              <a:t>under the sun” </a:t>
            </a:r>
            <a:r>
              <a:rPr lang="en-CA" dirty="0" smtClean="0"/>
              <a:t>viewpoint that      eliminates </a:t>
            </a:r>
            <a:r>
              <a:rPr lang="en-CA" dirty="0"/>
              <a:t>a transcendent yet immanent God from the equation. </a:t>
            </a:r>
            <a:endParaRPr lang="en-CA" dirty="0" smtClean="0"/>
          </a:p>
          <a:p>
            <a:r>
              <a:rPr lang="en-CA" dirty="0" smtClean="0"/>
              <a:t>As </a:t>
            </a:r>
            <a:r>
              <a:rPr lang="en-CA" dirty="0"/>
              <a:t>followers of Jesus, </a:t>
            </a:r>
            <a:r>
              <a:rPr lang="en-CA" dirty="0" smtClean="0"/>
              <a:t>we </a:t>
            </a:r>
            <a:r>
              <a:rPr lang="en-CA" dirty="0"/>
              <a:t>ought to have </a:t>
            </a:r>
            <a:r>
              <a:rPr lang="en-CA" dirty="0" smtClean="0"/>
              <a:t>      an </a:t>
            </a:r>
            <a:r>
              <a:rPr lang="en-CA" dirty="0"/>
              <a:t>“under the Son” worldview, one informed by </a:t>
            </a:r>
            <a:r>
              <a:rPr lang="en-CA" dirty="0" smtClean="0"/>
              <a:t>Christ’s </a:t>
            </a:r>
            <a:r>
              <a:rPr lang="en-CA" dirty="0"/>
              <a:t>death and </a:t>
            </a:r>
            <a:r>
              <a:rPr lang="en-CA" dirty="0" smtClean="0"/>
              <a:t>resurrection. </a:t>
            </a:r>
          </a:p>
          <a:p>
            <a:r>
              <a:rPr lang="en-CA" dirty="0" smtClean="0"/>
              <a:t>We </a:t>
            </a:r>
            <a:r>
              <a:rPr lang="en-CA" dirty="0"/>
              <a:t>ought to begin our quest for meaning and purpose in life in relationship with a transcendent, yet immanent God, revealed to us in Christ Jesus, before we move on to consider things like pleasure, wisdom and work. </a:t>
            </a:r>
          </a:p>
        </p:txBody>
      </p:sp>
    </p:spTree>
    <p:extLst>
      <p:ext uri="{BB962C8B-B14F-4D97-AF65-F5344CB8AC3E}">
        <p14:creationId xmlns:p14="http://schemas.microsoft.com/office/powerpoint/2010/main" val="20859144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838200" y="2128838"/>
            <a:ext cx="7173032" cy="4329482"/>
          </a:xfrm>
        </p:spPr>
        <p:txBody>
          <a:bodyPr>
            <a:noAutofit/>
          </a:bodyPr>
          <a:lstStyle/>
          <a:p>
            <a:r>
              <a:rPr lang="en-CA" dirty="0" smtClean="0"/>
              <a:t>When </a:t>
            </a:r>
            <a:r>
              <a:rPr lang="en-CA" dirty="0"/>
              <a:t>we find ourselves primarily defined by our relationship with Christ, we can then find pleasure, pursue wisdom and engage in work in a way that brings God glory and our hearts true </a:t>
            </a:r>
            <a:r>
              <a:rPr lang="en-CA" dirty="0" smtClean="0"/>
              <a:t>joy!</a:t>
            </a:r>
            <a:endParaRPr lang="en-CA" dirty="0"/>
          </a:p>
        </p:txBody>
      </p:sp>
    </p:spTree>
    <p:extLst>
      <p:ext uri="{BB962C8B-B14F-4D97-AF65-F5344CB8AC3E}">
        <p14:creationId xmlns:p14="http://schemas.microsoft.com/office/powerpoint/2010/main" val="30103185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838200" y="636592"/>
            <a:ext cx="7173032" cy="6107113"/>
          </a:xfrm>
        </p:spPr>
        <p:txBody>
          <a:bodyPr>
            <a:normAutofit fontScale="92500"/>
          </a:bodyPr>
          <a:lstStyle/>
          <a:p>
            <a:pPr marL="514350" indent="-514350">
              <a:buFont typeface="+mj-lt"/>
              <a:buAutoNum type="arabicPeriod"/>
            </a:pPr>
            <a:r>
              <a:rPr lang="en-CA" dirty="0" smtClean="0"/>
              <a:t>As </a:t>
            </a:r>
            <a:r>
              <a:rPr lang="en-CA" dirty="0"/>
              <a:t>those “under the Son”, we can </a:t>
            </a:r>
            <a:r>
              <a:rPr lang="en-CA" dirty="0">
                <a:solidFill>
                  <a:srgbClr val="FFC700"/>
                </a:solidFill>
              </a:rPr>
              <a:t>“seek first his kingdom and his righteousness, and all these [pleasurable] things will be given to you as well” (Matthew 6:33). </a:t>
            </a:r>
            <a:endParaRPr lang="en-CA" dirty="0" smtClean="0">
              <a:solidFill>
                <a:srgbClr val="FFC700"/>
              </a:solidFill>
            </a:endParaRPr>
          </a:p>
          <a:p>
            <a:pPr marL="514350" indent="-514350">
              <a:buFont typeface="+mj-lt"/>
              <a:buAutoNum type="arabicPeriod"/>
            </a:pPr>
            <a:r>
              <a:rPr lang="en-CA" dirty="0" smtClean="0"/>
              <a:t>As those </a:t>
            </a:r>
            <a:r>
              <a:rPr lang="en-CA" dirty="0"/>
              <a:t>“under the Son”, if we desire </a:t>
            </a:r>
            <a:r>
              <a:rPr lang="en-CA" dirty="0" smtClean="0"/>
              <a:t>wisdom</a:t>
            </a:r>
            <a:r>
              <a:rPr lang="en-CA" dirty="0"/>
              <a:t>, we can </a:t>
            </a:r>
            <a:r>
              <a:rPr lang="en-CA" dirty="0">
                <a:solidFill>
                  <a:srgbClr val="FFC700"/>
                </a:solidFill>
              </a:rPr>
              <a:t>“ask God, who gives generously to all without finding fault, and it will be given to [us]” (James 1:5). </a:t>
            </a:r>
            <a:endParaRPr lang="en-CA" dirty="0" smtClean="0">
              <a:solidFill>
                <a:srgbClr val="FFC700"/>
              </a:solidFill>
            </a:endParaRPr>
          </a:p>
          <a:p>
            <a:pPr marL="514350" indent="-514350">
              <a:buFont typeface="+mj-lt"/>
              <a:buAutoNum type="arabicPeriod"/>
            </a:pPr>
            <a:r>
              <a:rPr lang="en-CA" dirty="0" smtClean="0"/>
              <a:t>As </a:t>
            </a:r>
            <a:r>
              <a:rPr lang="en-CA" dirty="0"/>
              <a:t>those “under the Son”, we can confidently </a:t>
            </a:r>
            <a:r>
              <a:rPr lang="en-CA" dirty="0">
                <a:solidFill>
                  <a:srgbClr val="FFC700"/>
                </a:solidFill>
              </a:rPr>
              <a:t>“give [ourselves] fully to the work of the Lord, because [we] know that [our] labor in the Lord is not in vain” (1 Corinthians 15:58). </a:t>
            </a:r>
          </a:p>
        </p:txBody>
      </p:sp>
    </p:spTree>
    <p:extLst>
      <p:ext uri="{BB962C8B-B14F-4D97-AF65-F5344CB8AC3E}">
        <p14:creationId xmlns:p14="http://schemas.microsoft.com/office/powerpoint/2010/main" val="9784867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838200" y="785813"/>
            <a:ext cx="7173032" cy="5391150"/>
          </a:xfrm>
        </p:spPr>
        <p:txBody>
          <a:bodyPr>
            <a:normAutofit lnSpcReduction="10000"/>
          </a:bodyPr>
          <a:lstStyle/>
          <a:p>
            <a:r>
              <a:rPr lang="en-CA" dirty="0" smtClean="0"/>
              <a:t>We </a:t>
            </a:r>
            <a:r>
              <a:rPr lang="en-CA" dirty="0"/>
              <a:t>can declare with the prophet Jeremiah that </a:t>
            </a:r>
            <a:r>
              <a:rPr lang="en-CA" dirty="0">
                <a:solidFill>
                  <a:srgbClr val="FFC700"/>
                </a:solidFill>
              </a:rPr>
              <a:t>“the heart is deceitful above all things and beyond cure” (Jeremiah 17:9), </a:t>
            </a:r>
            <a:r>
              <a:rPr lang="en-CA" dirty="0"/>
              <a:t>but we can rejoice in the fulfillment of the prophecy of Ezekiel that, by faith in Jesus, God would </a:t>
            </a:r>
            <a:r>
              <a:rPr lang="en-CA" dirty="0">
                <a:solidFill>
                  <a:srgbClr val="FFC700"/>
                </a:solidFill>
              </a:rPr>
              <a:t>“give [us] a new heart and put a new spirit in [us]; [He would] remove from [us our] heart of stone and give [us] a heart of flesh” (Ezekiel 36:26). </a:t>
            </a:r>
            <a:endParaRPr lang="en-CA" dirty="0" smtClean="0">
              <a:solidFill>
                <a:srgbClr val="FFC700"/>
              </a:solidFill>
            </a:endParaRPr>
          </a:p>
          <a:p>
            <a:r>
              <a:rPr lang="en-CA" dirty="0" smtClean="0"/>
              <a:t>Worldly </a:t>
            </a:r>
            <a:r>
              <a:rPr lang="en-CA" dirty="0"/>
              <a:t>pleasure, wisdom and work will only lead us to despair; Jesus, however, leads us to life!</a:t>
            </a:r>
          </a:p>
        </p:txBody>
      </p:sp>
    </p:spTree>
    <p:extLst>
      <p:ext uri="{BB962C8B-B14F-4D97-AF65-F5344CB8AC3E}">
        <p14:creationId xmlns:p14="http://schemas.microsoft.com/office/powerpoint/2010/main" val="12978023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solidFill>
                  <a:schemeClr val="bg1"/>
                </a:solidFill>
                <a:latin typeface="Arial Black" panose="020B0A04020102020204" pitchFamily="34" charset="0"/>
              </a:rPr>
              <a:t>Reflection Questions</a:t>
            </a:r>
            <a:endParaRPr lang="en-CA" dirty="0">
              <a:solidFill>
                <a:schemeClr val="bg1"/>
              </a:solidFill>
              <a:latin typeface="Arial Black" panose="020B0A04020102020204" pitchFamily="34" charset="0"/>
            </a:endParaRPr>
          </a:p>
        </p:txBody>
      </p:sp>
      <p:sp>
        <p:nvSpPr>
          <p:cNvPr id="3" name="Content Placeholder 2"/>
          <p:cNvSpPr>
            <a:spLocks noGrp="1"/>
          </p:cNvSpPr>
          <p:nvPr>
            <p:ph idx="1"/>
          </p:nvPr>
        </p:nvSpPr>
        <p:spPr>
          <a:xfrm>
            <a:off x="838200" y="1557335"/>
            <a:ext cx="7173032" cy="5043487"/>
          </a:xfrm>
        </p:spPr>
        <p:txBody>
          <a:bodyPr>
            <a:normAutofit fontScale="92500"/>
          </a:bodyPr>
          <a:lstStyle/>
          <a:p>
            <a:r>
              <a:rPr lang="en-CA" dirty="0"/>
              <a:t>T</a:t>
            </a:r>
            <a:r>
              <a:rPr lang="en-CA" dirty="0" smtClean="0"/>
              <a:t>hough </a:t>
            </a:r>
            <a:r>
              <a:rPr lang="en-CA" dirty="0"/>
              <a:t>I might recognize that my ultimate purpose is in Jesus, am I still drawn to receive meaning and purpose from things like worldly pleasures, wisdom or work? </a:t>
            </a:r>
            <a:endParaRPr lang="en-CA" dirty="0" smtClean="0"/>
          </a:p>
          <a:p>
            <a:r>
              <a:rPr lang="en-CA" dirty="0" smtClean="0"/>
              <a:t>Does </a:t>
            </a:r>
            <a:r>
              <a:rPr lang="en-CA" dirty="0"/>
              <a:t>my pursuit of the finer things in life, of Freedom 55 realities – or Freedom 95 if you’re in pastoral work - or of surpassing wisdom and understanding communicate a dissatisfaction, even fractionally, with the meaning and purpose ascribed to me by Christ Jesus?</a:t>
            </a:r>
          </a:p>
        </p:txBody>
      </p:sp>
    </p:spTree>
    <p:extLst>
      <p:ext uri="{BB962C8B-B14F-4D97-AF65-F5344CB8AC3E}">
        <p14:creationId xmlns:p14="http://schemas.microsoft.com/office/powerpoint/2010/main" val="2402014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838200" y="365125"/>
            <a:ext cx="6591300" cy="6246690"/>
          </a:xfrm>
        </p:spPr>
        <p:txBody>
          <a:bodyPr>
            <a:noAutofit/>
          </a:bodyPr>
          <a:lstStyle/>
          <a:p>
            <a:r>
              <a:rPr lang="en-CA" dirty="0" smtClean="0"/>
              <a:t>The </a:t>
            </a:r>
            <a:r>
              <a:rPr lang="en-CA" dirty="0"/>
              <a:t>Teacher in Ecclesiastes valiantly sets out to, using his own intellect and wisdom, survey all that “is done under the sun” </a:t>
            </a:r>
            <a:r>
              <a:rPr lang="en-CA" dirty="0" smtClean="0"/>
              <a:t>and </a:t>
            </a:r>
            <a:r>
              <a:rPr lang="en-CA" dirty="0"/>
              <a:t>determine that which contributes to meaning and contentment in life</a:t>
            </a:r>
            <a:r>
              <a:rPr lang="en-CA" dirty="0" smtClean="0"/>
              <a:t>.</a:t>
            </a:r>
          </a:p>
          <a:p>
            <a:r>
              <a:rPr lang="en-CA" dirty="0" smtClean="0"/>
              <a:t>Due </a:t>
            </a:r>
            <a:r>
              <a:rPr lang="en-CA" dirty="0"/>
              <a:t>to a lack of expressed humility, the Teacher </a:t>
            </a:r>
            <a:r>
              <a:rPr lang="en-CA" dirty="0" smtClean="0"/>
              <a:t>fails to sufficiently include </a:t>
            </a:r>
            <a:r>
              <a:rPr lang="en-CA" dirty="0"/>
              <a:t>God, </a:t>
            </a:r>
            <a:r>
              <a:rPr lang="en-CA" dirty="0" smtClean="0"/>
              <a:t>in </a:t>
            </a:r>
            <a:r>
              <a:rPr lang="en-CA" dirty="0"/>
              <a:t>his equation, </a:t>
            </a:r>
            <a:r>
              <a:rPr lang="en-CA" dirty="0" smtClean="0"/>
              <a:t>meaning that the </a:t>
            </a:r>
            <a:r>
              <a:rPr lang="en-CA" dirty="0"/>
              <a:t>outcomes of the Teacher’s pondering and experiential findings will be problematically biased. </a:t>
            </a:r>
          </a:p>
        </p:txBody>
      </p:sp>
    </p:spTree>
    <p:extLst>
      <p:ext uri="{BB962C8B-B14F-4D97-AF65-F5344CB8AC3E}">
        <p14:creationId xmlns:p14="http://schemas.microsoft.com/office/powerpoint/2010/main" val="269677586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838200" y="742949"/>
            <a:ext cx="7173032" cy="5857875"/>
          </a:xfrm>
        </p:spPr>
        <p:txBody>
          <a:bodyPr>
            <a:normAutofit lnSpcReduction="10000"/>
          </a:bodyPr>
          <a:lstStyle/>
          <a:p>
            <a:r>
              <a:rPr lang="en-CA" dirty="0"/>
              <a:t>M</a:t>
            </a:r>
            <a:r>
              <a:rPr lang="en-CA" dirty="0" smtClean="0"/>
              <a:t>ight </a:t>
            </a:r>
            <a:r>
              <a:rPr lang="en-CA" dirty="0"/>
              <a:t>we be a people who </a:t>
            </a:r>
            <a:r>
              <a:rPr lang="en-CA" dirty="0">
                <a:solidFill>
                  <a:srgbClr val="FFC700"/>
                </a:solidFill>
              </a:rPr>
              <a:t>“throw off everything that hinders and the sin that so easily entangles [and run] with perseverance the race marked out for us, fixing our eyes on Jesus, the pioneer and </a:t>
            </a:r>
            <a:r>
              <a:rPr lang="en-CA" dirty="0" err="1">
                <a:solidFill>
                  <a:srgbClr val="FFC700"/>
                </a:solidFill>
              </a:rPr>
              <a:t>perfecter</a:t>
            </a:r>
            <a:r>
              <a:rPr lang="en-CA" dirty="0">
                <a:solidFill>
                  <a:srgbClr val="FFC700"/>
                </a:solidFill>
              </a:rPr>
              <a:t> of faith</a:t>
            </a:r>
            <a:r>
              <a:rPr lang="en-CA" dirty="0" smtClean="0">
                <a:solidFill>
                  <a:srgbClr val="FFC700"/>
                </a:solidFill>
              </a:rPr>
              <a:t>” (Hebrews 12:1-2). </a:t>
            </a:r>
          </a:p>
          <a:p>
            <a:r>
              <a:rPr lang="en-CA" dirty="0" smtClean="0"/>
              <a:t>Might </a:t>
            </a:r>
            <a:r>
              <a:rPr lang="en-CA" dirty="0"/>
              <a:t>we never chase after desire that lead to despair; instead might we find truth in the words of Proverbs 19:23 – </a:t>
            </a:r>
            <a:r>
              <a:rPr lang="en-CA" dirty="0">
                <a:solidFill>
                  <a:srgbClr val="FFC700"/>
                </a:solidFill>
              </a:rPr>
              <a:t>“the fear of the LORD leads to life; then one rests content, untouched by trouble”.</a:t>
            </a:r>
          </a:p>
          <a:p>
            <a:endParaRPr lang="en-CA" dirty="0"/>
          </a:p>
        </p:txBody>
      </p:sp>
    </p:spTree>
    <p:extLst>
      <p:ext uri="{BB962C8B-B14F-4D97-AF65-F5344CB8AC3E}">
        <p14:creationId xmlns:p14="http://schemas.microsoft.com/office/powerpoint/2010/main" val="31309657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838199" y="2414587"/>
            <a:ext cx="7777163" cy="3762375"/>
          </a:xfrm>
        </p:spPr>
        <p:txBody>
          <a:bodyPr>
            <a:normAutofit/>
          </a:bodyPr>
          <a:lstStyle/>
          <a:p>
            <a:pPr marL="0" indent="0" algn="ctr">
              <a:buNone/>
            </a:pPr>
            <a:r>
              <a:rPr lang="en-CA" dirty="0" smtClean="0"/>
              <a:t>KEY IDEA</a:t>
            </a:r>
          </a:p>
          <a:p>
            <a:pPr marL="0" indent="0" algn="ctr">
              <a:buNone/>
            </a:pPr>
            <a:r>
              <a:rPr lang="en-CA" dirty="0" smtClean="0"/>
              <a:t>Today, we will explore three W words                (1) worldly </a:t>
            </a:r>
            <a:r>
              <a:rPr lang="en-CA" dirty="0"/>
              <a:t>pleasures, </a:t>
            </a:r>
            <a:r>
              <a:rPr lang="en-CA" dirty="0" smtClean="0"/>
              <a:t>(2) wisdom </a:t>
            </a:r>
            <a:r>
              <a:rPr lang="en-CA" dirty="0"/>
              <a:t>and </a:t>
            </a:r>
            <a:r>
              <a:rPr lang="en-CA" dirty="0" smtClean="0"/>
              <a:t>(3)work </a:t>
            </a:r>
          </a:p>
          <a:p>
            <a:pPr marL="0" indent="0" algn="ctr">
              <a:buNone/>
            </a:pPr>
            <a:r>
              <a:rPr lang="en-CA" dirty="0" smtClean="0"/>
              <a:t>and </a:t>
            </a:r>
            <a:r>
              <a:rPr lang="en-CA" dirty="0"/>
              <a:t>encounter three D </a:t>
            </a:r>
            <a:r>
              <a:rPr lang="en-CA" dirty="0" smtClean="0"/>
              <a:t>words as we do so:    (1) a </a:t>
            </a:r>
            <a:r>
              <a:rPr lang="en-CA" dirty="0"/>
              <a:t>desire, </a:t>
            </a:r>
            <a:r>
              <a:rPr lang="en-CA" dirty="0" smtClean="0"/>
              <a:t>(2) a </a:t>
            </a:r>
            <a:r>
              <a:rPr lang="en-CA" dirty="0"/>
              <a:t>diagnosis and </a:t>
            </a:r>
            <a:r>
              <a:rPr lang="en-CA" dirty="0" smtClean="0"/>
              <a:t>(3) a despair </a:t>
            </a:r>
          </a:p>
          <a:p>
            <a:pPr marL="0" indent="0" algn="ctr">
              <a:buNone/>
            </a:pPr>
            <a:r>
              <a:rPr lang="en-CA" dirty="0" smtClean="0"/>
              <a:t>for each.</a:t>
            </a:r>
            <a:endParaRPr lang="en-CA" dirty="0"/>
          </a:p>
        </p:txBody>
      </p:sp>
    </p:spTree>
    <p:extLst>
      <p:ext uri="{BB962C8B-B14F-4D97-AF65-F5344CB8AC3E}">
        <p14:creationId xmlns:p14="http://schemas.microsoft.com/office/powerpoint/2010/main" val="37098282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838199" y="365124"/>
            <a:ext cx="7419975" cy="6204487"/>
          </a:xfrm>
        </p:spPr>
        <p:txBody>
          <a:bodyPr>
            <a:noAutofit/>
          </a:bodyPr>
          <a:lstStyle/>
          <a:p>
            <a:pPr marL="0" indent="0">
              <a:buNone/>
            </a:pPr>
            <a:r>
              <a:rPr lang="en-CA" sz="3100" b="1" dirty="0">
                <a:solidFill>
                  <a:srgbClr val="FFC700"/>
                </a:solidFill>
              </a:rPr>
              <a:t>“</a:t>
            </a:r>
            <a:r>
              <a:rPr lang="en-CA" sz="3100" dirty="0">
                <a:solidFill>
                  <a:srgbClr val="FFC700"/>
                </a:solidFill>
              </a:rPr>
              <a:t>I said to myself, “Come now, I will test you with pleasure to find out what is good.” But that also proved to be </a:t>
            </a:r>
            <a:r>
              <a:rPr lang="en-CA" sz="3100" dirty="0" smtClean="0">
                <a:solidFill>
                  <a:srgbClr val="FFC700"/>
                </a:solidFill>
              </a:rPr>
              <a:t>meaningless. “</a:t>
            </a:r>
            <a:r>
              <a:rPr lang="en-CA" sz="3100" dirty="0">
                <a:solidFill>
                  <a:srgbClr val="FFC700"/>
                </a:solidFill>
              </a:rPr>
              <a:t>Laughter,” I said, “is madness. And what does pleasure accomplish?” I tried cheering myself with wine, and embracing folly—my mind still guiding me with wisdom. I wanted to see what was good for people to do under the heavens during the few days of their lives.</a:t>
            </a:r>
            <a:r>
              <a:rPr lang="en-CA" sz="3100" b="1" baseline="30000" dirty="0">
                <a:solidFill>
                  <a:srgbClr val="FFC700"/>
                </a:solidFill>
              </a:rPr>
              <a:t> </a:t>
            </a:r>
            <a:r>
              <a:rPr lang="en-CA" sz="3100" dirty="0">
                <a:solidFill>
                  <a:srgbClr val="FFC700"/>
                </a:solidFill>
              </a:rPr>
              <a:t>I undertook great projects: I built houses for myself and planted vineyards. I made gardens and parks and planted all kinds of fruit trees in them. I made reservoirs to water groves of flourishing trees</a:t>
            </a:r>
            <a:r>
              <a:rPr lang="en-CA" sz="3100" dirty="0" smtClean="0">
                <a:solidFill>
                  <a:srgbClr val="FFC700"/>
                </a:solidFill>
              </a:rPr>
              <a:t>.”</a:t>
            </a:r>
            <a:endParaRPr lang="en-CA" sz="3100" dirty="0">
              <a:solidFill>
                <a:srgbClr val="FFC700"/>
              </a:solidFill>
            </a:endParaRPr>
          </a:p>
        </p:txBody>
      </p:sp>
    </p:spTree>
    <p:extLst>
      <p:ext uri="{BB962C8B-B14F-4D97-AF65-F5344CB8AC3E}">
        <p14:creationId xmlns:p14="http://schemas.microsoft.com/office/powerpoint/2010/main" val="28440174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838200" y="365124"/>
            <a:ext cx="7173032" cy="6264275"/>
          </a:xfrm>
        </p:spPr>
        <p:txBody>
          <a:bodyPr>
            <a:noAutofit/>
          </a:bodyPr>
          <a:lstStyle/>
          <a:p>
            <a:pPr marL="0" indent="0">
              <a:spcBef>
                <a:spcPts val="0"/>
              </a:spcBef>
              <a:buNone/>
            </a:pPr>
            <a:r>
              <a:rPr lang="en-CA" sz="3100" dirty="0" smtClean="0">
                <a:solidFill>
                  <a:srgbClr val="FFC700"/>
                </a:solidFill>
              </a:rPr>
              <a:t>“I </a:t>
            </a:r>
            <a:r>
              <a:rPr lang="en-CA" sz="3100" dirty="0">
                <a:solidFill>
                  <a:srgbClr val="FFC700"/>
                </a:solidFill>
              </a:rPr>
              <a:t>bought male and female slaves and had other slaves who were born in my house. I also owned more herds and flocks than anyone in Jerusalem before me. I amassed silver and gold for myself, and the treasure of kings and provinces. I acquired male and female singers, and a harem as well—the delights of a man’s heart. I became greater by far than anyone in Jerusalem before me. In all this my wisdom stayed with me.</a:t>
            </a:r>
            <a:r>
              <a:rPr lang="en-CA" sz="3100" b="1" baseline="30000" dirty="0">
                <a:solidFill>
                  <a:srgbClr val="FFC700"/>
                </a:solidFill>
              </a:rPr>
              <a:t> </a:t>
            </a:r>
            <a:r>
              <a:rPr lang="en-CA" sz="3100" dirty="0">
                <a:solidFill>
                  <a:srgbClr val="FFC700"/>
                </a:solidFill>
              </a:rPr>
              <a:t>I denied myself nothing my eyes desired; I refused my heart no pleasure. My heart took delight in all my labor, and this was the reward for all my toil</a:t>
            </a:r>
            <a:r>
              <a:rPr lang="en-CA" sz="3100" dirty="0" smtClean="0">
                <a:solidFill>
                  <a:srgbClr val="FFC700"/>
                </a:solidFill>
              </a:rPr>
              <a:t>.</a:t>
            </a:r>
            <a:r>
              <a:rPr lang="en-CA" sz="3100" b="1" baseline="30000" dirty="0" smtClean="0">
                <a:solidFill>
                  <a:srgbClr val="FFC700"/>
                </a:solidFill>
              </a:rPr>
              <a:t>”</a:t>
            </a:r>
            <a:endParaRPr lang="en-CA" sz="3100" dirty="0">
              <a:solidFill>
                <a:srgbClr val="FFC700"/>
              </a:solidFill>
            </a:endParaRPr>
          </a:p>
        </p:txBody>
      </p:sp>
    </p:spTree>
    <p:extLst>
      <p:ext uri="{BB962C8B-B14F-4D97-AF65-F5344CB8AC3E}">
        <p14:creationId xmlns:p14="http://schemas.microsoft.com/office/powerpoint/2010/main" val="37396781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838200" y="2200275"/>
            <a:ext cx="7173032" cy="3976688"/>
          </a:xfrm>
        </p:spPr>
        <p:txBody>
          <a:bodyPr/>
          <a:lstStyle/>
          <a:p>
            <a:pPr marL="0" indent="0">
              <a:buNone/>
            </a:pPr>
            <a:r>
              <a:rPr lang="en-CA" dirty="0" smtClean="0">
                <a:solidFill>
                  <a:srgbClr val="FFC700"/>
                </a:solidFill>
              </a:rPr>
              <a:t>“Yet </a:t>
            </a:r>
            <a:r>
              <a:rPr lang="en-CA" dirty="0">
                <a:solidFill>
                  <a:srgbClr val="FFC700"/>
                </a:solidFill>
              </a:rPr>
              <a:t>when I surveyed all that my hands had done and what I had toiled to achieve, everything was meaningless, a chasing after the wind; nothing was gained under the sun</a:t>
            </a:r>
            <a:r>
              <a:rPr lang="en-CA" dirty="0" smtClean="0">
                <a:solidFill>
                  <a:srgbClr val="FFC700"/>
                </a:solidFill>
              </a:rPr>
              <a:t>.”</a:t>
            </a:r>
          </a:p>
          <a:p>
            <a:pPr marL="0" indent="0" algn="r">
              <a:buNone/>
            </a:pPr>
            <a:r>
              <a:rPr lang="en-CA" dirty="0" smtClean="0">
                <a:solidFill>
                  <a:srgbClr val="FFC700"/>
                </a:solidFill>
              </a:rPr>
              <a:t>(Ecclesiastes 2:1-11)</a:t>
            </a:r>
            <a:endParaRPr lang="en-CA" dirty="0">
              <a:solidFill>
                <a:srgbClr val="FFC700"/>
              </a:solidFill>
            </a:endParaRPr>
          </a:p>
          <a:p>
            <a:endParaRPr lang="en-CA" dirty="0">
              <a:solidFill>
                <a:srgbClr val="FFC700"/>
              </a:solidFill>
            </a:endParaRPr>
          </a:p>
        </p:txBody>
      </p:sp>
    </p:spTree>
    <p:extLst>
      <p:ext uri="{BB962C8B-B14F-4D97-AF65-F5344CB8AC3E}">
        <p14:creationId xmlns:p14="http://schemas.microsoft.com/office/powerpoint/2010/main" val="39494260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838200" y="630844"/>
            <a:ext cx="7173032" cy="5403240"/>
          </a:xfrm>
        </p:spPr>
        <p:txBody>
          <a:bodyPr>
            <a:noAutofit/>
          </a:bodyPr>
          <a:lstStyle/>
          <a:p>
            <a:r>
              <a:rPr lang="en-CA" dirty="0" smtClean="0"/>
              <a:t>DESIRE = Worldly pleasure</a:t>
            </a:r>
          </a:p>
          <a:p>
            <a:r>
              <a:rPr lang="en-CA" dirty="0" smtClean="0"/>
              <a:t>DIAGNOSIS = imbibing </a:t>
            </a:r>
            <a:r>
              <a:rPr lang="en-CA" dirty="0"/>
              <a:t>in wine, undertaking lavish building projects, acquiring massive wealth, and engaging in unfettered sexual </a:t>
            </a:r>
            <a:r>
              <a:rPr lang="en-CA" dirty="0" smtClean="0"/>
              <a:t>pleasure, though momentarily </a:t>
            </a:r>
            <a:r>
              <a:rPr lang="en-CA" smtClean="0"/>
              <a:t>pleasing bring nothing </a:t>
            </a:r>
            <a:r>
              <a:rPr lang="en-CA" dirty="0" smtClean="0"/>
              <a:t>of meaning </a:t>
            </a:r>
            <a:r>
              <a:rPr lang="en-CA" smtClean="0"/>
              <a:t>to life.</a:t>
            </a:r>
            <a:endParaRPr lang="en-CA" dirty="0" smtClean="0"/>
          </a:p>
          <a:p>
            <a:r>
              <a:rPr lang="en-CA" dirty="0" smtClean="0"/>
              <a:t>DESPAIR= </a:t>
            </a:r>
            <a:r>
              <a:rPr lang="en-CA" dirty="0" smtClean="0">
                <a:solidFill>
                  <a:srgbClr val="FFC700"/>
                </a:solidFill>
              </a:rPr>
              <a:t>“When </a:t>
            </a:r>
            <a:r>
              <a:rPr lang="en-CA" dirty="0">
                <a:solidFill>
                  <a:srgbClr val="FFC700"/>
                </a:solidFill>
              </a:rPr>
              <a:t>I surveyed </a:t>
            </a:r>
            <a:r>
              <a:rPr lang="en-CA" dirty="0" smtClean="0">
                <a:solidFill>
                  <a:srgbClr val="FFC700"/>
                </a:solidFill>
              </a:rPr>
              <a:t>all that </a:t>
            </a:r>
            <a:r>
              <a:rPr lang="en-CA" dirty="0">
                <a:solidFill>
                  <a:srgbClr val="FFC700"/>
                </a:solidFill>
              </a:rPr>
              <a:t>my hands </a:t>
            </a:r>
            <a:r>
              <a:rPr lang="en-CA" dirty="0" smtClean="0">
                <a:solidFill>
                  <a:srgbClr val="FFC700"/>
                </a:solidFill>
              </a:rPr>
              <a:t>had done</a:t>
            </a:r>
            <a:r>
              <a:rPr lang="en-CA" dirty="0">
                <a:solidFill>
                  <a:srgbClr val="FFC700"/>
                </a:solidFill>
              </a:rPr>
              <a:t> and what I had toiled to achieve, everything was meaningless, a chasing after the wind; nothing was gained under the </a:t>
            </a:r>
            <a:r>
              <a:rPr lang="en-CA" dirty="0" smtClean="0">
                <a:solidFill>
                  <a:srgbClr val="FFC700"/>
                </a:solidFill>
              </a:rPr>
              <a:t>sun (v.11)”.</a:t>
            </a:r>
          </a:p>
          <a:p>
            <a:r>
              <a:rPr lang="en-CA" dirty="0" smtClean="0"/>
              <a:t> </a:t>
            </a:r>
            <a:endParaRPr lang="en-CA" dirty="0"/>
          </a:p>
        </p:txBody>
      </p:sp>
    </p:spTree>
    <p:extLst>
      <p:ext uri="{BB962C8B-B14F-4D97-AF65-F5344CB8AC3E}">
        <p14:creationId xmlns:p14="http://schemas.microsoft.com/office/powerpoint/2010/main" val="39195626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838200" y="757237"/>
            <a:ext cx="7173032" cy="5419725"/>
          </a:xfrm>
        </p:spPr>
        <p:txBody>
          <a:bodyPr>
            <a:normAutofit/>
          </a:bodyPr>
          <a:lstStyle/>
          <a:p>
            <a:pPr marL="0" indent="0">
              <a:buNone/>
            </a:pPr>
            <a:r>
              <a:rPr lang="en-CA" dirty="0" smtClean="0">
                <a:solidFill>
                  <a:srgbClr val="FFC700"/>
                </a:solidFill>
              </a:rPr>
              <a:t>“</a:t>
            </a:r>
            <a:r>
              <a:rPr lang="en-CA" dirty="0">
                <a:solidFill>
                  <a:srgbClr val="FFC700"/>
                </a:solidFill>
              </a:rPr>
              <a:t>Then I turned my thoughts to consider wisdom, and also madness and folly. What more can the king’s successor do than what has already been done?</a:t>
            </a:r>
            <a:r>
              <a:rPr lang="en-CA" b="1" baseline="30000" dirty="0">
                <a:solidFill>
                  <a:srgbClr val="FFC700"/>
                </a:solidFill>
              </a:rPr>
              <a:t> </a:t>
            </a:r>
            <a:r>
              <a:rPr lang="en-CA" dirty="0">
                <a:solidFill>
                  <a:srgbClr val="FFC700"/>
                </a:solidFill>
              </a:rPr>
              <a:t>I saw that wisdom is better than folly, just as light is better than darkness.</a:t>
            </a:r>
            <a:r>
              <a:rPr lang="en-CA" b="1" baseline="30000" dirty="0">
                <a:solidFill>
                  <a:srgbClr val="FFC700"/>
                </a:solidFill>
              </a:rPr>
              <a:t> </a:t>
            </a:r>
            <a:r>
              <a:rPr lang="en-CA" dirty="0">
                <a:solidFill>
                  <a:srgbClr val="FFC700"/>
                </a:solidFill>
              </a:rPr>
              <a:t>The wise have eyes in their heads, while the fool walks in the darkness; but I came to realize that the same fate overtakes them both.</a:t>
            </a:r>
            <a:r>
              <a:rPr lang="en-CA" b="1" baseline="30000" dirty="0">
                <a:solidFill>
                  <a:srgbClr val="FFC700"/>
                </a:solidFill>
              </a:rPr>
              <a:t> </a:t>
            </a:r>
            <a:r>
              <a:rPr lang="en-CA" dirty="0">
                <a:solidFill>
                  <a:srgbClr val="FFC700"/>
                </a:solidFill>
              </a:rPr>
              <a:t>Then I said to myself, “The fate of the fool will overtake me also. What then do I gain by being wise</a:t>
            </a:r>
            <a:r>
              <a:rPr lang="en-CA" dirty="0" smtClean="0">
                <a:solidFill>
                  <a:srgbClr val="FFC700"/>
                </a:solidFill>
              </a:rPr>
              <a:t>?”</a:t>
            </a:r>
            <a:endParaRPr lang="en-CA" dirty="0">
              <a:solidFill>
                <a:srgbClr val="FFC700"/>
              </a:solidFill>
            </a:endParaRPr>
          </a:p>
        </p:txBody>
      </p:sp>
    </p:spTree>
    <p:extLst>
      <p:ext uri="{BB962C8B-B14F-4D97-AF65-F5344CB8AC3E}">
        <p14:creationId xmlns:p14="http://schemas.microsoft.com/office/powerpoint/2010/main" val="3683905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838200" y="914399"/>
            <a:ext cx="7173032" cy="5262563"/>
          </a:xfrm>
        </p:spPr>
        <p:txBody>
          <a:bodyPr/>
          <a:lstStyle/>
          <a:p>
            <a:pPr marL="0" indent="0">
              <a:buNone/>
            </a:pPr>
            <a:r>
              <a:rPr lang="en-CA" dirty="0" smtClean="0">
                <a:solidFill>
                  <a:srgbClr val="FFC700"/>
                </a:solidFill>
              </a:rPr>
              <a:t>“I </a:t>
            </a:r>
            <a:r>
              <a:rPr lang="en-CA" dirty="0">
                <a:solidFill>
                  <a:srgbClr val="FFC700"/>
                </a:solidFill>
              </a:rPr>
              <a:t>said to myself,  “This too is meaningless.”</a:t>
            </a:r>
            <a:r>
              <a:rPr lang="en-CA" b="1" baseline="30000" dirty="0">
                <a:solidFill>
                  <a:srgbClr val="FFC700"/>
                </a:solidFill>
              </a:rPr>
              <a:t> </a:t>
            </a:r>
            <a:r>
              <a:rPr lang="en-CA" dirty="0">
                <a:solidFill>
                  <a:srgbClr val="FFC700"/>
                </a:solidFill>
              </a:rPr>
              <a:t>For the wise, like the fool, will not be long remembered; the days have already come when both have been forgotten. Like the fool, the wise too must die!” So I hated life, because the work that is done under the sun was grievous to me. All of it is meaningless, a chasing after the wind. And who knows whether that person will be wise or foolish?” </a:t>
            </a:r>
          </a:p>
          <a:p>
            <a:pPr marL="0" indent="0" algn="r">
              <a:buNone/>
            </a:pPr>
            <a:r>
              <a:rPr lang="en-CA" dirty="0">
                <a:solidFill>
                  <a:srgbClr val="FFC700"/>
                </a:solidFill>
              </a:rPr>
              <a:t>Ecclesiastes 2:12-19a</a:t>
            </a:r>
          </a:p>
        </p:txBody>
      </p:sp>
    </p:spTree>
    <p:extLst>
      <p:ext uri="{BB962C8B-B14F-4D97-AF65-F5344CB8AC3E}">
        <p14:creationId xmlns:p14="http://schemas.microsoft.com/office/powerpoint/2010/main" val="30845836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297</TotalTime>
  <Words>788</Words>
  <Application>Microsoft Office PowerPoint</Application>
  <PresentationFormat>Widescreen</PresentationFormat>
  <Paragraphs>43</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Arial Black</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Reflection Questions</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account</dc:creator>
  <cp:lastModifiedBy>Microsoft account</cp:lastModifiedBy>
  <cp:revision>14</cp:revision>
  <cp:lastPrinted>2024-04-17T18:14:36Z</cp:lastPrinted>
  <dcterms:created xsi:type="dcterms:W3CDTF">2024-04-11T22:49:02Z</dcterms:created>
  <dcterms:modified xsi:type="dcterms:W3CDTF">2024-04-17T19:34:34Z</dcterms:modified>
</cp:coreProperties>
</file>