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8" d="100"/>
          <a:sy n="68" d="100"/>
        </p:scale>
        <p:origin x="48"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B0079586-EEE3-4227-B0D6-1A3AAF7FD601}" type="datetimeFigureOut">
              <a:rPr lang="en-CA" smtClean="0"/>
              <a:t>2024-04-11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
        <p:nvSpPr>
          <p:cNvPr id="7" name="Rectangle 6"/>
          <p:cNvSpPr/>
          <p:nvPr userDrawn="1"/>
        </p:nvSpPr>
        <p:spPr>
          <a:xfrm>
            <a:off x="0" y="0"/>
            <a:ext cx="12192000" cy="68580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descr="Free Black Tree Silhouette Vector Art Design - FreePatternsArea"/>
          <p:cNvPicPr>
            <a:picLocks noChangeAspect="1" noChangeArrowheads="1"/>
          </p:cNvPicPr>
          <p:nvPr userDrawn="1"/>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b="22567"/>
          <a:stretch/>
        </p:blipFill>
        <p:spPr bwMode="auto">
          <a:xfrm>
            <a:off x="8027196" y="-668337"/>
            <a:ext cx="8329607" cy="4877480"/>
          </a:xfrm>
          <a:prstGeom prst="rect">
            <a:avLst/>
          </a:prstGeom>
          <a:noFill/>
          <a:extLst>
            <a:ext uri="{909E8E84-426E-40DD-AFC4-6F175D3DCCD1}">
              <a14:hiddenFill xmlns:a14="http://schemas.microsoft.com/office/drawing/2010/main">
                <a:solidFill>
                  <a:srgbClr val="FFFFFF"/>
                </a:solidFill>
              </a14:hiddenFill>
            </a:ext>
          </a:extLst>
        </p:spPr>
      </p:pic>
      <p:sp>
        <p:nvSpPr>
          <p:cNvPr id="12" name="Slide Number Placeholder 5"/>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1EE4B82-1288-4B6B-AF15-B1820DE63AC3}" type="slidenum">
              <a:rPr lang="en-CA" smtClean="0"/>
              <a:pPr/>
              <a:t>‹#›</a:t>
            </a:fld>
            <a:endParaRPr lang="en-CA"/>
          </a:p>
        </p:txBody>
      </p:sp>
      <p:pic>
        <p:nvPicPr>
          <p:cNvPr id="13" name="Picture 2" descr="Sun icon 550828 Vector Art at Vecteezy"/>
          <p:cNvPicPr>
            <a:picLocks noChangeAspect="1" noChangeArrowheads="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71749" y="401187"/>
            <a:ext cx="3309251" cy="330925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userDrawn="1"/>
        </p:nvSpPr>
        <p:spPr>
          <a:xfrm>
            <a:off x="1787857" y="3712191"/>
            <a:ext cx="8330418" cy="1477328"/>
          </a:xfrm>
          <a:prstGeom prst="rect">
            <a:avLst/>
          </a:prstGeom>
          <a:noFill/>
        </p:spPr>
        <p:txBody>
          <a:bodyPr wrap="square" rtlCol="0">
            <a:spAutoFit/>
          </a:bodyPr>
          <a:lstStyle/>
          <a:p>
            <a:pPr algn="ctr"/>
            <a:r>
              <a:rPr lang="en-CA" sz="5400" b="1" dirty="0" smtClean="0">
                <a:solidFill>
                  <a:srgbClr val="FFC700"/>
                </a:solidFill>
                <a:latin typeface="Arial" panose="020B0604020202020204" pitchFamily="34" charset="0"/>
                <a:cs typeface="Arial" panose="020B0604020202020204" pitchFamily="34" charset="0"/>
              </a:rPr>
              <a:t>ECCLESIASTES</a:t>
            </a:r>
          </a:p>
          <a:p>
            <a:pPr algn="ctr"/>
            <a:r>
              <a:rPr lang="en-CA" sz="3600" b="1" dirty="0" smtClean="0">
                <a:solidFill>
                  <a:srgbClr val="FFC700"/>
                </a:solidFill>
                <a:latin typeface="Arial" panose="020B0604020202020204" pitchFamily="34" charset="0"/>
                <a:cs typeface="Arial" panose="020B0604020202020204" pitchFamily="34" charset="0"/>
              </a:rPr>
              <a:t>Vanity under the sun</a:t>
            </a:r>
            <a:endParaRPr lang="en-CA" sz="3600" b="1" dirty="0">
              <a:solidFill>
                <a:srgbClr val="FFC700"/>
              </a:solidFill>
              <a:latin typeface="Arial" panose="020B0604020202020204" pitchFamily="34" charset="0"/>
              <a:cs typeface="Arial" panose="020B0604020202020204" pitchFamily="34" charset="0"/>
            </a:endParaRPr>
          </a:p>
        </p:txBody>
      </p:sp>
      <p:pic>
        <p:nvPicPr>
          <p:cNvPr id="15" name="Picture 10" descr="Free Black Tree Silhouette Vector Art Design - FreePatternsArea"/>
          <p:cNvPicPr>
            <a:picLocks noChangeAspect="1" noChangeArrowheads="1"/>
          </p:cNvPicPr>
          <p:nvPr userDrawn="1"/>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l="29177" t="61418" r="37367" b="4594"/>
          <a:stretch/>
        </p:blipFill>
        <p:spPr bwMode="auto">
          <a:xfrm>
            <a:off x="10459377" y="3217859"/>
            <a:ext cx="2786743" cy="3775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8604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0079586-EEE3-4227-B0D6-1A3AAF7FD601}" type="datetimeFigureOut">
              <a:rPr lang="en-CA" smtClean="0"/>
              <a:t>2024-04-11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1478976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0079586-EEE3-4227-B0D6-1A3AAF7FD601}" type="datetimeFigureOut">
              <a:rPr lang="en-CA" smtClean="0"/>
              <a:t>2024-04-11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1223401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0079586-EEE3-4227-B0D6-1A3AAF7FD601}" type="datetimeFigureOut">
              <a:rPr lang="en-CA" smtClean="0"/>
              <a:t>2024-04-11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836792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079586-EEE3-4227-B0D6-1A3AAF7FD601}" type="datetimeFigureOut">
              <a:rPr lang="en-CA" smtClean="0"/>
              <a:t>2024-04-11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2576129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B0079586-EEE3-4227-B0D6-1A3AAF7FD601}" type="datetimeFigureOut">
              <a:rPr lang="en-CA" smtClean="0"/>
              <a:t>2024-04-11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209350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B0079586-EEE3-4227-B0D6-1A3AAF7FD601}" type="datetimeFigureOut">
              <a:rPr lang="en-CA" smtClean="0"/>
              <a:t>2024-04-11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1359954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B0079586-EEE3-4227-B0D6-1A3AAF7FD601}" type="datetimeFigureOut">
              <a:rPr lang="en-CA" smtClean="0"/>
              <a:t>2024-04-11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3079676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079586-EEE3-4227-B0D6-1A3AAF7FD601}" type="datetimeFigureOut">
              <a:rPr lang="en-CA" smtClean="0"/>
              <a:t>2024-04-11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329089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79586-EEE3-4227-B0D6-1A3AAF7FD601}" type="datetimeFigureOut">
              <a:rPr lang="en-CA" smtClean="0"/>
              <a:t>2024-04-11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796414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79586-EEE3-4227-B0D6-1A3AAF7FD601}" type="datetimeFigureOut">
              <a:rPr lang="en-CA" smtClean="0"/>
              <a:t>2024-04-11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90312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365125"/>
            <a:ext cx="7173032" cy="58118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079586-EEE3-4227-B0D6-1A3AAF7FD601}" type="datetimeFigureOut">
              <a:rPr lang="en-CA" smtClean="0"/>
              <a:t>2024-04-11</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pic>
        <p:nvPicPr>
          <p:cNvPr id="1034" name="Picture 10" descr="Free Black Tree Silhouette Vector Art Design - FreePatternsArea"/>
          <p:cNvPicPr>
            <a:picLocks noChangeAspect="1" noChangeArrowheads="1"/>
          </p:cNvPicPr>
          <p:nvPr userDrawn="1"/>
        </p:nvPicPr>
        <p:blipFill rotWithShape="1">
          <a:blip r:embed="rId13" cstate="print">
            <a:duotone>
              <a:schemeClr val="bg2">
                <a:shade val="45000"/>
                <a:satMod val="135000"/>
              </a:schemeClr>
              <a:prstClr val="white"/>
            </a:duotone>
            <a:extLst>
              <a:ext uri="{28A0092B-C50C-407E-A947-70E740481C1C}">
                <a14:useLocalDpi xmlns:a14="http://schemas.microsoft.com/office/drawing/2010/main" val="0"/>
              </a:ext>
            </a:extLst>
          </a:blip>
          <a:srcRect b="22567"/>
          <a:stretch/>
        </p:blipFill>
        <p:spPr bwMode="auto">
          <a:xfrm>
            <a:off x="8027196" y="-668337"/>
            <a:ext cx="8329607" cy="487748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EE4B82-1288-4B6B-AF15-B1820DE63AC3}" type="slidenum">
              <a:rPr lang="en-CA" smtClean="0"/>
              <a:t>‹#›</a:t>
            </a:fld>
            <a:endParaRPr lang="en-CA"/>
          </a:p>
        </p:txBody>
      </p:sp>
      <p:pic>
        <p:nvPicPr>
          <p:cNvPr id="9" name="Picture 2" descr="Sun icon 550828 Vector Art at Vecteezy"/>
          <p:cNvPicPr>
            <a:picLocks noChangeAspect="1" noChangeArrowheads="1"/>
          </p:cNvPicPr>
          <p:nvPr userDrawn="1"/>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389698" y="3489353"/>
            <a:ext cx="1884813" cy="1884813"/>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0" descr="Free Black Tree Silhouette Vector Art Design - FreePatternsArea"/>
          <p:cNvPicPr>
            <a:picLocks noChangeAspect="1" noChangeArrowheads="1"/>
          </p:cNvPicPr>
          <p:nvPr userDrawn="1"/>
        </p:nvPicPr>
        <p:blipFill rotWithShape="1">
          <a:blip r:embed="rId13">
            <a:duotone>
              <a:schemeClr val="bg2">
                <a:shade val="45000"/>
                <a:satMod val="135000"/>
              </a:schemeClr>
              <a:prstClr val="white"/>
            </a:duotone>
            <a:extLst>
              <a:ext uri="{28A0092B-C50C-407E-A947-70E740481C1C}">
                <a14:useLocalDpi xmlns:a14="http://schemas.microsoft.com/office/drawing/2010/main" val="0"/>
              </a:ext>
            </a:extLst>
          </a:blip>
          <a:srcRect l="29177" t="61418" r="37367" b="4594"/>
          <a:stretch/>
        </p:blipFill>
        <p:spPr bwMode="auto">
          <a:xfrm>
            <a:off x="10459377" y="3217859"/>
            <a:ext cx="2786743" cy="3775078"/>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userDrawn="1"/>
        </p:nvSpPr>
        <p:spPr>
          <a:xfrm>
            <a:off x="6294168" y="5510691"/>
            <a:ext cx="8330418" cy="954107"/>
          </a:xfrm>
          <a:prstGeom prst="rect">
            <a:avLst/>
          </a:prstGeom>
          <a:noFill/>
        </p:spPr>
        <p:txBody>
          <a:bodyPr wrap="square" rtlCol="0">
            <a:spAutoFit/>
          </a:bodyPr>
          <a:lstStyle/>
          <a:p>
            <a:pPr algn="ctr"/>
            <a:r>
              <a:rPr lang="en-CA" sz="3600" b="1" dirty="0" smtClean="0">
                <a:solidFill>
                  <a:srgbClr val="FFC700"/>
                </a:solidFill>
                <a:latin typeface="Arial" panose="020B0604020202020204" pitchFamily="34" charset="0"/>
                <a:cs typeface="Arial" panose="020B0604020202020204" pitchFamily="34" charset="0"/>
              </a:rPr>
              <a:t>ECCLESIASTES</a:t>
            </a:r>
          </a:p>
          <a:p>
            <a:pPr algn="ctr"/>
            <a:r>
              <a:rPr lang="en-CA" sz="2000" b="1" dirty="0" smtClean="0">
                <a:solidFill>
                  <a:srgbClr val="FFC700"/>
                </a:solidFill>
                <a:latin typeface="Arial" panose="020B0604020202020204" pitchFamily="34" charset="0"/>
                <a:cs typeface="Arial" panose="020B0604020202020204" pitchFamily="34" charset="0"/>
              </a:rPr>
              <a:t>Vanity under the sun</a:t>
            </a:r>
            <a:endParaRPr lang="en-CA" sz="2000" b="1" dirty="0">
              <a:solidFill>
                <a:srgbClr val="FFC7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3254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lumMod val="8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185521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1167617"/>
            <a:ext cx="7173032" cy="5009345"/>
          </a:xfrm>
        </p:spPr>
        <p:txBody>
          <a:bodyPr/>
          <a:lstStyle/>
          <a:p>
            <a:pPr marL="0" indent="0">
              <a:buNone/>
            </a:pPr>
            <a:r>
              <a:rPr lang="en-CA" dirty="0" smtClean="0">
                <a:solidFill>
                  <a:srgbClr val="FFC700"/>
                </a:solidFill>
              </a:rPr>
              <a:t>“I, the Teacher, was king over Israel in Jerusalem. I applied my mind to study and to explore by wisdom all that is done under the heavens. What a heavy burden God has laid on mankind! I have seen all the things that are done under the sun; all of them are meaningless, a chasing after the wind.</a:t>
            </a:r>
            <a:r>
              <a:rPr lang="en-CA" b="1" baseline="30000" dirty="0" smtClean="0">
                <a:solidFill>
                  <a:srgbClr val="FFC700"/>
                </a:solidFill>
              </a:rPr>
              <a:t> </a:t>
            </a:r>
            <a:r>
              <a:rPr lang="en-CA" dirty="0" smtClean="0">
                <a:solidFill>
                  <a:srgbClr val="FFC700"/>
                </a:solidFill>
              </a:rPr>
              <a:t>What is crooked cannot be straightened; what is lacking cannot be counted.”</a:t>
            </a:r>
            <a:r>
              <a:rPr lang="en-CA" b="1" baseline="30000" dirty="0" smtClean="0">
                <a:solidFill>
                  <a:srgbClr val="FFC700"/>
                </a:solidFill>
              </a:rPr>
              <a:t> </a:t>
            </a:r>
            <a:endParaRPr lang="en-CA" dirty="0">
              <a:solidFill>
                <a:srgbClr val="FFC700"/>
              </a:solidFill>
            </a:endParaRPr>
          </a:p>
        </p:txBody>
      </p:sp>
    </p:spTree>
    <p:extLst>
      <p:ext uri="{BB962C8B-B14F-4D97-AF65-F5344CB8AC3E}">
        <p14:creationId xmlns:p14="http://schemas.microsoft.com/office/powerpoint/2010/main" val="978486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pPr marL="0" indent="0">
              <a:buNone/>
            </a:pPr>
            <a:r>
              <a:rPr lang="en-CA" dirty="0" smtClean="0"/>
              <a:t/>
            </a:r>
            <a:br>
              <a:rPr lang="en-CA" dirty="0" smtClean="0"/>
            </a:br>
            <a:r>
              <a:rPr lang="en-CA" dirty="0" smtClean="0">
                <a:solidFill>
                  <a:srgbClr val="FFC700"/>
                </a:solidFill>
              </a:rPr>
              <a:t>“I said to myself, “Look, I have increased in wisdom more than anyone who has ruled over Jerusalem before me; I have experienced much of wisdom and knowledge.” Then I applied myself to the understanding of wisdom, and also of madness and folly, but I learned that this, too, is a chasing after the wind.</a:t>
            </a:r>
            <a:r>
              <a:rPr lang="en-CA" b="1" baseline="30000" dirty="0" smtClean="0">
                <a:solidFill>
                  <a:srgbClr val="FFC700"/>
                </a:solidFill>
              </a:rPr>
              <a:t> </a:t>
            </a:r>
            <a:r>
              <a:rPr lang="en-CA" dirty="0" smtClean="0">
                <a:solidFill>
                  <a:srgbClr val="FFC700"/>
                </a:solidFill>
              </a:rPr>
              <a:t>For with much wisdom comes much sorrow; the more knowledge, the more grief.”</a:t>
            </a:r>
          </a:p>
          <a:p>
            <a:pPr marL="0" indent="0" algn="r">
              <a:buNone/>
            </a:pPr>
            <a:r>
              <a:rPr lang="en-CA" dirty="0" smtClean="0">
                <a:solidFill>
                  <a:srgbClr val="FFC700"/>
                </a:solidFill>
              </a:rPr>
              <a:t>(Ecclesiastes 1:1-18)</a:t>
            </a:r>
            <a:endParaRPr lang="en-CA" dirty="0" smtClean="0">
              <a:solidFill>
                <a:srgbClr val="FFC700"/>
              </a:solidFill>
            </a:endParaRPr>
          </a:p>
          <a:p>
            <a:endParaRPr lang="en-CA" dirty="0"/>
          </a:p>
        </p:txBody>
      </p:sp>
    </p:spTree>
    <p:extLst>
      <p:ext uri="{BB962C8B-B14F-4D97-AF65-F5344CB8AC3E}">
        <p14:creationId xmlns:p14="http://schemas.microsoft.com/office/powerpoint/2010/main" val="1297802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1547445"/>
            <a:ext cx="7173032" cy="4629517"/>
          </a:xfrm>
        </p:spPr>
        <p:txBody>
          <a:bodyPr/>
          <a:lstStyle/>
          <a:p>
            <a:r>
              <a:rPr lang="en-CA" dirty="0"/>
              <a:t>Sounding a bit </a:t>
            </a:r>
            <a:r>
              <a:rPr lang="en-CA" dirty="0" smtClean="0"/>
              <a:t>like </a:t>
            </a:r>
            <a:r>
              <a:rPr lang="en-CA" dirty="0"/>
              <a:t>a grumpy old man, the compiler suggests that the words of Ecclesiastes will speak to a world where our strenuous labour is proven worthless, new discoveries proven neither new nor profound, a life well lived is quickly forgotten and collected wisdom delivers nothing but additional grief.</a:t>
            </a:r>
          </a:p>
        </p:txBody>
      </p:sp>
    </p:spTree>
    <p:extLst>
      <p:ext uri="{BB962C8B-B14F-4D97-AF65-F5344CB8AC3E}">
        <p14:creationId xmlns:p14="http://schemas.microsoft.com/office/powerpoint/2010/main" val="240201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CA" dirty="0" smtClean="0">
                <a:solidFill>
                  <a:srgbClr val="FFC700"/>
                </a:solidFill>
              </a:rPr>
              <a:t>“</a:t>
            </a:r>
            <a:r>
              <a:rPr lang="en-CA" dirty="0">
                <a:solidFill>
                  <a:srgbClr val="FFC700"/>
                </a:solidFill>
              </a:rPr>
              <a:t>I applied my mind to study and to explore by wisdom all that is done under the </a:t>
            </a:r>
            <a:r>
              <a:rPr lang="en-CA" dirty="0" smtClean="0">
                <a:solidFill>
                  <a:srgbClr val="FFC700"/>
                </a:solidFill>
              </a:rPr>
              <a:t>heavens.” (Ecclesiastes 1:14)</a:t>
            </a:r>
          </a:p>
          <a:p>
            <a:r>
              <a:rPr lang="en-CA" dirty="0" smtClean="0"/>
              <a:t>Immediately</a:t>
            </a:r>
            <a:r>
              <a:rPr lang="en-CA" dirty="0"/>
              <a:t>, I would suggest that we encounter in the Teacher, a blatant overconfidence in himself and a worrisome lack of humility.  </a:t>
            </a:r>
            <a:endParaRPr lang="en-CA" dirty="0" smtClean="0"/>
          </a:p>
          <a:p>
            <a:r>
              <a:rPr lang="en-CA" dirty="0"/>
              <a:t>The book of Ecclesiastes then reveals to us the results of a self-centred enterprise aimed at determining meaning and purpose in the world.</a:t>
            </a:r>
            <a:r>
              <a:rPr lang="en-CA" dirty="0" smtClean="0"/>
              <a:t> </a:t>
            </a:r>
            <a:endParaRPr lang="en-CA" dirty="0"/>
          </a:p>
          <a:p>
            <a:endParaRPr lang="en-CA" dirty="0"/>
          </a:p>
        </p:txBody>
      </p:sp>
    </p:spTree>
    <p:extLst>
      <p:ext uri="{BB962C8B-B14F-4D97-AF65-F5344CB8AC3E}">
        <p14:creationId xmlns:p14="http://schemas.microsoft.com/office/powerpoint/2010/main" val="3130965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871566"/>
            <a:ext cx="7173032" cy="5811838"/>
          </a:xfrm>
        </p:spPr>
        <p:txBody>
          <a:bodyPr>
            <a:noAutofit/>
          </a:bodyPr>
          <a:lstStyle/>
          <a:p>
            <a:r>
              <a:rPr lang="en-CA" dirty="0" smtClean="0"/>
              <a:t>DEFINITIONS: Transcendent describes </a:t>
            </a:r>
            <a:r>
              <a:rPr lang="en-CA" dirty="0"/>
              <a:t>how God is exalted, above and beyond us and immanent means that God is present in time and space and near us. </a:t>
            </a:r>
            <a:endParaRPr lang="en-CA" dirty="0" smtClean="0"/>
          </a:p>
          <a:p>
            <a:r>
              <a:rPr lang="en-CA" dirty="0" smtClean="0"/>
              <a:t>The Teacher’s search </a:t>
            </a:r>
            <a:r>
              <a:rPr lang="en-CA" dirty="0"/>
              <a:t>for meaning and purpose only takes place in the realm of that which is experienced under the sun and ignores any transcendent realities. His exploration for meaning in life also occurs apart from a relational connection to an immanent God</a:t>
            </a:r>
            <a:r>
              <a:rPr lang="en-CA" dirty="0" smtClean="0"/>
              <a:t>.</a:t>
            </a:r>
            <a:endParaRPr lang="en-CA" dirty="0"/>
          </a:p>
        </p:txBody>
      </p:sp>
    </p:spTree>
    <p:extLst>
      <p:ext uri="{BB962C8B-B14F-4D97-AF65-F5344CB8AC3E}">
        <p14:creationId xmlns:p14="http://schemas.microsoft.com/office/powerpoint/2010/main" val="2000878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661183" y="618345"/>
            <a:ext cx="7146386" cy="5811838"/>
          </a:xfrm>
        </p:spPr>
        <p:txBody>
          <a:bodyPr>
            <a:normAutofit lnSpcReduction="10000"/>
          </a:bodyPr>
          <a:lstStyle/>
          <a:p>
            <a:r>
              <a:rPr lang="en-CA" dirty="0" smtClean="0">
                <a:solidFill>
                  <a:srgbClr val="FFC700"/>
                </a:solidFill>
              </a:rPr>
              <a:t>“The fear of the </a:t>
            </a:r>
            <a:r>
              <a:rPr lang="en-CA" cap="small" dirty="0" smtClean="0">
                <a:solidFill>
                  <a:srgbClr val="FFC700"/>
                </a:solidFill>
              </a:rPr>
              <a:t>Lord</a:t>
            </a:r>
            <a:r>
              <a:rPr lang="en-CA" dirty="0" smtClean="0">
                <a:solidFill>
                  <a:srgbClr val="FFC700"/>
                </a:solidFill>
              </a:rPr>
              <a:t> is the beginning of wisdom, and knowledge of the Holy One is understanding.” (Proverbs 9:10)</a:t>
            </a:r>
          </a:p>
          <a:p>
            <a:r>
              <a:rPr lang="en-CA" dirty="0" smtClean="0">
                <a:solidFill>
                  <a:srgbClr val="FFC700"/>
                </a:solidFill>
              </a:rPr>
              <a:t>“Trust in the </a:t>
            </a:r>
            <a:r>
              <a:rPr lang="en-CA" cap="small" dirty="0" smtClean="0">
                <a:solidFill>
                  <a:srgbClr val="FFC700"/>
                </a:solidFill>
              </a:rPr>
              <a:t>Lord</a:t>
            </a:r>
            <a:r>
              <a:rPr lang="en-CA" dirty="0" smtClean="0">
                <a:solidFill>
                  <a:srgbClr val="FFC700"/>
                </a:solidFill>
              </a:rPr>
              <a:t> with all your heart and lean not on your own understanding; in all your ways submit to him, and he will make your paths straight.” (Proverbs 3:5-6)</a:t>
            </a:r>
          </a:p>
          <a:p>
            <a:r>
              <a:rPr lang="en-CA" dirty="0" smtClean="0"/>
              <a:t>The error of the Teacher, intentional or otherwise, is that he did not begin his endeavour in deference to God or with his heart positioned to receive understanding from God. </a:t>
            </a:r>
            <a:endParaRPr lang="en-CA" dirty="0"/>
          </a:p>
        </p:txBody>
      </p:sp>
    </p:spTree>
    <p:extLst>
      <p:ext uri="{BB962C8B-B14F-4D97-AF65-F5344CB8AC3E}">
        <p14:creationId xmlns:p14="http://schemas.microsoft.com/office/powerpoint/2010/main" val="3829382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5"/>
            <a:ext cx="7173032" cy="6190420"/>
          </a:xfrm>
        </p:spPr>
        <p:txBody>
          <a:bodyPr>
            <a:normAutofit fontScale="92500"/>
          </a:bodyPr>
          <a:lstStyle/>
          <a:p>
            <a:r>
              <a:rPr lang="en-CA" dirty="0" smtClean="0"/>
              <a:t>Is </a:t>
            </a:r>
            <a:r>
              <a:rPr lang="en-CA" dirty="0"/>
              <a:t>everything, as the Teacher of Ecclesiastes concludes, truly meaningless, a chasing after the wind? </a:t>
            </a:r>
            <a:endParaRPr lang="en-CA" dirty="0" smtClean="0"/>
          </a:p>
          <a:p>
            <a:pPr marL="514350" indent="-514350">
              <a:buFont typeface="+mj-lt"/>
              <a:buAutoNum type="arabicPeriod"/>
            </a:pPr>
            <a:r>
              <a:rPr lang="en-CA" dirty="0" smtClean="0"/>
              <a:t>When </a:t>
            </a:r>
            <a:r>
              <a:rPr lang="en-CA" dirty="0"/>
              <a:t>this question is approached improperly, without a profound inclusion of a transcendent yet immanent God in the equation, then, yes everything can seem truly meaningless. </a:t>
            </a:r>
            <a:endParaRPr lang="en-CA" dirty="0" smtClean="0"/>
          </a:p>
          <a:p>
            <a:pPr marL="514350" indent="-514350">
              <a:buFont typeface="+mj-lt"/>
              <a:buAutoNum type="arabicPeriod"/>
            </a:pPr>
            <a:r>
              <a:rPr lang="en-CA" dirty="0" smtClean="0"/>
              <a:t>When </a:t>
            </a:r>
            <a:r>
              <a:rPr lang="en-CA" dirty="0"/>
              <a:t>this question is approached with knowledge of a transcendent, yet immanent God, however, one revealed through Jesus Christ, the answer transforms immediately, into an emphatic “no, everything is not truly meaningless”. </a:t>
            </a:r>
          </a:p>
          <a:p>
            <a:endParaRPr lang="en-CA" dirty="0"/>
          </a:p>
        </p:txBody>
      </p:sp>
    </p:spTree>
    <p:extLst>
      <p:ext uri="{BB962C8B-B14F-4D97-AF65-F5344CB8AC3E}">
        <p14:creationId xmlns:p14="http://schemas.microsoft.com/office/powerpoint/2010/main" val="3849808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5"/>
            <a:ext cx="7173032" cy="6190420"/>
          </a:xfrm>
        </p:spPr>
        <p:txBody>
          <a:bodyPr>
            <a:noAutofit/>
          </a:bodyPr>
          <a:lstStyle/>
          <a:p>
            <a:r>
              <a:rPr lang="en-CA" dirty="0"/>
              <a:t>Whereas the Teacher concluded that “there is nothing new under the sun”, I pray that we know that under the Son, </a:t>
            </a:r>
            <a:r>
              <a:rPr lang="en-CA" dirty="0" smtClean="0">
                <a:solidFill>
                  <a:srgbClr val="FFC700"/>
                </a:solidFill>
              </a:rPr>
              <a:t>“all </a:t>
            </a:r>
            <a:r>
              <a:rPr lang="en-CA" dirty="0">
                <a:solidFill>
                  <a:srgbClr val="FFC700"/>
                </a:solidFill>
              </a:rPr>
              <a:t>things are made </a:t>
            </a:r>
            <a:r>
              <a:rPr lang="en-CA" dirty="0" smtClean="0">
                <a:solidFill>
                  <a:srgbClr val="FFC700"/>
                </a:solidFill>
              </a:rPr>
              <a:t>new.” </a:t>
            </a:r>
            <a:r>
              <a:rPr lang="en-CA" dirty="0">
                <a:solidFill>
                  <a:srgbClr val="FFC700"/>
                </a:solidFill>
              </a:rPr>
              <a:t>(Revelation 21:5</a:t>
            </a:r>
            <a:r>
              <a:rPr lang="en-CA" dirty="0" smtClean="0">
                <a:solidFill>
                  <a:srgbClr val="FFC700"/>
                </a:solidFill>
              </a:rPr>
              <a:t>)</a:t>
            </a:r>
          </a:p>
          <a:p>
            <a:r>
              <a:rPr lang="en-CA" dirty="0" smtClean="0"/>
              <a:t>Might we </a:t>
            </a:r>
            <a:r>
              <a:rPr lang="en-CA" dirty="0" smtClean="0">
                <a:solidFill>
                  <a:srgbClr val="FFC700"/>
                </a:solidFill>
              </a:rPr>
              <a:t>“be </a:t>
            </a:r>
            <a:r>
              <a:rPr lang="en-CA" dirty="0">
                <a:solidFill>
                  <a:srgbClr val="FFC700"/>
                </a:solidFill>
              </a:rPr>
              <a:t>encouraged in heart and united in love, so that [we might] have the full riches of complete understanding, in order that [we might] know the mystery of God, namely, Christ, in whom are hidden all the treasures of wisdom and </a:t>
            </a:r>
            <a:r>
              <a:rPr lang="en-CA" dirty="0" smtClean="0">
                <a:solidFill>
                  <a:srgbClr val="FFC700"/>
                </a:solidFill>
              </a:rPr>
              <a:t>knowledge.” (Colossians 2:2-3)</a:t>
            </a:r>
          </a:p>
        </p:txBody>
      </p:sp>
    </p:spTree>
    <p:extLst>
      <p:ext uri="{BB962C8B-B14F-4D97-AF65-F5344CB8AC3E}">
        <p14:creationId xmlns:p14="http://schemas.microsoft.com/office/powerpoint/2010/main" val="3881791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5"/>
            <a:ext cx="7173032" cy="6246690"/>
          </a:xfrm>
        </p:spPr>
        <p:txBody>
          <a:bodyPr>
            <a:noAutofit/>
          </a:bodyPr>
          <a:lstStyle/>
          <a:p>
            <a:r>
              <a:rPr lang="en-CA" dirty="0" smtClean="0"/>
              <a:t>Though </a:t>
            </a:r>
            <a:r>
              <a:rPr lang="en-CA" dirty="0"/>
              <a:t>there is church tradition that states that Ecclesiastes was written by King Solomon, </a:t>
            </a:r>
            <a:r>
              <a:rPr lang="en-CA" dirty="0" smtClean="0"/>
              <a:t>there </a:t>
            </a:r>
            <a:r>
              <a:rPr lang="en-CA" dirty="0"/>
              <a:t>is no time period or writer’s name mentioned in this book. </a:t>
            </a:r>
            <a:endParaRPr lang="en-CA" dirty="0" smtClean="0"/>
          </a:p>
          <a:p>
            <a:r>
              <a:rPr lang="en-CA" dirty="0" smtClean="0"/>
              <a:t>Scholars </a:t>
            </a:r>
            <a:r>
              <a:rPr lang="en-CA" dirty="0"/>
              <a:t>believe that </a:t>
            </a:r>
            <a:r>
              <a:rPr lang="en-CA" dirty="0" smtClean="0"/>
              <a:t>the </a:t>
            </a:r>
            <a:r>
              <a:rPr lang="en-CA" dirty="0"/>
              <a:t>book of Ecclesiastes was </a:t>
            </a:r>
            <a:r>
              <a:rPr lang="en-CA" dirty="0" smtClean="0"/>
              <a:t>written by a </a:t>
            </a:r>
            <a:r>
              <a:rPr lang="en-CA" dirty="0"/>
              <a:t>wise leader of Israel during the “silent” period between Malachi and the </a:t>
            </a:r>
            <a:r>
              <a:rPr lang="en-CA" dirty="0" smtClean="0"/>
              <a:t>Gospels.</a:t>
            </a:r>
          </a:p>
          <a:p>
            <a:r>
              <a:rPr lang="en-CA" dirty="0" smtClean="0"/>
              <a:t>The </a:t>
            </a:r>
            <a:r>
              <a:rPr lang="en-CA" dirty="0"/>
              <a:t>main speaker in the book </a:t>
            </a:r>
            <a:r>
              <a:rPr lang="en-CA" dirty="0" smtClean="0"/>
              <a:t>is </a:t>
            </a:r>
            <a:r>
              <a:rPr lang="en-CA" dirty="0"/>
              <a:t>referred to by an odd Hebrew term – </a:t>
            </a:r>
            <a:r>
              <a:rPr lang="en-CA" dirty="0" err="1"/>
              <a:t>qohelet</a:t>
            </a:r>
            <a:r>
              <a:rPr lang="en-CA" dirty="0"/>
              <a:t> – which could either be a proper name, a nickname of sorts, or translated as “the teacher” or “the preacher”. </a:t>
            </a:r>
            <a:endParaRPr lang="en-CA" dirty="0" smtClean="0"/>
          </a:p>
        </p:txBody>
      </p:sp>
    </p:spTree>
    <p:extLst>
      <p:ext uri="{BB962C8B-B14F-4D97-AF65-F5344CB8AC3E}">
        <p14:creationId xmlns:p14="http://schemas.microsoft.com/office/powerpoint/2010/main" val="2696775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1969477"/>
            <a:ext cx="7173032" cy="4207486"/>
          </a:xfrm>
        </p:spPr>
        <p:txBody>
          <a:bodyPr/>
          <a:lstStyle/>
          <a:p>
            <a:pPr marL="0" indent="0" algn="ctr">
              <a:buNone/>
            </a:pPr>
            <a:r>
              <a:rPr lang="en-CA" dirty="0" smtClean="0"/>
              <a:t>KEY IDEA</a:t>
            </a:r>
          </a:p>
          <a:p>
            <a:pPr marL="0" indent="0" algn="ctr">
              <a:buNone/>
            </a:pPr>
            <a:r>
              <a:rPr lang="en-CA" dirty="0" smtClean="0"/>
              <a:t>Whether written by Solomon or otherwise, we can be confident by its inclusion in scripture that through his – or her – writings, we encounter the very word of God.</a:t>
            </a:r>
          </a:p>
          <a:p>
            <a:endParaRPr lang="en-CA" dirty="0"/>
          </a:p>
        </p:txBody>
      </p:sp>
    </p:spTree>
    <p:extLst>
      <p:ext uri="{BB962C8B-B14F-4D97-AF65-F5344CB8AC3E}">
        <p14:creationId xmlns:p14="http://schemas.microsoft.com/office/powerpoint/2010/main" val="3709828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4"/>
            <a:ext cx="7173032" cy="6204487"/>
          </a:xfrm>
        </p:spPr>
        <p:txBody>
          <a:bodyPr>
            <a:normAutofit fontScale="92500" lnSpcReduction="10000"/>
          </a:bodyPr>
          <a:lstStyle/>
          <a:p>
            <a:r>
              <a:rPr lang="en-CA" dirty="0" smtClean="0"/>
              <a:t>Some </a:t>
            </a:r>
            <a:r>
              <a:rPr lang="en-CA" dirty="0"/>
              <a:t>biblical scholars have taken issue with the book of </a:t>
            </a:r>
            <a:r>
              <a:rPr lang="en-CA" dirty="0" smtClean="0"/>
              <a:t>Ecclesiastes for some of its ideas clash with other biblical </a:t>
            </a:r>
            <a:r>
              <a:rPr lang="en-CA" dirty="0"/>
              <a:t>wisdom </a:t>
            </a:r>
            <a:r>
              <a:rPr lang="en-CA" dirty="0" smtClean="0"/>
              <a:t>literature.</a:t>
            </a:r>
          </a:p>
          <a:p>
            <a:pPr marL="0" indent="0">
              <a:buNone/>
            </a:pPr>
            <a:r>
              <a:rPr lang="en-CA" dirty="0" smtClean="0"/>
              <a:t>RESOLVING THIS ISSUE</a:t>
            </a:r>
          </a:p>
          <a:p>
            <a:pPr marL="514350" indent="-514350">
              <a:buFont typeface="+mj-lt"/>
              <a:buAutoNum type="arabicPeriod"/>
            </a:pPr>
            <a:r>
              <a:rPr lang="en-CA" dirty="0" smtClean="0"/>
              <a:t>The book </a:t>
            </a:r>
            <a:r>
              <a:rPr lang="en-CA" dirty="0"/>
              <a:t>of Ecclesiastes is to be read partially as a foil for true, Godly wisdom. </a:t>
            </a:r>
            <a:endParaRPr lang="en-CA" dirty="0" smtClean="0"/>
          </a:p>
          <a:p>
            <a:r>
              <a:rPr lang="en-CA" dirty="0" smtClean="0"/>
              <a:t>A </a:t>
            </a:r>
            <a:r>
              <a:rPr lang="en-CA" dirty="0"/>
              <a:t>foil is something that contrasts with and so emphasizes and enhances the qualities of </a:t>
            </a:r>
            <a:r>
              <a:rPr lang="en-CA" dirty="0" smtClean="0"/>
              <a:t>another.</a:t>
            </a:r>
          </a:p>
          <a:p>
            <a:pPr marL="514350" indent="-514350">
              <a:buFont typeface="+mj-lt"/>
              <a:buAutoNum type="arabicPeriod" startAt="2"/>
            </a:pPr>
            <a:r>
              <a:rPr lang="en-CA" dirty="0" smtClean="0"/>
              <a:t>A </a:t>
            </a:r>
            <a:r>
              <a:rPr lang="en-CA" dirty="0"/>
              <a:t>second way is to understand Ecclesiastes is that it is a book that introduces to us experiential exceptions to the rules of wisdom found elsewhere in Scripture. </a:t>
            </a:r>
          </a:p>
          <a:p>
            <a:endParaRPr lang="en-CA" dirty="0"/>
          </a:p>
        </p:txBody>
      </p:sp>
    </p:spTree>
    <p:extLst>
      <p:ext uri="{BB962C8B-B14F-4D97-AF65-F5344CB8AC3E}">
        <p14:creationId xmlns:p14="http://schemas.microsoft.com/office/powerpoint/2010/main" val="2844017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858129"/>
            <a:ext cx="7173032" cy="5318834"/>
          </a:xfrm>
        </p:spPr>
        <p:txBody>
          <a:bodyPr>
            <a:normAutofit/>
          </a:bodyPr>
          <a:lstStyle/>
          <a:p>
            <a:r>
              <a:rPr lang="en-CA" sz="4400" dirty="0" smtClean="0"/>
              <a:t>This was all good until your foreign neighbour Keith, the financier by trade, fancied efficiently feigning a good conscience, thereby forfeiting his ancient beige dreidel by the glacier at the height of his reign. Weird, eh?</a:t>
            </a:r>
          </a:p>
          <a:p>
            <a:endParaRPr lang="en-CA" dirty="0"/>
          </a:p>
        </p:txBody>
      </p:sp>
    </p:spTree>
    <p:extLst>
      <p:ext uri="{BB962C8B-B14F-4D97-AF65-F5344CB8AC3E}">
        <p14:creationId xmlns:p14="http://schemas.microsoft.com/office/powerpoint/2010/main" val="3739678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773723"/>
            <a:ext cx="7173032" cy="5403240"/>
          </a:xfrm>
        </p:spPr>
        <p:txBody>
          <a:bodyPr>
            <a:noAutofit/>
          </a:bodyPr>
          <a:lstStyle/>
          <a:p>
            <a:r>
              <a:rPr lang="en-CA" dirty="0" smtClean="0"/>
              <a:t>The Teacher of Ecclesiastes is generally quite pessimistic.</a:t>
            </a:r>
          </a:p>
          <a:p>
            <a:r>
              <a:rPr lang="en-CA" dirty="0"/>
              <a:t>I</a:t>
            </a:r>
            <a:r>
              <a:rPr lang="en-CA" dirty="0" smtClean="0"/>
              <a:t>f we take a later date for the writing of this book, we can read this frustration as something in line with the weariness of the rest of Israel at this time frame.</a:t>
            </a:r>
          </a:p>
          <a:p>
            <a:r>
              <a:rPr lang="en-CA" dirty="0" smtClean="0"/>
              <a:t>Perhaps the pessimistic tone should be read more rightly as an aggravated longing; perhaps Ecclesiastes is a book that profoundly sets the stage for something incredible, say a manger birth in Bethlehem? </a:t>
            </a:r>
            <a:endParaRPr lang="en-CA" dirty="0"/>
          </a:p>
        </p:txBody>
      </p:sp>
    </p:spTree>
    <p:extLst>
      <p:ext uri="{BB962C8B-B14F-4D97-AF65-F5344CB8AC3E}">
        <p14:creationId xmlns:p14="http://schemas.microsoft.com/office/powerpoint/2010/main" val="3919562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1266091"/>
            <a:ext cx="7173032" cy="4910871"/>
          </a:xfrm>
        </p:spPr>
        <p:txBody>
          <a:bodyPr/>
          <a:lstStyle/>
          <a:p>
            <a:r>
              <a:rPr lang="en-CA" dirty="0" smtClean="0"/>
              <a:t>The </a:t>
            </a:r>
            <a:r>
              <a:rPr lang="en-CA" dirty="0"/>
              <a:t>book of Ecclesiastes is probably best understood as having three sections: </a:t>
            </a:r>
            <a:endParaRPr lang="en-CA" dirty="0" smtClean="0"/>
          </a:p>
          <a:p>
            <a:pPr marL="514350" indent="-514350">
              <a:buFont typeface="+mj-lt"/>
              <a:buAutoNum type="arabicPeriod"/>
            </a:pPr>
            <a:r>
              <a:rPr lang="en-CA" dirty="0" smtClean="0"/>
              <a:t>an </a:t>
            </a:r>
            <a:r>
              <a:rPr lang="en-CA" dirty="0"/>
              <a:t>introduction/summary written by a </a:t>
            </a:r>
            <a:r>
              <a:rPr lang="en-CA" dirty="0" smtClean="0"/>
              <a:t>compiler</a:t>
            </a:r>
          </a:p>
          <a:p>
            <a:pPr marL="514350" indent="-514350">
              <a:buFont typeface="+mj-lt"/>
              <a:buAutoNum type="arabicPeriod"/>
            </a:pPr>
            <a:r>
              <a:rPr lang="en-CA" dirty="0" smtClean="0"/>
              <a:t>a </a:t>
            </a:r>
            <a:r>
              <a:rPr lang="en-CA" dirty="0"/>
              <a:t>lengthy section containing the wise thoughts of the </a:t>
            </a:r>
            <a:r>
              <a:rPr lang="en-CA" dirty="0" smtClean="0"/>
              <a:t>Teacher</a:t>
            </a:r>
          </a:p>
          <a:p>
            <a:pPr marL="514350" indent="-514350">
              <a:buFont typeface="+mj-lt"/>
              <a:buAutoNum type="arabicPeriod"/>
            </a:pPr>
            <a:r>
              <a:rPr lang="en-CA" dirty="0" smtClean="0"/>
              <a:t>a </a:t>
            </a:r>
            <a:r>
              <a:rPr lang="en-CA" dirty="0"/>
              <a:t>conclusion/summary written by the same compiler as the </a:t>
            </a:r>
            <a:r>
              <a:rPr lang="en-CA" dirty="0" smtClean="0"/>
              <a:t>introduction </a:t>
            </a:r>
            <a:endParaRPr lang="en-CA" dirty="0"/>
          </a:p>
        </p:txBody>
      </p:sp>
    </p:spTree>
    <p:extLst>
      <p:ext uri="{BB962C8B-B14F-4D97-AF65-F5344CB8AC3E}">
        <p14:creationId xmlns:p14="http://schemas.microsoft.com/office/powerpoint/2010/main" val="1386737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Autofit/>
          </a:bodyPr>
          <a:lstStyle/>
          <a:p>
            <a:pPr marL="0" indent="0">
              <a:buNone/>
            </a:pPr>
            <a:r>
              <a:rPr lang="en-CA" dirty="0" smtClean="0">
                <a:solidFill>
                  <a:srgbClr val="FFC700"/>
                </a:solidFill>
              </a:rPr>
              <a:t>“</a:t>
            </a:r>
            <a:r>
              <a:rPr lang="en-CA" dirty="0">
                <a:solidFill>
                  <a:srgbClr val="FFC700"/>
                </a:solidFill>
              </a:rPr>
              <a:t>The words of the Teacher, son of David, king in Jerusalem: “Meaningless! Meaningless!” says the Teacher. “Utterly meaningless! Everything is meaningless.”</a:t>
            </a:r>
            <a:r>
              <a:rPr lang="en-CA" b="1" baseline="30000" dirty="0">
                <a:solidFill>
                  <a:srgbClr val="FFC700"/>
                </a:solidFill>
              </a:rPr>
              <a:t> </a:t>
            </a:r>
            <a:endParaRPr lang="en-CA" b="1" baseline="30000" dirty="0" smtClean="0">
              <a:solidFill>
                <a:srgbClr val="FFC700"/>
              </a:solidFill>
            </a:endParaRPr>
          </a:p>
          <a:p>
            <a:pPr marL="0" indent="0">
              <a:buNone/>
            </a:pPr>
            <a:r>
              <a:rPr lang="en-CA" dirty="0" smtClean="0">
                <a:solidFill>
                  <a:srgbClr val="FFC700"/>
                </a:solidFill>
              </a:rPr>
              <a:t>What </a:t>
            </a:r>
            <a:r>
              <a:rPr lang="en-CA" dirty="0">
                <a:solidFill>
                  <a:srgbClr val="FFC700"/>
                </a:solidFill>
              </a:rPr>
              <a:t>do people gain from all their labors at which they toil under the sun?</a:t>
            </a:r>
            <a:r>
              <a:rPr lang="en-CA" b="1" baseline="30000" dirty="0">
                <a:solidFill>
                  <a:srgbClr val="FFC700"/>
                </a:solidFill>
              </a:rPr>
              <a:t> </a:t>
            </a:r>
            <a:r>
              <a:rPr lang="en-CA" dirty="0">
                <a:solidFill>
                  <a:srgbClr val="FFC700"/>
                </a:solidFill>
              </a:rPr>
              <a:t>Generations come and generations go, but the earth remains forever.</a:t>
            </a:r>
            <a:r>
              <a:rPr lang="en-CA" b="1" baseline="30000" dirty="0">
                <a:solidFill>
                  <a:srgbClr val="FFC700"/>
                </a:solidFill>
              </a:rPr>
              <a:t> </a:t>
            </a:r>
            <a:r>
              <a:rPr lang="en-CA" dirty="0">
                <a:solidFill>
                  <a:srgbClr val="FFC700"/>
                </a:solidFill>
              </a:rPr>
              <a:t>The sun rises and the sun sets, and hurries back to where it rises.</a:t>
            </a:r>
            <a:r>
              <a:rPr lang="en-CA" b="1" baseline="30000" dirty="0">
                <a:solidFill>
                  <a:srgbClr val="FFC700"/>
                </a:solidFill>
              </a:rPr>
              <a:t> </a:t>
            </a:r>
            <a:r>
              <a:rPr lang="en-CA" dirty="0">
                <a:solidFill>
                  <a:srgbClr val="FFC700"/>
                </a:solidFill>
              </a:rPr>
              <a:t>The wind blows to the south and turns to the north; round and round it goes, ever returning on its course.</a:t>
            </a:r>
            <a:r>
              <a:rPr lang="en-CA" b="1" baseline="30000" dirty="0">
                <a:solidFill>
                  <a:srgbClr val="FFC700"/>
                </a:solidFill>
              </a:rPr>
              <a:t> </a:t>
            </a:r>
            <a:r>
              <a:rPr lang="en-CA" dirty="0">
                <a:solidFill>
                  <a:srgbClr val="FFC700"/>
                </a:solidFill>
              </a:rPr>
              <a:t>All streams flow into the sea, yet the sea is never full</a:t>
            </a:r>
            <a:r>
              <a:rPr lang="en-CA" dirty="0" smtClean="0">
                <a:solidFill>
                  <a:srgbClr val="FFC700"/>
                </a:solidFill>
              </a:rPr>
              <a:t>.”</a:t>
            </a:r>
            <a:endParaRPr lang="en-CA" dirty="0">
              <a:solidFill>
                <a:srgbClr val="FFC700"/>
              </a:solidFill>
            </a:endParaRPr>
          </a:p>
        </p:txBody>
      </p:sp>
    </p:spTree>
    <p:extLst>
      <p:ext uri="{BB962C8B-B14F-4D97-AF65-F5344CB8AC3E}">
        <p14:creationId xmlns:p14="http://schemas.microsoft.com/office/powerpoint/2010/main" val="2085914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646482"/>
            <a:ext cx="7173032" cy="5811838"/>
          </a:xfrm>
        </p:spPr>
        <p:txBody>
          <a:bodyPr>
            <a:normAutofit lnSpcReduction="10000"/>
          </a:bodyPr>
          <a:lstStyle/>
          <a:p>
            <a:pPr marL="0" indent="0">
              <a:buNone/>
            </a:pPr>
            <a:r>
              <a:rPr lang="en-CA" dirty="0" smtClean="0">
                <a:solidFill>
                  <a:srgbClr val="FFC700"/>
                </a:solidFill>
              </a:rPr>
              <a:t>“To the place the streams come from, there they return again.</a:t>
            </a:r>
            <a:r>
              <a:rPr lang="en-CA" b="1" baseline="30000" dirty="0" smtClean="0">
                <a:solidFill>
                  <a:srgbClr val="FFC700"/>
                </a:solidFill>
              </a:rPr>
              <a:t> </a:t>
            </a:r>
            <a:r>
              <a:rPr lang="en-CA" dirty="0" smtClean="0">
                <a:solidFill>
                  <a:srgbClr val="FFC700"/>
                </a:solidFill>
              </a:rPr>
              <a:t>All things are wearisome, more than one can say. The eye never has enough of seeing, nor the ear its fill of hearing.</a:t>
            </a:r>
            <a:r>
              <a:rPr lang="en-CA" b="1" baseline="30000" dirty="0" smtClean="0">
                <a:solidFill>
                  <a:srgbClr val="FFC700"/>
                </a:solidFill>
              </a:rPr>
              <a:t> </a:t>
            </a:r>
            <a:r>
              <a:rPr lang="en-CA" dirty="0" smtClean="0">
                <a:solidFill>
                  <a:srgbClr val="FFC700"/>
                </a:solidFill>
              </a:rPr>
              <a:t>What has been will be again, what has been done will be done again; there is nothing new under the sun.</a:t>
            </a:r>
            <a:r>
              <a:rPr lang="en-CA" b="1" baseline="30000" dirty="0" smtClean="0">
                <a:solidFill>
                  <a:srgbClr val="FFC700"/>
                </a:solidFill>
              </a:rPr>
              <a:t> </a:t>
            </a:r>
            <a:r>
              <a:rPr lang="en-CA" dirty="0" smtClean="0">
                <a:solidFill>
                  <a:srgbClr val="FFC700"/>
                </a:solidFill>
              </a:rPr>
              <a:t>Is there anything of which one can say, “Look! This is something new”? It was here already, long ago; it was here before our time.</a:t>
            </a:r>
            <a:r>
              <a:rPr lang="en-CA" b="1" baseline="30000" dirty="0" smtClean="0">
                <a:solidFill>
                  <a:srgbClr val="FFC700"/>
                </a:solidFill>
              </a:rPr>
              <a:t> </a:t>
            </a:r>
            <a:r>
              <a:rPr lang="en-CA" dirty="0" smtClean="0">
                <a:solidFill>
                  <a:srgbClr val="FFC700"/>
                </a:solidFill>
              </a:rPr>
              <a:t>No one remembers the former generations, and even those yet to come will not be remembered by those who follow them.”</a:t>
            </a:r>
            <a:endParaRPr lang="en-CA" dirty="0">
              <a:solidFill>
                <a:srgbClr val="FFC700"/>
              </a:solidFill>
            </a:endParaRPr>
          </a:p>
        </p:txBody>
      </p:sp>
    </p:spTree>
    <p:extLst>
      <p:ext uri="{BB962C8B-B14F-4D97-AF65-F5344CB8AC3E}">
        <p14:creationId xmlns:p14="http://schemas.microsoft.com/office/powerpoint/2010/main" val="3010318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737</Words>
  <Application>Microsoft Office PowerPoint</Application>
  <PresentationFormat>Widescreen</PresentationFormat>
  <Paragraphs>38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6</cp:revision>
  <dcterms:created xsi:type="dcterms:W3CDTF">2024-04-11T22:49:02Z</dcterms:created>
  <dcterms:modified xsi:type="dcterms:W3CDTF">2024-04-11T23:30:25Z</dcterms:modified>
</cp:coreProperties>
</file>