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6" r:id="rId2"/>
    <p:sldId id="272" r:id="rId3"/>
    <p:sldId id="276" r:id="rId4"/>
    <p:sldId id="257" r:id="rId5"/>
    <p:sldId id="278" r:id="rId6"/>
    <p:sldId id="258" r:id="rId7"/>
    <p:sldId id="260" r:id="rId8"/>
    <p:sldId id="273" r:id="rId9"/>
    <p:sldId id="261" r:id="rId10"/>
    <p:sldId id="262" r:id="rId11"/>
    <p:sldId id="263" r:id="rId12"/>
    <p:sldId id="264" r:id="rId13"/>
    <p:sldId id="266" r:id="rId14"/>
    <p:sldId id="275"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2424"/>
    <a:srgbClr val="C5E0B5"/>
    <a:srgbClr val="83AF7D"/>
    <a:srgbClr val="9266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p:scale>
          <a:sx n="65" d="100"/>
          <a:sy n="65" d="100"/>
        </p:scale>
        <p:origin x="4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4B50232-223D-4FBF-ABA1-C273958B6770}" type="datetimeFigureOut">
              <a:rPr lang="en-CA" smtClean="0"/>
              <a:t>2024-02-28</a:t>
            </a:fld>
            <a:endParaRPr lang="en-CA"/>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22E972A-30F7-479C-B75A-A34A1D7E16B5}" type="slidenum">
              <a:rPr lang="en-CA" smtClean="0"/>
              <a:t>‹#›</a:t>
            </a:fld>
            <a:endParaRPr lang="en-CA"/>
          </a:p>
        </p:txBody>
      </p:sp>
    </p:spTree>
    <p:extLst>
      <p:ext uri="{BB962C8B-B14F-4D97-AF65-F5344CB8AC3E}">
        <p14:creationId xmlns:p14="http://schemas.microsoft.com/office/powerpoint/2010/main" val="12397934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a:xfrm>
            <a:off x="838200" y="6008008"/>
            <a:ext cx="2743200" cy="365125"/>
          </a:xfrm>
        </p:spPr>
        <p:txBody>
          <a:bodyPr/>
          <a:lstStyle/>
          <a:p>
            <a:fld id="{7B037446-3802-4368-9936-C52CCC36DA49}" type="datetimeFigureOut">
              <a:rPr lang="en-CA" smtClean="0"/>
              <a:t>2024-02-28</a:t>
            </a:fld>
            <a:endParaRPr lang="en-CA"/>
          </a:p>
        </p:txBody>
      </p:sp>
      <p:sp>
        <p:nvSpPr>
          <p:cNvPr id="5" name="Footer Placeholder 4"/>
          <p:cNvSpPr>
            <a:spLocks noGrp="1"/>
          </p:cNvSpPr>
          <p:nvPr>
            <p:ph type="ftr" sz="quarter" idx="11"/>
          </p:nvPr>
        </p:nvSpPr>
        <p:spPr>
          <a:xfrm>
            <a:off x="4038600" y="6008008"/>
            <a:ext cx="4114800" cy="365125"/>
          </a:xfrm>
        </p:spPr>
        <p:txBody>
          <a:bodyPr/>
          <a:lstStyle/>
          <a:p>
            <a:endParaRPr lang="en-CA"/>
          </a:p>
        </p:txBody>
      </p:sp>
      <p:sp>
        <p:nvSpPr>
          <p:cNvPr id="6" name="Slide Number Placeholder 5"/>
          <p:cNvSpPr>
            <a:spLocks noGrp="1"/>
          </p:cNvSpPr>
          <p:nvPr>
            <p:ph type="sldNum" sz="quarter" idx="12"/>
          </p:nvPr>
        </p:nvSpPr>
        <p:spPr/>
        <p:txBody>
          <a:bodyPr/>
          <a:lstStyle/>
          <a:p>
            <a:fld id="{06447914-8768-427F-9A9E-32A3E28AC0E1}" type="slidenum">
              <a:rPr lang="en-CA" smtClean="0"/>
              <a:t>‹#›</a:t>
            </a:fld>
            <a:endParaRPr lang="en-CA"/>
          </a:p>
        </p:txBody>
      </p:sp>
      <p:sp>
        <p:nvSpPr>
          <p:cNvPr id="7" name="Rectangle 6"/>
          <p:cNvSpPr/>
          <p:nvPr userDrawn="1"/>
        </p:nvSpPr>
        <p:spPr>
          <a:xfrm>
            <a:off x="0" y="0"/>
            <a:ext cx="12192000" cy="685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212" y="0"/>
            <a:ext cx="12175787" cy="6867143"/>
          </a:xfrm>
          <a:prstGeom prst="rect">
            <a:avLst/>
          </a:prstGeom>
        </p:spPr>
      </p:pic>
    </p:spTree>
    <p:extLst>
      <p:ext uri="{BB962C8B-B14F-4D97-AF65-F5344CB8AC3E}">
        <p14:creationId xmlns:p14="http://schemas.microsoft.com/office/powerpoint/2010/main" val="2487567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B037446-3802-4368-9936-C52CCC36DA49}" type="datetimeFigureOut">
              <a:rPr lang="en-CA" smtClean="0"/>
              <a:t>2024-02-28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1938936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B037446-3802-4368-9936-C52CCC36DA49}" type="datetimeFigureOut">
              <a:rPr lang="en-CA" smtClean="0"/>
              <a:t>2024-02-28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1964623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6000">
                <a:ln>
                  <a:solidFill>
                    <a:srgbClr val="92664B"/>
                  </a:solidFill>
                </a:ln>
                <a:solidFill>
                  <a:schemeClr val="bg1"/>
                </a:solidFill>
                <a:latin typeface="Impact" panose="020B0806030902050204" pitchFamily="34" charset="0"/>
              </a:defRPr>
            </a:lvl1pPr>
          </a:lstStyle>
          <a:p>
            <a:r>
              <a:rPr lang="en-US" dirty="0" smtClean="0"/>
              <a:t>Click to edit Master title style</a:t>
            </a:r>
            <a:endParaRPr lang="en-CA" dirty="0"/>
          </a:p>
        </p:txBody>
      </p:sp>
      <p:sp>
        <p:nvSpPr>
          <p:cNvPr id="3" name="Content Placeholder 2"/>
          <p:cNvSpPr>
            <a:spLocks noGrp="1"/>
          </p:cNvSpPr>
          <p:nvPr>
            <p:ph idx="1"/>
          </p:nvPr>
        </p:nvSpPr>
        <p:spPr>
          <a:xfrm>
            <a:off x="838200" y="1825625"/>
            <a:ext cx="10555514" cy="4351338"/>
          </a:xfrm>
        </p:spPr>
        <p:txBody>
          <a:bodyPr>
            <a:normAutofit/>
          </a:bodyPr>
          <a:lstStyle>
            <a:lvl1pPr>
              <a:defRPr sz="3200">
                <a:solidFill>
                  <a:schemeClr val="tx1"/>
                </a:solidFill>
                <a:effectLst/>
                <a:latin typeface="Arial Narrow" panose="020B0606020202030204" pitchFamily="34" charset="0"/>
              </a:defRPr>
            </a:lvl1pPr>
            <a:lvl2pPr>
              <a:defRPr sz="3200">
                <a:solidFill>
                  <a:schemeClr val="tx1"/>
                </a:solidFill>
                <a:effectLst/>
                <a:latin typeface="Arial Narrow" panose="020B0606020202030204" pitchFamily="34" charset="0"/>
              </a:defRPr>
            </a:lvl2pPr>
            <a:lvl3pPr>
              <a:defRPr sz="3200">
                <a:solidFill>
                  <a:schemeClr val="tx1"/>
                </a:solidFill>
                <a:effectLst/>
                <a:latin typeface="Arial Narrow" panose="020B0606020202030204" pitchFamily="34" charset="0"/>
              </a:defRPr>
            </a:lvl3pPr>
            <a:lvl4pPr>
              <a:defRPr sz="3200">
                <a:solidFill>
                  <a:schemeClr val="tx1"/>
                </a:solidFill>
                <a:effectLst/>
                <a:latin typeface="Arial Narrow" panose="020B0606020202030204" pitchFamily="34" charset="0"/>
              </a:defRPr>
            </a:lvl4pPr>
            <a:lvl5pPr>
              <a:defRPr sz="3200">
                <a:solidFill>
                  <a:schemeClr val="tx1"/>
                </a:solidFill>
                <a:effectLst/>
                <a:latin typeface="Arial Narrow" panose="020B0606020202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10"/>
          </p:nvPr>
        </p:nvSpPr>
        <p:spPr/>
        <p:txBody>
          <a:bodyPr/>
          <a:lstStyle/>
          <a:p>
            <a:fld id="{7B037446-3802-4368-9936-C52CCC36DA49}" type="datetimeFigureOut">
              <a:rPr lang="en-CA" smtClean="0"/>
              <a:t>2024-02-28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194182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037446-3802-4368-9936-C52CCC36DA49}" type="datetimeFigureOut">
              <a:rPr lang="en-CA" smtClean="0"/>
              <a:t>2024-02-28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3241311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7B037446-3802-4368-9936-C52CCC36DA49}" type="datetimeFigureOut">
              <a:rPr lang="en-CA" smtClean="0"/>
              <a:t>2024-02-28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2450023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7B037446-3802-4368-9936-C52CCC36DA49}" type="datetimeFigureOut">
              <a:rPr lang="en-CA" smtClean="0"/>
              <a:t>2024-02-28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3046185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7B037446-3802-4368-9936-C52CCC36DA49}" type="datetimeFigureOut">
              <a:rPr lang="en-CA" smtClean="0"/>
              <a:t>2024-02-28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1316636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037446-3802-4368-9936-C52CCC36DA49}" type="datetimeFigureOut">
              <a:rPr lang="en-CA" smtClean="0"/>
              <a:t>2024-02-28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1291292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037446-3802-4368-9936-C52CCC36DA49}" type="datetimeFigureOut">
              <a:rPr lang="en-CA" smtClean="0"/>
              <a:t>2024-02-28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3975750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037446-3802-4368-9936-C52CCC36DA49}" type="datetimeFigureOut">
              <a:rPr lang="en-CA" smtClean="0"/>
              <a:t>2024-02-28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3984651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2382" y="-103239"/>
            <a:ext cx="13007582" cy="7447936"/>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037446-3802-4368-9936-C52CCC36DA49}" type="datetimeFigureOut">
              <a:rPr lang="en-CA" smtClean="0"/>
              <a:t>2024-02-28</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447914-8768-427F-9A9E-32A3E28AC0E1}" type="slidenum">
              <a:rPr lang="en-CA" smtClean="0"/>
              <a:t>‹#›</a:t>
            </a:fld>
            <a:endParaRPr lang="en-CA"/>
          </a:p>
        </p:txBody>
      </p:sp>
    </p:spTree>
    <p:extLst>
      <p:ext uri="{BB962C8B-B14F-4D97-AF65-F5344CB8AC3E}">
        <p14:creationId xmlns:p14="http://schemas.microsoft.com/office/powerpoint/2010/main" val="793318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dirty="0"/>
          </a:p>
        </p:txBody>
      </p:sp>
    </p:spTree>
    <p:extLst>
      <p:ext uri="{BB962C8B-B14F-4D97-AF65-F5344CB8AC3E}">
        <p14:creationId xmlns:p14="http://schemas.microsoft.com/office/powerpoint/2010/main" val="29889470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235972"/>
            <a:ext cx="9847997" cy="7197213"/>
          </a:xfrm>
        </p:spPr>
        <p:txBody>
          <a:bodyPr>
            <a:normAutofit/>
          </a:bodyPr>
          <a:lstStyle/>
          <a:p>
            <a:r>
              <a:rPr lang="en-CA" dirty="0" smtClean="0"/>
              <a:t>In </a:t>
            </a:r>
            <a:r>
              <a:rPr lang="en-CA" dirty="0"/>
              <a:t>Christ Jesus, any reality that might denote us as a stranger or foreigner to the people of God has now been removed. </a:t>
            </a:r>
            <a:endParaRPr lang="en-CA" dirty="0" smtClean="0"/>
          </a:p>
          <a:p>
            <a:r>
              <a:rPr lang="en-CA" dirty="0" smtClean="0"/>
              <a:t>It </a:t>
            </a:r>
            <a:r>
              <a:rPr lang="en-CA" dirty="0"/>
              <a:t>is by faith in Jesus as Lord and Saviour alone that we are included in the body of Christ, the people of God, the church. </a:t>
            </a:r>
            <a:endParaRPr lang="en-CA" dirty="0" smtClean="0"/>
          </a:p>
          <a:p>
            <a:r>
              <a:rPr lang="en-CA" dirty="0" smtClean="0"/>
              <a:t>Our </a:t>
            </a:r>
            <a:r>
              <a:rPr lang="en-CA" dirty="0"/>
              <a:t>degree of disconnectedness or the extent of our foreignness bears no impact on our present place within the people of God – it matters very little if we are a 50</a:t>
            </a:r>
            <a:r>
              <a:rPr lang="en-CA" baseline="30000" dirty="0"/>
              <a:t>th</a:t>
            </a:r>
            <a:r>
              <a:rPr lang="en-CA" dirty="0"/>
              <a:t> generation follower of Jesus or a first generation </a:t>
            </a:r>
            <a:r>
              <a:rPr lang="en-CA" dirty="0" smtClean="0"/>
              <a:t>Christian.</a:t>
            </a:r>
          </a:p>
          <a:p>
            <a:r>
              <a:rPr lang="en-CA" dirty="0" smtClean="0"/>
              <a:t>If </a:t>
            </a:r>
            <a:r>
              <a:rPr lang="en-CA" dirty="0"/>
              <a:t>we have placed our faith in Jesus Christ, we can equally proclaim with joy the words of Ephesians 2:19 </a:t>
            </a:r>
            <a:r>
              <a:rPr lang="en-CA" dirty="0" smtClean="0"/>
              <a:t>–                                   </a:t>
            </a:r>
            <a:r>
              <a:rPr lang="en-CA" dirty="0">
                <a:solidFill>
                  <a:schemeClr val="accent6">
                    <a:lumMod val="75000"/>
                  </a:schemeClr>
                </a:solidFill>
              </a:rPr>
              <a:t>“we are no longer foreigners and strangers, but </a:t>
            </a:r>
            <a:r>
              <a:rPr lang="en-CA" dirty="0" smtClean="0">
                <a:solidFill>
                  <a:schemeClr val="accent6">
                    <a:lumMod val="75000"/>
                  </a:schemeClr>
                </a:solidFill>
              </a:rPr>
              <a:t>                            fellow </a:t>
            </a:r>
            <a:r>
              <a:rPr lang="en-CA" dirty="0">
                <a:solidFill>
                  <a:schemeClr val="accent6">
                    <a:lumMod val="75000"/>
                  </a:schemeClr>
                </a:solidFill>
              </a:rPr>
              <a:t>citizens with God’s people and also </a:t>
            </a:r>
            <a:r>
              <a:rPr lang="en-CA" dirty="0" smtClean="0">
                <a:solidFill>
                  <a:schemeClr val="accent6">
                    <a:lumMod val="75000"/>
                  </a:schemeClr>
                </a:solidFill>
              </a:rPr>
              <a:t>                                                 members </a:t>
            </a:r>
            <a:r>
              <a:rPr lang="en-CA" dirty="0">
                <a:solidFill>
                  <a:schemeClr val="accent6">
                    <a:lumMod val="75000"/>
                  </a:schemeClr>
                </a:solidFill>
              </a:rPr>
              <a:t>of his household”. </a:t>
            </a:r>
            <a:endParaRPr lang="en-CA" dirty="0">
              <a:solidFill>
                <a:schemeClr val="accent6">
                  <a:lumMod val="75000"/>
                </a:schemeClr>
              </a:solidFill>
            </a:endParaRPr>
          </a:p>
        </p:txBody>
      </p:sp>
    </p:spTree>
    <p:extLst>
      <p:ext uri="{BB962C8B-B14F-4D97-AF65-F5344CB8AC3E}">
        <p14:creationId xmlns:p14="http://schemas.microsoft.com/office/powerpoint/2010/main" val="20109061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97858"/>
            <a:ext cx="9662652" cy="5811838"/>
          </a:xfrm>
        </p:spPr>
        <p:txBody>
          <a:bodyPr>
            <a:normAutofit lnSpcReduction="10000"/>
          </a:bodyPr>
          <a:lstStyle/>
          <a:p>
            <a:r>
              <a:rPr lang="en-CA" dirty="0" smtClean="0"/>
              <a:t>Many of us are products of a Christian monoculture, though some of us are not.</a:t>
            </a:r>
          </a:p>
          <a:p>
            <a:r>
              <a:rPr lang="en-CA" dirty="0" smtClean="0"/>
              <a:t>QUESTION: For those </a:t>
            </a:r>
            <a:r>
              <a:rPr lang="en-CA" dirty="0"/>
              <a:t>of you who were once a stranger to the church, how did you eventually find yourself connected, not just to Christ, but to the people of God? </a:t>
            </a:r>
            <a:endParaRPr lang="en-CA" dirty="0" smtClean="0"/>
          </a:p>
          <a:p>
            <a:r>
              <a:rPr lang="en-CA" dirty="0" smtClean="0"/>
              <a:t>In Christ’s </a:t>
            </a:r>
            <a:r>
              <a:rPr lang="en-CA" dirty="0"/>
              <a:t>approach to the woman in </a:t>
            </a:r>
            <a:r>
              <a:rPr lang="en-CA" dirty="0" smtClean="0"/>
              <a:t>Sidon:</a:t>
            </a:r>
          </a:p>
          <a:p>
            <a:pPr marL="514350" indent="-514350">
              <a:buFont typeface="+mj-lt"/>
              <a:buAutoNum type="arabicPeriod"/>
            </a:pPr>
            <a:r>
              <a:rPr lang="en-CA" dirty="0" smtClean="0"/>
              <a:t>He </a:t>
            </a:r>
            <a:r>
              <a:rPr lang="en-CA" dirty="0"/>
              <a:t>was willing to risk some potential messiness in relating to a </a:t>
            </a:r>
            <a:r>
              <a:rPr lang="en-CA" dirty="0" smtClean="0"/>
              <a:t>stranger</a:t>
            </a:r>
            <a:r>
              <a:rPr lang="en-CA" dirty="0"/>
              <a:t>.</a:t>
            </a:r>
            <a:endParaRPr lang="en-CA" dirty="0" smtClean="0"/>
          </a:p>
          <a:p>
            <a:pPr marL="514350" indent="-514350">
              <a:buFont typeface="+mj-lt"/>
              <a:buAutoNum type="arabicPeriod"/>
            </a:pPr>
            <a:r>
              <a:rPr lang="en-CA" dirty="0" smtClean="0"/>
              <a:t>He </a:t>
            </a:r>
            <a:r>
              <a:rPr lang="en-CA" dirty="0"/>
              <a:t>was </a:t>
            </a:r>
            <a:r>
              <a:rPr lang="en-CA" dirty="0" smtClean="0"/>
              <a:t>truthful </a:t>
            </a:r>
            <a:r>
              <a:rPr lang="en-CA" dirty="0"/>
              <a:t>– He didn’t pull punches – in His </a:t>
            </a:r>
            <a:r>
              <a:rPr lang="en-CA" dirty="0" smtClean="0"/>
              <a:t>interaction.</a:t>
            </a:r>
          </a:p>
          <a:p>
            <a:pPr marL="514350" indent="-514350">
              <a:buFont typeface="+mj-lt"/>
              <a:buAutoNum type="arabicPeriod"/>
            </a:pPr>
            <a:r>
              <a:rPr lang="en-CA" dirty="0" smtClean="0"/>
              <a:t>He showed a </a:t>
            </a:r>
            <a:r>
              <a:rPr lang="en-CA" dirty="0"/>
              <a:t>willingness to express a hospitable </a:t>
            </a:r>
            <a:r>
              <a:rPr lang="en-CA" dirty="0" smtClean="0"/>
              <a:t>                     spirit </a:t>
            </a:r>
            <a:r>
              <a:rPr lang="en-CA" dirty="0"/>
              <a:t>to this stranger that opened the doors for an </a:t>
            </a:r>
            <a:r>
              <a:rPr lang="en-CA" dirty="0" smtClean="0"/>
              <a:t>                                  expression </a:t>
            </a:r>
            <a:r>
              <a:rPr lang="en-CA" dirty="0"/>
              <a:t>of great faith</a:t>
            </a:r>
            <a:r>
              <a:rPr lang="en-CA" dirty="0" smtClean="0"/>
              <a:t>.</a:t>
            </a:r>
          </a:p>
        </p:txBody>
      </p:sp>
    </p:spTree>
    <p:extLst>
      <p:ext uri="{BB962C8B-B14F-4D97-AF65-F5344CB8AC3E}">
        <p14:creationId xmlns:p14="http://schemas.microsoft.com/office/powerpoint/2010/main" val="41670892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1" y="1161538"/>
            <a:ext cx="9574160" cy="6492875"/>
          </a:xfrm>
        </p:spPr>
        <p:txBody>
          <a:bodyPr>
            <a:noAutofit/>
          </a:bodyPr>
          <a:lstStyle/>
          <a:p>
            <a:r>
              <a:rPr lang="en-CA" dirty="0" smtClean="0"/>
              <a:t>Christ </a:t>
            </a:r>
            <a:r>
              <a:rPr lang="en-CA" dirty="0"/>
              <a:t>is calling us to fulfill equally the call of Hebrew 13:1-2, which reads: </a:t>
            </a:r>
            <a:r>
              <a:rPr lang="en-CA" dirty="0">
                <a:solidFill>
                  <a:schemeClr val="accent6">
                    <a:lumMod val="75000"/>
                  </a:schemeClr>
                </a:solidFill>
              </a:rPr>
              <a:t>“keep on loving one another as brothers and sisters. Do not forget to show hospitality to strangers, for by so doing some people have shown hospitality to angels without knowing it”. </a:t>
            </a:r>
            <a:endParaRPr lang="en-CA" dirty="0" smtClean="0">
              <a:solidFill>
                <a:schemeClr val="accent6">
                  <a:lumMod val="75000"/>
                </a:schemeClr>
              </a:solidFill>
            </a:endParaRPr>
          </a:p>
          <a:p>
            <a:r>
              <a:rPr lang="en-CA" dirty="0" smtClean="0"/>
              <a:t>We’ve </a:t>
            </a:r>
            <a:r>
              <a:rPr lang="en-CA" dirty="0"/>
              <a:t>got to keep on loving one another in increasing measure, but we’ve also got to figure out what it means to show Christ-like hospitality to the stranger. </a:t>
            </a:r>
            <a:endParaRPr lang="en-CA" dirty="0"/>
          </a:p>
        </p:txBody>
      </p:sp>
    </p:spTree>
    <p:extLst>
      <p:ext uri="{BB962C8B-B14F-4D97-AF65-F5344CB8AC3E}">
        <p14:creationId xmlns:p14="http://schemas.microsoft.com/office/powerpoint/2010/main" val="40932221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81"/>
            <a:ext cx="10515600" cy="1325563"/>
          </a:xfrm>
        </p:spPr>
        <p:txBody>
          <a:bodyPr/>
          <a:lstStyle/>
          <a:p>
            <a:r>
              <a:rPr lang="en-CA" dirty="0" smtClean="0"/>
              <a:t>Application</a:t>
            </a:r>
            <a:endParaRPr lang="en-CA" dirty="0"/>
          </a:p>
        </p:txBody>
      </p:sp>
      <p:sp>
        <p:nvSpPr>
          <p:cNvPr id="3" name="Content Placeholder 2"/>
          <p:cNvSpPr>
            <a:spLocks noGrp="1"/>
          </p:cNvSpPr>
          <p:nvPr>
            <p:ph idx="1"/>
          </p:nvPr>
        </p:nvSpPr>
        <p:spPr>
          <a:xfrm>
            <a:off x="838200" y="1159753"/>
            <a:ext cx="9736394" cy="5580265"/>
          </a:xfrm>
        </p:spPr>
        <p:txBody>
          <a:bodyPr>
            <a:normAutofit lnSpcReduction="10000"/>
          </a:bodyPr>
          <a:lstStyle/>
          <a:p>
            <a:pPr marL="514350" indent="-514350">
              <a:buFont typeface="+mj-lt"/>
              <a:buAutoNum type="arabicPeriod"/>
            </a:pPr>
            <a:r>
              <a:rPr lang="en-CA" dirty="0" smtClean="0"/>
              <a:t>Together</a:t>
            </a:r>
            <a:r>
              <a:rPr lang="en-CA" dirty="0"/>
              <a:t>, when we gather in settings like this, </a:t>
            </a:r>
            <a:r>
              <a:rPr lang="en-CA" dirty="0" smtClean="0"/>
              <a:t>might we aim </a:t>
            </a:r>
            <a:r>
              <a:rPr lang="en-CA" dirty="0"/>
              <a:t>for greater awareness of the strangers among us and to practice hospitable invitation with those we </a:t>
            </a:r>
            <a:r>
              <a:rPr lang="en-CA" dirty="0" smtClean="0"/>
              <a:t>encounter</a:t>
            </a:r>
          </a:p>
          <a:p>
            <a:pPr marL="514350" indent="-514350">
              <a:buFont typeface="+mj-lt"/>
              <a:buAutoNum type="arabicPeriod"/>
            </a:pPr>
            <a:r>
              <a:rPr lang="en-CA" dirty="0" smtClean="0"/>
              <a:t>If </a:t>
            </a:r>
            <a:r>
              <a:rPr lang="en-CA" dirty="0"/>
              <a:t>you a little more adventurous and ready to take an individual </a:t>
            </a:r>
            <a:r>
              <a:rPr lang="en-CA" dirty="0" smtClean="0"/>
              <a:t>risk, first</a:t>
            </a:r>
            <a:r>
              <a:rPr lang="en-CA" dirty="0"/>
              <a:t>, inquire of God if He has specifically gifted you for </a:t>
            </a:r>
            <a:r>
              <a:rPr lang="en-CA" dirty="0" smtClean="0"/>
              <a:t>hospitality, and then, pray </a:t>
            </a:r>
            <a:r>
              <a:rPr lang="en-CA" dirty="0"/>
              <a:t>that God brings across your path some strangers with whom you might engage relationally with the intent that your hospitality might reveal in that person a openness to faith in Jesus. </a:t>
            </a:r>
            <a:endParaRPr lang="en-CA" dirty="0" smtClean="0"/>
          </a:p>
          <a:p>
            <a:pPr marL="514350" indent="-514350">
              <a:buFont typeface="+mj-lt"/>
              <a:buAutoNum type="arabicPeriod"/>
            </a:pPr>
            <a:r>
              <a:rPr lang="en-CA" dirty="0" smtClean="0"/>
              <a:t>If </a:t>
            </a:r>
            <a:r>
              <a:rPr lang="en-CA" dirty="0"/>
              <a:t>you want a way to engage in biblical hospitality </a:t>
            </a:r>
            <a:r>
              <a:rPr lang="en-CA" dirty="0" smtClean="0"/>
              <a:t>                               with </a:t>
            </a:r>
            <a:r>
              <a:rPr lang="en-CA" dirty="0"/>
              <a:t>some institutional Christian support, I </a:t>
            </a:r>
            <a:r>
              <a:rPr lang="en-CA" dirty="0" smtClean="0"/>
              <a:t>                                         encourage you to check out the work of                                                    Safe </a:t>
            </a:r>
            <a:r>
              <a:rPr lang="en-CA" dirty="0"/>
              <a:t>Families </a:t>
            </a:r>
            <a:r>
              <a:rPr lang="en-CA" dirty="0" smtClean="0"/>
              <a:t>Canada. </a:t>
            </a:r>
            <a:endParaRPr lang="en-CA" dirty="0"/>
          </a:p>
        </p:txBody>
      </p:sp>
    </p:spTree>
    <p:extLst>
      <p:ext uri="{BB962C8B-B14F-4D97-AF65-F5344CB8AC3E}">
        <p14:creationId xmlns:p14="http://schemas.microsoft.com/office/powerpoint/2010/main" val="10511928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199" y="1427419"/>
            <a:ext cx="9706897" cy="4351338"/>
          </a:xfrm>
        </p:spPr>
        <p:txBody>
          <a:bodyPr>
            <a:normAutofit/>
          </a:bodyPr>
          <a:lstStyle/>
          <a:p>
            <a:r>
              <a:rPr lang="en-CA" dirty="0"/>
              <a:t>M</a:t>
            </a:r>
            <a:r>
              <a:rPr lang="en-CA" dirty="0" smtClean="0"/>
              <a:t>ight </a:t>
            </a:r>
            <a:r>
              <a:rPr lang="en-CA" dirty="0"/>
              <a:t>we reflect the hospitable attitude of Christ to all those we encounter, skillfully offering opportunity for faith in Jesus to be expressed, even when in the most unexpected of places. Might we be surprised by the generosity of God to those outside of the church, manifest through our obedience to hospitality and might we be a people who one day hear Christ’s words with clarity - </a:t>
            </a:r>
            <a:r>
              <a:rPr lang="en-CA" dirty="0">
                <a:solidFill>
                  <a:schemeClr val="accent6">
                    <a:lumMod val="75000"/>
                  </a:schemeClr>
                </a:solidFill>
              </a:rPr>
              <a:t>“I was a stranger and you invited me in” (Matthew 25:35). </a:t>
            </a:r>
            <a:endParaRPr lang="en-CA" dirty="0">
              <a:solidFill>
                <a:schemeClr val="accent6">
                  <a:lumMod val="75000"/>
                </a:schemeClr>
              </a:solidFill>
            </a:endParaRPr>
          </a:p>
        </p:txBody>
      </p:sp>
    </p:spTree>
    <p:extLst>
      <p:ext uri="{BB962C8B-B14F-4D97-AF65-F5344CB8AC3E}">
        <p14:creationId xmlns:p14="http://schemas.microsoft.com/office/powerpoint/2010/main" val="17486909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a:xfrm>
            <a:off x="838200" y="335628"/>
            <a:ext cx="9736394" cy="6330643"/>
          </a:xfrm>
        </p:spPr>
        <p:txBody>
          <a:bodyPr>
            <a:normAutofit lnSpcReduction="10000"/>
          </a:bodyPr>
          <a:lstStyle/>
          <a:p>
            <a:r>
              <a:rPr lang="en-CA" dirty="0" smtClean="0"/>
              <a:t>FYI – We’ll use </a:t>
            </a:r>
            <a:r>
              <a:rPr lang="en-CA" dirty="0"/>
              <a:t>the ideas of foreigner, stranger, and disconnected one almost interchangeably today because </a:t>
            </a:r>
            <a:r>
              <a:rPr lang="en-CA" dirty="0" smtClean="0"/>
              <a:t>it </a:t>
            </a:r>
            <a:r>
              <a:rPr lang="en-CA" dirty="0"/>
              <a:t>will allow us easier </a:t>
            </a:r>
            <a:r>
              <a:rPr lang="en-CA" dirty="0" smtClean="0"/>
              <a:t>application.</a:t>
            </a:r>
          </a:p>
          <a:p>
            <a:r>
              <a:rPr lang="en-CA" dirty="0" smtClean="0"/>
              <a:t>The Jewish world </a:t>
            </a:r>
            <a:r>
              <a:rPr lang="en-CA" dirty="0"/>
              <a:t>of Christ’s </a:t>
            </a:r>
            <a:r>
              <a:rPr lang="en-CA" dirty="0" smtClean="0"/>
              <a:t>day was </a:t>
            </a:r>
            <a:r>
              <a:rPr lang="en-CA" dirty="0"/>
              <a:t>far more greatly focussed on an ethnocentric or monoculture understanding of things</a:t>
            </a:r>
            <a:r>
              <a:rPr lang="en-CA" dirty="0" smtClean="0"/>
              <a:t>.</a:t>
            </a:r>
          </a:p>
          <a:p>
            <a:r>
              <a:rPr lang="en-CA" dirty="0" smtClean="0"/>
              <a:t>ethnicity </a:t>
            </a:r>
            <a:r>
              <a:rPr lang="en-CA" dirty="0"/>
              <a:t>defined inclusion within the people of God; Jews were in and non-Jews or Gentiles were out. </a:t>
            </a:r>
            <a:endParaRPr lang="en-CA" dirty="0" smtClean="0"/>
          </a:p>
          <a:p>
            <a:r>
              <a:rPr lang="en-CA" dirty="0" smtClean="0"/>
              <a:t>By </a:t>
            </a:r>
            <a:r>
              <a:rPr lang="en-CA" dirty="0"/>
              <a:t>the time of </a:t>
            </a:r>
            <a:r>
              <a:rPr lang="en-CA" dirty="0" smtClean="0"/>
              <a:t>Christ, a </a:t>
            </a:r>
            <a:r>
              <a:rPr lang="en-CA" dirty="0"/>
              <a:t>fear of the stranger or an aversion to the stranger among the people of Israel</a:t>
            </a:r>
            <a:r>
              <a:rPr lang="en-CA" dirty="0" smtClean="0"/>
              <a:t>.</a:t>
            </a:r>
          </a:p>
          <a:p>
            <a:r>
              <a:rPr lang="en-CA" dirty="0" smtClean="0"/>
              <a:t>Despite encouragement to </a:t>
            </a:r>
            <a:r>
              <a:rPr lang="en-CA" dirty="0"/>
              <a:t>be kind, compassionate</a:t>
            </a:r>
            <a:r>
              <a:rPr lang="en-CA" dirty="0" smtClean="0"/>
              <a:t>, and </a:t>
            </a:r>
            <a:r>
              <a:rPr lang="en-CA" dirty="0"/>
              <a:t>loving to the foreigner living among the </a:t>
            </a:r>
            <a:r>
              <a:rPr lang="en-CA" dirty="0" smtClean="0"/>
              <a:t>people </a:t>
            </a:r>
            <a:r>
              <a:rPr lang="en-CA" dirty="0"/>
              <a:t>of </a:t>
            </a:r>
            <a:r>
              <a:rPr lang="en-CA" dirty="0" smtClean="0"/>
              <a:t>Israel,                                     the </a:t>
            </a:r>
            <a:r>
              <a:rPr lang="en-CA" dirty="0"/>
              <a:t>general attitude </a:t>
            </a:r>
            <a:r>
              <a:rPr lang="en-CA" dirty="0" smtClean="0"/>
              <a:t>among the </a:t>
            </a:r>
            <a:r>
              <a:rPr lang="en-CA" dirty="0"/>
              <a:t>Jews of Christ’s </a:t>
            </a:r>
            <a:r>
              <a:rPr lang="en-CA" dirty="0" smtClean="0"/>
              <a:t>                           day </a:t>
            </a:r>
            <a:r>
              <a:rPr lang="en-CA" dirty="0"/>
              <a:t>was that any Gentile </a:t>
            </a:r>
            <a:r>
              <a:rPr lang="en-CA" dirty="0" smtClean="0"/>
              <a:t>living </a:t>
            </a:r>
            <a:r>
              <a:rPr lang="en-CA" dirty="0"/>
              <a:t>in Israel was a </a:t>
            </a:r>
            <a:r>
              <a:rPr lang="en-CA" dirty="0" smtClean="0"/>
              <a:t>                                                Gentile </a:t>
            </a:r>
            <a:r>
              <a:rPr lang="en-CA" dirty="0"/>
              <a:t>that required relocation. </a:t>
            </a:r>
            <a:endParaRPr lang="en-CA" dirty="0"/>
          </a:p>
        </p:txBody>
      </p:sp>
    </p:spTree>
    <p:extLst>
      <p:ext uri="{BB962C8B-B14F-4D97-AF65-F5344CB8AC3E}">
        <p14:creationId xmlns:p14="http://schemas.microsoft.com/office/powerpoint/2010/main" val="656923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365125"/>
            <a:ext cx="9618406" cy="6242152"/>
          </a:xfrm>
        </p:spPr>
        <p:txBody>
          <a:bodyPr>
            <a:normAutofit/>
          </a:bodyPr>
          <a:lstStyle/>
          <a:p>
            <a:pPr marL="0" indent="0">
              <a:buNone/>
            </a:pPr>
            <a:r>
              <a:rPr lang="en-CA" dirty="0">
                <a:solidFill>
                  <a:schemeClr val="accent6">
                    <a:lumMod val="75000"/>
                  </a:schemeClr>
                </a:solidFill>
              </a:rPr>
              <a:t>“Jesus returned to Galilee in the power of the Spirit, and news about him spread through the whole countryside. He was teaching in their synagogues, and everyone praised him. He went to Nazareth, where he had been brought up, and on the Sabbath day he went into the synagogue, as was his custom. He stood up to read, and the scroll of the prophet Isaiah was handed to him. Unrolling it, he found the place where it is written: “The Spirit of the Lord is on me, because he has anointed me to proclaim good news to the poor. He has sent me to proclaim freedom for the prisoners and recovery of sight for the blind, to set the oppressed free, to proclaim </a:t>
            </a:r>
            <a:r>
              <a:rPr lang="en-CA" dirty="0" smtClean="0">
                <a:solidFill>
                  <a:schemeClr val="accent6">
                    <a:lumMod val="75000"/>
                  </a:schemeClr>
                </a:solidFill>
              </a:rPr>
              <a:t>                the </a:t>
            </a:r>
            <a:r>
              <a:rPr lang="en-CA" dirty="0">
                <a:solidFill>
                  <a:schemeClr val="accent6">
                    <a:lumMod val="75000"/>
                  </a:schemeClr>
                </a:solidFill>
              </a:rPr>
              <a:t>year of the Lord’s favor.” Then he rolled up </a:t>
            </a:r>
            <a:r>
              <a:rPr lang="en-CA" dirty="0" smtClean="0">
                <a:solidFill>
                  <a:schemeClr val="accent6">
                    <a:lumMod val="75000"/>
                  </a:schemeClr>
                </a:solidFill>
              </a:rPr>
              <a:t>                              the </a:t>
            </a:r>
            <a:r>
              <a:rPr lang="en-CA" dirty="0">
                <a:solidFill>
                  <a:schemeClr val="accent6">
                    <a:lumMod val="75000"/>
                  </a:schemeClr>
                </a:solidFill>
              </a:rPr>
              <a:t>scroll, gave it back to the attendant and </a:t>
            </a:r>
            <a:r>
              <a:rPr lang="en-CA" dirty="0" smtClean="0">
                <a:solidFill>
                  <a:schemeClr val="accent6">
                    <a:lumMod val="75000"/>
                  </a:schemeClr>
                </a:solidFill>
              </a:rPr>
              <a:t>                                       sat </a:t>
            </a:r>
            <a:r>
              <a:rPr lang="en-CA" dirty="0">
                <a:solidFill>
                  <a:schemeClr val="accent6">
                    <a:lumMod val="75000"/>
                  </a:schemeClr>
                </a:solidFill>
              </a:rPr>
              <a:t>down</a:t>
            </a:r>
            <a:r>
              <a:rPr lang="en-CA" dirty="0" smtClean="0">
                <a:solidFill>
                  <a:schemeClr val="accent6">
                    <a:lumMod val="75000"/>
                  </a:schemeClr>
                </a:solidFill>
              </a:rPr>
              <a:t>.”</a:t>
            </a:r>
            <a:r>
              <a:rPr lang="en-CA" dirty="0">
                <a:solidFill>
                  <a:schemeClr val="accent6">
                    <a:lumMod val="75000"/>
                  </a:schemeClr>
                </a:solidFill>
              </a:rPr>
              <a:t> </a:t>
            </a:r>
          </a:p>
        </p:txBody>
      </p:sp>
      <p:sp>
        <p:nvSpPr>
          <p:cNvPr id="4" name="Title 3"/>
          <p:cNvSpPr>
            <a:spLocks noGrp="1"/>
          </p:cNvSpPr>
          <p:nvPr>
            <p:ph type="title"/>
          </p:nvPr>
        </p:nvSpPr>
        <p:spPr/>
        <p:txBody>
          <a:bodyPr/>
          <a:lstStyle/>
          <a:p>
            <a:endParaRPr lang="en-CA" dirty="0"/>
          </a:p>
        </p:txBody>
      </p:sp>
    </p:spTree>
    <p:extLst>
      <p:ext uri="{BB962C8B-B14F-4D97-AF65-F5344CB8AC3E}">
        <p14:creationId xmlns:p14="http://schemas.microsoft.com/office/powerpoint/2010/main" val="2869084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722667"/>
            <a:ext cx="9529917" cy="5928851"/>
          </a:xfrm>
        </p:spPr>
        <p:txBody>
          <a:bodyPr>
            <a:noAutofit/>
          </a:bodyPr>
          <a:lstStyle/>
          <a:p>
            <a:pPr marL="0" indent="0">
              <a:buNone/>
            </a:pPr>
            <a:r>
              <a:rPr lang="en-CA" dirty="0" smtClean="0">
                <a:solidFill>
                  <a:schemeClr val="accent6">
                    <a:lumMod val="75000"/>
                  </a:schemeClr>
                </a:solidFill>
              </a:rPr>
              <a:t>“The </a:t>
            </a:r>
            <a:r>
              <a:rPr lang="en-CA" dirty="0">
                <a:solidFill>
                  <a:schemeClr val="accent6">
                    <a:lumMod val="75000"/>
                  </a:schemeClr>
                </a:solidFill>
              </a:rPr>
              <a:t>eyes of everyone in the synagogue were fastened on him. He began by saying to them, “Today this scripture is fulfilled in your hearing.” All spoke well of him and were amazed at the gracious words that came from his lips. </a:t>
            </a:r>
          </a:p>
          <a:p>
            <a:pPr marL="0" indent="0">
              <a:buNone/>
            </a:pPr>
            <a:r>
              <a:rPr lang="en-CA" dirty="0" smtClean="0">
                <a:solidFill>
                  <a:schemeClr val="accent6">
                    <a:lumMod val="75000"/>
                  </a:schemeClr>
                </a:solidFill>
              </a:rPr>
              <a:t>“</a:t>
            </a:r>
            <a:r>
              <a:rPr lang="en-CA" dirty="0">
                <a:solidFill>
                  <a:schemeClr val="accent6">
                    <a:lumMod val="75000"/>
                  </a:schemeClr>
                </a:solidFill>
              </a:rPr>
              <a:t>Isn’t this Joseph’s son?” they asked.</a:t>
            </a:r>
            <a:r>
              <a:rPr lang="en-CA" b="1" baseline="30000" dirty="0">
                <a:solidFill>
                  <a:schemeClr val="accent6">
                    <a:lumMod val="75000"/>
                  </a:schemeClr>
                </a:solidFill>
              </a:rPr>
              <a:t> </a:t>
            </a:r>
            <a:endParaRPr lang="en-CA" b="1" baseline="30000" dirty="0" smtClean="0">
              <a:solidFill>
                <a:schemeClr val="accent6">
                  <a:lumMod val="75000"/>
                </a:schemeClr>
              </a:solidFill>
            </a:endParaRPr>
          </a:p>
          <a:p>
            <a:pPr marL="0" indent="0">
              <a:buNone/>
            </a:pPr>
            <a:r>
              <a:rPr lang="en-CA" dirty="0" smtClean="0">
                <a:solidFill>
                  <a:schemeClr val="accent6">
                    <a:lumMod val="75000"/>
                  </a:schemeClr>
                </a:solidFill>
              </a:rPr>
              <a:t>Jesus </a:t>
            </a:r>
            <a:r>
              <a:rPr lang="en-CA" dirty="0">
                <a:solidFill>
                  <a:schemeClr val="accent6">
                    <a:lumMod val="75000"/>
                  </a:schemeClr>
                </a:solidFill>
              </a:rPr>
              <a:t>said to them, “Surely you will quote this proverb to me: ‘Physician, heal yourself!’ And you will tell me, ‘Do here in your hometown what we have heard that you did in Capernaum.’” Truly I tell you,” he continued, “no prophet is accepted </a:t>
            </a:r>
            <a:r>
              <a:rPr lang="en-CA" dirty="0" smtClean="0">
                <a:solidFill>
                  <a:schemeClr val="accent6">
                    <a:lumMod val="75000"/>
                  </a:schemeClr>
                </a:solidFill>
              </a:rPr>
              <a:t>                                     in </a:t>
            </a:r>
            <a:r>
              <a:rPr lang="en-CA" dirty="0">
                <a:solidFill>
                  <a:schemeClr val="accent6">
                    <a:lumMod val="75000"/>
                  </a:schemeClr>
                </a:solidFill>
              </a:rPr>
              <a:t>his hometown</a:t>
            </a:r>
            <a:r>
              <a:rPr lang="en-CA" dirty="0" smtClean="0">
                <a:solidFill>
                  <a:schemeClr val="accent6">
                    <a:lumMod val="75000"/>
                  </a:schemeClr>
                </a:solidFill>
              </a:rPr>
              <a:t>.”</a:t>
            </a:r>
            <a:r>
              <a:rPr lang="en-CA" dirty="0">
                <a:solidFill>
                  <a:schemeClr val="accent6">
                    <a:lumMod val="75000"/>
                  </a:schemeClr>
                </a:solidFill>
              </a:rPr>
              <a:t> </a:t>
            </a:r>
            <a:endParaRPr lang="en-CA" dirty="0">
              <a:solidFill>
                <a:schemeClr val="accent6">
                  <a:lumMod val="75000"/>
                </a:schemeClr>
              </a:solidFill>
            </a:endParaRPr>
          </a:p>
        </p:txBody>
      </p:sp>
    </p:spTree>
    <p:extLst>
      <p:ext uri="{BB962C8B-B14F-4D97-AF65-F5344CB8AC3E}">
        <p14:creationId xmlns:p14="http://schemas.microsoft.com/office/powerpoint/2010/main" val="14565612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420222"/>
            <a:ext cx="9529917" cy="5008728"/>
          </a:xfrm>
        </p:spPr>
        <p:txBody>
          <a:bodyPr>
            <a:noAutofit/>
          </a:bodyPr>
          <a:lstStyle/>
          <a:p>
            <a:pPr marL="0" indent="0">
              <a:buNone/>
            </a:pPr>
            <a:r>
              <a:rPr lang="en-CA" dirty="0" smtClean="0">
                <a:solidFill>
                  <a:schemeClr val="accent6">
                    <a:lumMod val="75000"/>
                  </a:schemeClr>
                </a:solidFill>
              </a:rPr>
              <a:t>“I </a:t>
            </a:r>
            <a:r>
              <a:rPr lang="en-CA" dirty="0">
                <a:solidFill>
                  <a:schemeClr val="accent6">
                    <a:lumMod val="75000"/>
                  </a:schemeClr>
                </a:solidFill>
              </a:rPr>
              <a:t>assure you that there were many widows in Israel in Elijah’s time, when the sky was shut for three and a half years and there was a severe famine throughout the land. Yet Elijah was not sent to any of them, but to a widow in </a:t>
            </a:r>
            <a:r>
              <a:rPr lang="en-CA" dirty="0" err="1">
                <a:solidFill>
                  <a:schemeClr val="accent6">
                    <a:lumMod val="75000"/>
                  </a:schemeClr>
                </a:solidFill>
              </a:rPr>
              <a:t>Zarephath</a:t>
            </a:r>
            <a:r>
              <a:rPr lang="en-CA" dirty="0">
                <a:solidFill>
                  <a:schemeClr val="accent6">
                    <a:lumMod val="75000"/>
                  </a:schemeClr>
                </a:solidFill>
              </a:rPr>
              <a:t> in the region of Sidon. And there were many in Israel with leprosy in the time of Elisha the prophet, yet not one of them was cleansed—only </a:t>
            </a:r>
            <a:r>
              <a:rPr lang="en-CA" dirty="0" err="1">
                <a:solidFill>
                  <a:schemeClr val="accent6">
                    <a:lumMod val="75000"/>
                  </a:schemeClr>
                </a:solidFill>
              </a:rPr>
              <a:t>Naaman</a:t>
            </a:r>
            <a:r>
              <a:rPr lang="en-CA" dirty="0">
                <a:solidFill>
                  <a:schemeClr val="accent6">
                    <a:lumMod val="75000"/>
                  </a:schemeClr>
                </a:solidFill>
              </a:rPr>
              <a:t> the Syrian.”</a:t>
            </a:r>
            <a:r>
              <a:rPr lang="en-CA" b="1" baseline="30000" dirty="0">
                <a:solidFill>
                  <a:schemeClr val="accent6">
                    <a:lumMod val="75000"/>
                  </a:schemeClr>
                </a:solidFill>
              </a:rPr>
              <a:t> </a:t>
            </a:r>
            <a:endParaRPr lang="en-CA" b="1" baseline="30000" dirty="0" smtClean="0">
              <a:solidFill>
                <a:schemeClr val="accent6">
                  <a:lumMod val="75000"/>
                </a:schemeClr>
              </a:solidFill>
            </a:endParaRPr>
          </a:p>
          <a:p>
            <a:pPr marL="0" indent="0">
              <a:buNone/>
            </a:pPr>
            <a:r>
              <a:rPr lang="en-CA" dirty="0" smtClean="0">
                <a:solidFill>
                  <a:schemeClr val="accent6">
                    <a:lumMod val="75000"/>
                  </a:schemeClr>
                </a:solidFill>
              </a:rPr>
              <a:t>All </a:t>
            </a:r>
            <a:r>
              <a:rPr lang="en-CA" dirty="0">
                <a:solidFill>
                  <a:schemeClr val="accent6">
                    <a:lumMod val="75000"/>
                  </a:schemeClr>
                </a:solidFill>
              </a:rPr>
              <a:t>the people in the synagogue were furious when they heard this. They got up, drove him out of the town, and took him to the brow of the hill on which the town was built, in order to throw him off the cliff. But he walked right through the </a:t>
            </a:r>
            <a:r>
              <a:rPr lang="en-CA" dirty="0" smtClean="0">
                <a:solidFill>
                  <a:schemeClr val="accent6">
                    <a:lumMod val="75000"/>
                  </a:schemeClr>
                </a:solidFill>
              </a:rPr>
              <a:t>                       crowd </a:t>
            </a:r>
            <a:r>
              <a:rPr lang="en-CA" dirty="0">
                <a:solidFill>
                  <a:schemeClr val="accent6">
                    <a:lumMod val="75000"/>
                  </a:schemeClr>
                </a:solidFill>
              </a:rPr>
              <a:t>and went on his way.” </a:t>
            </a:r>
            <a:endParaRPr lang="en-CA" dirty="0" smtClean="0">
              <a:solidFill>
                <a:schemeClr val="accent6">
                  <a:lumMod val="75000"/>
                </a:schemeClr>
              </a:solidFill>
            </a:endParaRPr>
          </a:p>
          <a:p>
            <a:pPr marL="0" indent="0">
              <a:buNone/>
            </a:pPr>
            <a:r>
              <a:rPr lang="en-CA" dirty="0" smtClean="0">
                <a:solidFill>
                  <a:schemeClr val="accent6">
                    <a:lumMod val="75000"/>
                  </a:schemeClr>
                </a:solidFill>
              </a:rPr>
              <a:t>(</a:t>
            </a:r>
            <a:r>
              <a:rPr lang="en-CA" dirty="0">
                <a:solidFill>
                  <a:schemeClr val="accent6">
                    <a:lumMod val="75000"/>
                  </a:schemeClr>
                </a:solidFill>
              </a:rPr>
              <a:t>Luke 4:14-30)</a:t>
            </a:r>
            <a:endParaRPr lang="en-CA" dirty="0">
              <a:solidFill>
                <a:schemeClr val="accent6">
                  <a:lumMod val="75000"/>
                </a:schemeClr>
              </a:solidFill>
            </a:endParaRPr>
          </a:p>
        </p:txBody>
      </p:sp>
    </p:spTree>
    <p:extLst>
      <p:ext uri="{BB962C8B-B14F-4D97-AF65-F5344CB8AC3E}">
        <p14:creationId xmlns:p14="http://schemas.microsoft.com/office/powerpoint/2010/main" val="14951107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There’s something about verse 24 …</a:t>
            </a:r>
            <a:endParaRPr lang="en-CA" dirty="0"/>
          </a:p>
        </p:txBody>
      </p:sp>
      <p:sp>
        <p:nvSpPr>
          <p:cNvPr id="3" name="Content Placeholder 2"/>
          <p:cNvSpPr>
            <a:spLocks noGrp="1"/>
          </p:cNvSpPr>
          <p:nvPr>
            <p:ph idx="1"/>
          </p:nvPr>
        </p:nvSpPr>
        <p:spPr>
          <a:xfrm>
            <a:off x="838200" y="1825625"/>
            <a:ext cx="9479280" cy="4351338"/>
          </a:xfrm>
        </p:spPr>
        <p:txBody>
          <a:bodyPr>
            <a:normAutofit/>
          </a:bodyPr>
          <a:lstStyle/>
          <a:p>
            <a:r>
              <a:rPr lang="en-CA" dirty="0" smtClean="0"/>
              <a:t>Prior to verse </a:t>
            </a:r>
            <a:r>
              <a:rPr lang="en-CA" dirty="0"/>
              <a:t>24 of our </a:t>
            </a:r>
            <a:r>
              <a:rPr lang="en-CA" dirty="0" smtClean="0"/>
              <a:t>text</a:t>
            </a:r>
            <a:r>
              <a:rPr lang="en-CA" dirty="0"/>
              <a:t>,</a:t>
            </a:r>
            <a:r>
              <a:rPr lang="en-CA" dirty="0" smtClean="0"/>
              <a:t> we </a:t>
            </a:r>
            <a:r>
              <a:rPr lang="en-CA" dirty="0"/>
              <a:t>learn that Jesus’ announcement of His mission was met rather positively by the Jews present in the synagogue that </a:t>
            </a:r>
            <a:r>
              <a:rPr lang="en-CA" dirty="0" smtClean="0"/>
              <a:t>day, even though it referred clearly to </a:t>
            </a:r>
            <a:r>
              <a:rPr lang="en-CA" dirty="0"/>
              <a:t>the work the Messiah would do on behalf of the Israelite </a:t>
            </a:r>
            <a:r>
              <a:rPr lang="en-CA" dirty="0" smtClean="0"/>
              <a:t>people. </a:t>
            </a:r>
            <a:r>
              <a:rPr lang="en-CA" dirty="0"/>
              <a:t>We are told that they “spoke well” of Jesus and marvelled at the gracious words He spoke. </a:t>
            </a:r>
            <a:endParaRPr lang="en-CA" dirty="0" smtClean="0"/>
          </a:p>
          <a:p>
            <a:r>
              <a:rPr lang="en-CA" dirty="0" smtClean="0"/>
              <a:t>His words were received positively</a:t>
            </a:r>
            <a:r>
              <a:rPr lang="en-CA" dirty="0"/>
              <a:t>, but with a </a:t>
            </a:r>
            <a:r>
              <a:rPr lang="en-CA" dirty="0" smtClean="0"/>
              <a:t>                      degree </a:t>
            </a:r>
            <a:r>
              <a:rPr lang="en-CA" dirty="0"/>
              <a:t>of skepticism; “isn’t this Joseph’s son?” </a:t>
            </a:r>
            <a:r>
              <a:rPr lang="en-CA" dirty="0" smtClean="0"/>
              <a:t>                                        they </a:t>
            </a:r>
            <a:r>
              <a:rPr lang="en-CA" dirty="0"/>
              <a:t>whispered. </a:t>
            </a:r>
            <a:endParaRPr lang="en-CA" dirty="0"/>
          </a:p>
        </p:txBody>
      </p:sp>
    </p:spTree>
    <p:extLst>
      <p:ext uri="{BB962C8B-B14F-4D97-AF65-F5344CB8AC3E}">
        <p14:creationId xmlns:p14="http://schemas.microsoft.com/office/powerpoint/2010/main" val="35092092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66684"/>
            <a:ext cx="9540240" cy="3738072"/>
          </a:xfrm>
        </p:spPr>
        <p:txBody>
          <a:bodyPr>
            <a:noAutofit/>
          </a:bodyPr>
          <a:lstStyle/>
          <a:p>
            <a:r>
              <a:rPr lang="en-CA" dirty="0"/>
              <a:t>Knowing what such whispers would eventually result in and understanding that His ministry would extend beyond the borders of Israel, in verse 24, Jesus made reference to two Old Testament accounts during which Israel was in rebellion and rejected God’s messengers of redemption, so God caused non-Israelites to receive covenant blessings that were properly Israel’s. </a:t>
            </a:r>
            <a:endParaRPr lang="en-CA" dirty="0" smtClean="0"/>
          </a:p>
          <a:p>
            <a:r>
              <a:rPr lang="en-CA" dirty="0"/>
              <a:t>When Jesus suggested that God’s blessing might possibly rest upon those outside of Israel, </a:t>
            </a:r>
            <a:r>
              <a:rPr lang="en-CA" dirty="0" smtClean="0"/>
              <a:t>the </a:t>
            </a:r>
            <a:r>
              <a:rPr lang="en-CA" dirty="0"/>
              <a:t>people of </a:t>
            </a:r>
            <a:r>
              <a:rPr lang="en-CA" dirty="0" smtClean="0"/>
              <a:t>Nazareth </a:t>
            </a:r>
            <a:r>
              <a:rPr lang="en-CA" dirty="0"/>
              <a:t>exploded in murderous intent. </a:t>
            </a:r>
            <a:endParaRPr lang="en-CA" dirty="0" smtClean="0"/>
          </a:p>
          <a:p>
            <a:r>
              <a:rPr lang="en-CA" dirty="0" smtClean="0"/>
              <a:t>QUESTION: why </a:t>
            </a:r>
            <a:r>
              <a:rPr lang="en-CA" dirty="0"/>
              <a:t>do you think their reaction </a:t>
            </a:r>
            <a:r>
              <a:rPr lang="en-CA" dirty="0" smtClean="0"/>
              <a:t>                                     was </a:t>
            </a:r>
            <a:r>
              <a:rPr lang="en-CA" dirty="0"/>
              <a:t>so violent? </a:t>
            </a:r>
          </a:p>
        </p:txBody>
      </p:sp>
      <p:sp>
        <p:nvSpPr>
          <p:cNvPr id="5" name="Content Placeholder 1"/>
          <p:cNvSpPr txBox="1">
            <a:spLocks/>
          </p:cNvSpPr>
          <p:nvPr/>
        </p:nvSpPr>
        <p:spPr>
          <a:xfrm>
            <a:off x="838200" y="1825625"/>
            <a:ext cx="6373761"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effectLst/>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effectLst/>
                <a:latin typeface="Arial Narrow" panose="020B0606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effectLst/>
                <a:latin typeface="Arial Narrow" panose="020B0606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effectLst/>
                <a:latin typeface="Arial Narrow" panose="020B0606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effectLst/>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CA" dirty="0"/>
          </a:p>
        </p:txBody>
      </p:sp>
    </p:spTree>
    <p:extLst>
      <p:ext uri="{BB962C8B-B14F-4D97-AF65-F5344CB8AC3E}">
        <p14:creationId xmlns:p14="http://schemas.microsoft.com/office/powerpoint/2010/main" val="30550435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396240" y="227964"/>
            <a:ext cx="10180320" cy="6614796"/>
          </a:xfrm>
        </p:spPr>
        <p:txBody>
          <a:bodyPr>
            <a:normAutofit fontScale="92500" lnSpcReduction="10000"/>
          </a:bodyPr>
          <a:lstStyle/>
          <a:p>
            <a:pPr marL="0" indent="0">
              <a:buNone/>
            </a:pPr>
            <a:r>
              <a:rPr lang="en-CA" sz="3400" dirty="0">
                <a:solidFill>
                  <a:schemeClr val="accent6">
                    <a:lumMod val="75000"/>
                  </a:schemeClr>
                </a:solidFill>
              </a:rPr>
              <a:t>“Leaving that place, Jesus withdrew to the region of Tyre and Sidon. </a:t>
            </a:r>
            <a:r>
              <a:rPr lang="en-CA" sz="3400" dirty="0" smtClean="0">
                <a:solidFill>
                  <a:schemeClr val="accent6">
                    <a:lumMod val="75000"/>
                  </a:schemeClr>
                </a:solidFill>
              </a:rPr>
              <a:t> A </a:t>
            </a:r>
            <a:r>
              <a:rPr lang="en-CA" sz="3400" dirty="0">
                <a:solidFill>
                  <a:schemeClr val="accent6">
                    <a:lumMod val="75000"/>
                  </a:schemeClr>
                </a:solidFill>
              </a:rPr>
              <a:t>Canaanite woman from that vicinity came to him, crying out, “Lord, Son of David, have mercy on me! My daughter is demon-possessed and suffering terribly.”</a:t>
            </a:r>
            <a:r>
              <a:rPr lang="en-CA" sz="3400" b="1" baseline="30000" dirty="0">
                <a:solidFill>
                  <a:schemeClr val="accent6">
                    <a:lumMod val="75000"/>
                  </a:schemeClr>
                </a:solidFill>
              </a:rPr>
              <a:t> </a:t>
            </a:r>
            <a:r>
              <a:rPr lang="en-CA" sz="3400" dirty="0">
                <a:solidFill>
                  <a:schemeClr val="accent6">
                    <a:lumMod val="75000"/>
                  </a:schemeClr>
                </a:solidFill>
              </a:rPr>
              <a:t>Jesus did not answer a word. </a:t>
            </a:r>
            <a:endParaRPr lang="en-CA" sz="3400" dirty="0" smtClean="0">
              <a:solidFill>
                <a:schemeClr val="accent6">
                  <a:lumMod val="75000"/>
                </a:schemeClr>
              </a:solidFill>
            </a:endParaRPr>
          </a:p>
          <a:p>
            <a:pPr marL="0" indent="0">
              <a:buNone/>
            </a:pPr>
            <a:r>
              <a:rPr lang="en-CA" sz="3400" dirty="0" smtClean="0">
                <a:solidFill>
                  <a:schemeClr val="accent6">
                    <a:lumMod val="75000"/>
                  </a:schemeClr>
                </a:solidFill>
              </a:rPr>
              <a:t>So </a:t>
            </a:r>
            <a:r>
              <a:rPr lang="en-CA" sz="3400" dirty="0">
                <a:solidFill>
                  <a:schemeClr val="accent6">
                    <a:lumMod val="75000"/>
                  </a:schemeClr>
                </a:solidFill>
              </a:rPr>
              <a:t>his disciples came to him and urged him, “Send her away, for she keeps crying out after us.”</a:t>
            </a:r>
            <a:r>
              <a:rPr lang="en-CA" sz="3400" b="1" baseline="30000" dirty="0">
                <a:solidFill>
                  <a:schemeClr val="accent6">
                    <a:lumMod val="75000"/>
                  </a:schemeClr>
                </a:solidFill>
              </a:rPr>
              <a:t> </a:t>
            </a:r>
            <a:endParaRPr lang="en-CA" sz="3400" b="1" baseline="30000" dirty="0" smtClean="0">
              <a:solidFill>
                <a:schemeClr val="accent6">
                  <a:lumMod val="75000"/>
                </a:schemeClr>
              </a:solidFill>
            </a:endParaRPr>
          </a:p>
          <a:p>
            <a:pPr marL="0" indent="0">
              <a:buNone/>
            </a:pPr>
            <a:r>
              <a:rPr lang="en-CA" sz="3400" dirty="0" smtClean="0">
                <a:solidFill>
                  <a:schemeClr val="accent6">
                    <a:lumMod val="75000"/>
                  </a:schemeClr>
                </a:solidFill>
              </a:rPr>
              <a:t>He </a:t>
            </a:r>
            <a:r>
              <a:rPr lang="en-CA" sz="3400" dirty="0">
                <a:solidFill>
                  <a:schemeClr val="accent6">
                    <a:lumMod val="75000"/>
                  </a:schemeClr>
                </a:solidFill>
              </a:rPr>
              <a:t>answered, “I was sent only to the lost sheep of Israel.”</a:t>
            </a:r>
            <a:r>
              <a:rPr lang="en-CA" sz="3400" b="1" baseline="30000" dirty="0">
                <a:solidFill>
                  <a:schemeClr val="accent6">
                    <a:lumMod val="75000"/>
                  </a:schemeClr>
                </a:solidFill>
              </a:rPr>
              <a:t> </a:t>
            </a:r>
            <a:endParaRPr lang="en-CA" sz="3400" b="1" baseline="30000" dirty="0" smtClean="0">
              <a:solidFill>
                <a:schemeClr val="accent6">
                  <a:lumMod val="75000"/>
                </a:schemeClr>
              </a:solidFill>
            </a:endParaRPr>
          </a:p>
          <a:p>
            <a:pPr marL="0" indent="0">
              <a:buNone/>
            </a:pPr>
            <a:r>
              <a:rPr lang="en-CA" sz="3400" dirty="0" smtClean="0">
                <a:solidFill>
                  <a:schemeClr val="accent6">
                    <a:lumMod val="75000"/>
                  </a:schemeClr>
                </a:solidFill>
              </a:rPr>
              <a:t>The </a:t>
            </a:r>
            <a:r>
              <a:rPr lang="en-CA" sz="3400" dirty="0">
                <a:solidFill>
                  <a:schemeClr val="accent6">
                    <a:lumMod val="75000"/>
                  </a:schemeClr>
                </a:solidFill>
              </a:rPr>
              <a:t>woman came and knelt before him. “Lord, help me!” she said.</a:t>
            </a:r>
            <a:r>
              <a:rPr lang="en-CA" sz="3400" b="1" baseline="30000" dirty="0">
                <a:solidFill>
                  <a:schemeClr val="accent6">
                    <a:lumMod val="75000"/>
                  </a:schemeClr>
                </a:solidFill>
              </a:rPr>
              <a:t> </a:t>
            </a:r>
            <a:endParaRPr lang="en-CA" sz="3400" b="1" baseline="30000" dirty="0" smtClean="0">
              <a:solidFill>
                <a:schemeClr val="accent6">
                  <a:lumMod val="75000"/>
                </a:schemeClr>
              </a:solidFill>
            </a:endParaRPr>
          </a:p>
          <a:p>
            <a:pPr marL="0" indent="0">
              <a:buNone/>
            </a:pPr>
            <a:r>
              <a:rPr lang="en-CA" sz="3400" dirty="0" smtClean="0">
                <a:solidFill>
                  <a:schemeClr val="accent6">
                    <a:lumMod val="75000"/>
                  </a:schemeClr>
                </a:solidFill>
              </a:rPr>
              <a:t>He </a:t>
            </a:r>
            <a:r>
              <a:rPr lang="en-CA" sz="3400" dirty="0">
                <a:solidFill>
                  <a:schemeClr val="accent6">
                    <a:lumMod val="75000"/>
                  </a:schemeClr>
                </a:solidFill>
              </a:rPr>
              <a:t>replied, “It is not right to take the children’s bread and toss it to the dogs.”</a:t>
            </a:r>
            <a:r>
              <a:rPr lang="en-CA" sz="3400" b="1" baseline="30000" dirty="0">
                <a:solidFill>
                  <a:schemeClr val="accent6">
                    <a:lumMod val="75000"/>
                  </a:schemeClr>
                </a:solidFill>
              </a:rPr>
              <a:t> </a:t>
            </a:r>
            <a:endParaRPr lang="en-CA" sz="3400" b="1" baseline="30000" dirty="0" smtClean="0">
              <a:solidFill>
                <a:schemeClr val="accent6">
                  <a:lumMod val="75000"/>
                </a:schemeClr>
              </a:solidFill>
            </a:endParaRPr>
          </a:p>
          <a:p>
            <a:pPr marL="0" indent="0">
              <a:buNone/>
            </a:pPr>
            <a:r>
              <a:rPr lang="en-CA" sz="3400" dirty="0" smtClean="0">
                <a:solidFill>
                  <a:schemeClr val="accent6">
                    <a:lumMod val="75000"/>
                  </a:schemeClr>
                </a:solidFill>
              </a:rPr>
              <a:t>“</a:t>
            </a:r>
            <a:r>
              <a:rPr lang="en-CA" sz="3400" dirty="0">
                <a:solidFill>
                  <a:schemeClr val="accent6">
                    <a:lumMod val="75000"/>
                  </a:schemeClr>
                </a:solidFill>
              </a:rPr>
              <a:t>Yes it is, Lord,” she said. “Even the dogs eat the crumbs </a:t>
            </a:r>
            <a:r>
              <a:rPr lang="en-CA" sz="3400" dirty="0" smtClean="0">
                <a:solidFill>
                  <a:schemeClr val="accent6">
                    <a:lumMod val="75000"/>
                  </a:schemeClr>
                </a:solidFill>
              </a:rPr>
              <a:t>                                that </a:t>
            </a:r>
            <a:r>
              <a:rPr lang="en-CA" sz="3400" dirty="0">
                <a:solidFill>
                  <a:schemeClr val="accent6">
                    <a:lumMod val="75000"/>
                  </a:schemeClr>
                </a:solidFill>
              </a:rPr>
              <a:t>fall from their master’s table.”</a:t>
            </a:r>
            <a:r>
              <a:rPr lang="en-CA" sz="3400" b="1" baseline="30000" dirty="0">
                <a:solidFill>
                  <a:schemeClr val="accent6">
                    <a:lumMod val="75000"/>
                  </a:schemeClr>
                </a:solidFill>
              </a:rPr>
              <a:t> </a:t>
            </a:r>
            <a:endParaRPr lang="en-CA" sz="3400" b="1" baseline="30000" dirty="0" smtClean="0">
              <a:solidFill>
                <a:schemeClr val="accent6">
                  <a:lumMod val="75000"/>
                </a:schemeClr>
              </a:solidFill>
            </a:endParaRPr>
          </a:p>
          <a:p>
            <a:pPr marL="0" indent="0">
              <a:buNone/>
            </a:pPr>
            <a:r>
              <a:rPr lang="en-CA" sz="3400" dirty="0" smtClean="0">
                <a:solidFill>
                  <a:schemeClr val="accent6">
                    <a:lumMod val="75000"/>
                  </a:schemeClr>
                </a:solidFill>
              </a:rPr>
              <a:t>Then </a:t>
            </a:r>
            <a:r>
              <a:rPr lang="en-CA" sz="3400" dirty="0">
                <a:solidFill>
                  <a:schemeClr val="accent6">
                    <a:lumMod val="75000"/>
                  </a:schemeClr>
                </a:solidFill>
              </a:rPr>
              <a:t>Jesus said to her, “Woman, you have great </a:t>
            </a:r>
            <a:r>
              <a:rPr lang="en-CA" sz="3400" dirty="0" smtClean="0">
                <a:solidFill>
                  <a:schemeClr val="accent6">
                    <a:lumMod val="75000"/>
                  </a:schemeClr>
                </a:solidFill>
              </a:rPr>
              <a:t>                                             faith</a:t>
            </a:r>
            <a:r>
              <a:rPr lang="en-CA" sz="3400" dirty="0">
                <a:solidFill>
                  <a:schemeClr val="accent6">
                    <a:lumMod val="75000"/>
                  </a:schemeClr>
                </a:solidFill>
              </a:rPr>
              <a:t>! Your request is granted.” And her daughter </a:t>
            </a:r>
            <a:r>
              <a:rPr lang="en-CA" sz="3400" dirty="0" smtClean="0">
                <a:solidFill>
                  <a:schemeClr val="accent6">
                    <a:lumMod val="75000"/>
                  </a:schemeClr>
                </a:solidFill>
              </a:rPr>
              <a:t>                                                  was healed </a:t>
            </a:r>
            <a:r>
              <a:rPr lang="en-CA" sz="3400" dirty="0">
                <a:solidFill>
                  <a:schemeClr val="accent6">
                    <a:lumMod val="75000"/>
                  </a:schemeClr>
                </a:solidFill>
              </a:rPr>
              <a:t>at that moment</a:t>
            </a:r>
            <a:r>
              <a:rPr lang="en-CA" sz="3400" dirty="0" smtClean="0">
                <a:solidFill>
                  <a:schemeClr val="accent6">
                    <a:lumMod val="75000"/>
                  </a:schemeClr>
                </a:solidFill>
              </a:rPr>
              <a:t>.”</a:t>
            </a:r>
            <a:endParaRPr lang="en-CA" sz="3400" dirty="0">
              <a:solidFill>
                <a:schemeClr val="accent6">
                  <a:lumMod val="75000"/>
                </a:schemeClr>
              </a:solidFill>
            </a:endParaRPr>
          </a:p>
        </p:txBody>
      </p:sp>
    </p:spTree>
    <p:extLst>
      <p:ext uri="{BB962C8B-B14F-4D97-AF65-F5344CB8AC3E}">
        <p14:creationId xmlns:p14="http://schemas.microsoft.com/office/powerpoint/2010/main" val="23249587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1" y="365125"/>
            <a:ext cx="9343029" cy="6363220"/>
          </a:xfrm>
        </p:spPr>
        <p:txBody>
          <a:bodyPr>
            <a:noAutofit/>
          </a:bodyPr>
          <a:lstStyle/>
          <a:p>
            <a:r>
              <a:rPr lang="en-CA" dirty="0" smtClean="0"/>
              <a:t>This woman was </a:t>
            </a:r>
            <a:r>
              <a:rPr lang="en-CA" dirty="0"/>
              <a:t>a foreigner from a despised people </a:t>
            </a:r>
            <a:r>
              <a:rPr lang="en-CA" dirty="0" smtClean="0"/>
              <a:t>group.</a:t>
            </a:r>
          </a:p>
          <a:p>
            <a:r>
              <a:rPr lang="en-CA" dirty="0" smtClean="0"/>
              <a:t>She called Jesus by a specific </a:t>
            </a:r>
            <a:r>
              <a:rPr lang="en-CA" dirty="0"/>
              <a:t>Messianic title</a:t>
            </a:r>
            <a:r>
              <a:rPr lang="en-CA" dirty="0" smtClean="0"/>
              <a:t>.</a:t>
            </a:r>
          </a:p>
          <a:p>
            <a:r>
              <a:rPr lang="en-CA" dirty="0" smtClean="0"/>
              <a:t>Jesus</a:t>
            </a:r>
            <a:r>
              <a:rPr lang="en-CA" dirty="0"/>
              <a:t>’ silence </a:t>
            </a:r>
            <a:r>
              <a:rPr lang="en-CA" dirty="0" smtClean="0"/>
              <a:t>ought </a:t>
            </a:r>
            <a:r>
              <a:rPr lang="en-CA" dirty="0"/>
              <a:t>to </a:t>
            </a:r>
            <a:r>
              <a:rPr lang="en-CA" dirty="0" smtClean="0"/>
              <a:t>be read as </a:t>
            </a:r>
            <a:r>
              <a:rPr lang="en-CA" dirty="0"/>
              <a:t>intentionally provocative, almost playful, yet not unkind, behaviour. </a:t>
            </a:r>
            <a:endParaRPr lang="en-CA" dirty="0" smtClean="0"/>
          </a:p>
          <a:p>
            <a:r>
              <a:rPr lang="en-CA" dirty="0" smtClean="0"/>
              <a:t>The </a:t>
            </a:r>
            <a:r>
              <a:rPr lang="en-CA" dirty="0"/>
              <a:t>disciples </a:t>
            </a:r>
            <a:r>
              <a:rPr lang="en-CA" dirty="0" smtClean="0"/>
              <a:t>took Christ’s silence </a:t>
            </a:r>
            <a:r>
              <a:rPr lang="en-CA" dirty="0"/>
              <a:t>as expected behaviour given the foreigner dynamics of the situation. </a:t>
            </a:r>
            <a:endParaRPr lang="en-CA" dirty="0" smtClean="0"/>
          </a:p>
          <a:p>
            <a:r>
              <a:rPr lang="en-CA" dirty="0" smtClean="0"/>
              <a:t>Through unique chosen words and verbal pictures, Jesus ensured the woman’s faith was </a:t>
            </a:r>
            <a:r>
              <a:rPr lang="en-CA" dirty="0"/>
              <a:t>expressly </a:t>
            </a:r>
            <a:r>
              <a:rPr lang="en-CA" dirty="0" smtClean="0"/>
              <a:t>revealed and her </a:t>
            </a:r>
            <a:r>
              <a:rPr lang="en-CA" dirty="0"/>
              <a:t>daughter </a:t>
            </a:r>
            <a:r>
              <a:rPr lang="en-CA" dirty="0" smtClean="0"/>
              <a:t>healed from </a:t>
            </a:r>
            <a:r>
              <a:rPr lang="en-CA" dirty="0"/>
              <a:t>demonic possession. </a:t>
            </a:r>
            <a:endParaRPr lang="en-CA" dirty="0" smtClean="0"/>
          </a:p>
          <a:p>
            <a:r>
              <a:rPr lang="en-CA" dirty="0" smtClean="0"/>
              <a:t>NOTE: it </a:t>
            </a:r>
            <a:r>
              <a:rPr lang="en-CA" dirty="0"/>
              <a:t>was the woman’s faith in Jesus as Lord </a:t>
            </a:r>
            <a:r>
              <a:rPr lang="en-CA" dirty="0" smtClean="0"/>
              <a:t>                             that </a:t>
            </a:r>
            <a:r>
              <a:rPr lang="en-CA" dirty="0"/>
              <a:t>resulted in her blessing, not her ethnicity or </a:t>
            </a:r>
            <a:r>
              <a:rPr lang="en-CA" dirty="0" smtClean="0"/>
              <a:t>                                            her </a:t>
            </a:r>
            <a:r>
              <a:rPr lang="en-CA" dirty="0"/>
              <a:t>level of familiarity with God’s people. </a:t>
            </a:r>
          </a:p>
        </p:txBody>
      </p:sp>
    </p:spTree>
    <p:extLst>
      <p:ext uri="{BB962C8B-B14F-4D97-AF65-F5344CB8AC3E}">
        <p14:creationId xmlns:p14="http://schemas.microsoft.com/office/powerpoint/2010/main" val="36669647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3829</TotalTime>
  <Words>1043</Words>
  <Application>Microsoft Office PowerPoint</Application>
  <PresentationFormat>Widescreen</PresentationFormat>
  <Paragraphs>48</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Arial Narrow</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There’s something about verse 24 …</vt:lpstr>
      <vt:lpstr>PowerPoint Presentation</vt:lpstr>
      <vt:lpstr>PowerPoint Presentation</vt:lpstr>
      <vt:lpstr>PowerPoint Presentation</vt:lpstr>
      <vt:lpstr>PowerPoint Presentation</vt:lpstr>
      <vt:lpstr>PowerPoint Presentation</vt:lpstr>
      <vt:lpstr>PowerPoint Presentation</vt:lpstr>
      <vt:lpstr>Application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48</cp:revision>
  <cp:lastPrinted>2024-02-21T15:50:19Z</cp:lastPrinted>
  <dcterms:created xsi:type="dcterms:W3CDTF">2024-01-02T22:41:48Z</dcterms:created>
  <dcterms:modified xsi:type="dcterms:W3CDTF">2024-02-28T18:11:05Z</dcterms:modified>
</cp:coreProperties>
</file>