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9" r:id="rId3"/>
    <p:sldId id="280" r:id="rId4"/>
    <p:sldId id="276" r:id="rId5"/>
    <p:sldId id="257" r:id="rId6"/>
    <p:sldId id="278" r:id="rId7"/>
    <p:sldId id="281" r:id="rId8"/>
    <p:sldId id="282" r:id="rId9"/>
    <p:sldId id="283" r:id="rId10"/>
    <p:sldId id="284" r:id="rId11"/>
    <p:sldId id="285" r:id="rId12"/>
    <p:sldId id="258" r:id="rId13"/>
    <p:sldId id="260" r:id="rId14"/>
    <p:sldId id="286" r:id="rId15"/>
    <p:sldId id="273"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2424"/>
    <a:srgbClr val="C5E0B5"/>
    <a:srgbClr val="83AF7D"/>
    <a:srgbClr val="926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528" autoAdjust="0"/>
  </p:normalViewPr>
  <p:slideViewPr>
    <p:cSldViewPr snapToGrid="0">
      <p:cViewPr varScale="1">
        <p:scale>
          <a:sx n="63" d="100"/>
          <a:sy n="63" d="100"/>
        </p:scale>
        <p:origin x="9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4B50232-223D-4FBF-ABA1-C273958B6770}" type="datetimeFigureOut">
              <a:rPr lang="en-CA" smtClean="0"/>
              <a:t>2024-03-15</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22E972A-30F7-479C-B75A-A34A1D7E16B5}" type="slidenum">
              <a:rPr lang="en-CA" smtClean="0"/>
              <a:t>‹#›</a:t>
            </a:fld>
            <a:endParaRPr lang="en-CA"/>
          </a:p>
        </p:txBody>
      </p:sp>
    </p:spTree>
    <p:extLst>
      <p:ext uri="{BB962C8B-B14F-4D97-AF65-F5344CB8AC3E}">
        <p14:creationId xmlns:p14="http://schemas.microsoft.com/office/powerpoint/2010/main" val="1239793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181F44-D20E-44FA-9E0E-6AEA43F35B6C}" type="datetimeFigureOut">
              <a:rPr lang="en-CA" smtClean="0"/>
              <a:t>2024-03-15</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BBECF18-EB45-4B05-8A6B-3E5D1344255D}" type="slidenum">
              <a:rPr lang="en-CA" smtClean="0"/>
              <a:t>‹#›</a:t>
            </a:fld>
            <a:endParaRPr lang="en-CA"/>
          </a:p>
        </p:txBody>
      </p:sp>
    </p:spTree>
    <p:extLst>
      <p:ext uri="{BB962C8B-B14F-4D97-AF65-F5344CB8AC3E}">
        <p14:creationId xmlns:p14="http://schemas.microsoft.com/office/powerpoint/2010/main" val="2976887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BBECF18-EB45-4B05-8A6B-3E5D1344255D}" type="slidenum">
              <a:rPr lang="en-CA" smtClean="0"/>
              <a:t>11</a:t>
            </a:fld>
            <a:endParaRPr lang="en-CA"/>
          </a:p>
        </p:txBody>
      </p:sp>
    </p:spTree>
    <p:extLst>
      <p:ext uri="{BB962C8B-B14F-4D97-AF65-F5344CB8AC3E}">
        <p14:creationId xmlns:p14="http://schemas.microsoft.com/office/powerpoint/2010/main" val="1110574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BBECF18-EB45-4B05-8A6B-3E5D1344255D}" type="slidenum">
              <a:rPr lang="en-CA" smtClean="0"/>
              <a:t>15</a:t>
            </a:fld>
            <a:endParaRPr lang="en-CA"/>
          </a:p>
        </p:txBody>
      </p:sp>
    </p:spTree>
    <p:extLst>
      <p:ext uri="{BB962C8B-B14F-4D97-AF65-F5344CB8AC3E}">
        <p14:creationId xmlns:p14="http://schemas.microsoft.com/office/powerpoint/2010/main" val="403225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a:xfrm>
            <a:off x="838200" y="6008008"/>
            <a:ext cx="2743200" cy="365125"/>
          </a:xfrm>
        </p:spPr>
        <p:txBody>
          <a:bodyPr/>
          <a:lstStyle/>
          <a:p>
            <a:fld id="{7B037446-3802-4368-9936-C52CCC36DA49}" type="datetimeFigureOut">
              <a:rPr lang="en-CA" smtClean="0"/>
              <a:t>2024-03-15</a:t>
            </a:fld>
            <a:endParaRPr lang="en-CA"/>
          </a:p>
        </p:txBody>
      </p:sp>
      <p:sp>
        <p:nvSpPr>
          <p:cNvPr id="5" name="Footer Placeholder 4"/>
          <p:cNvSpPr>
            <a:spLocks noGrp="1"/>
          </p:cNvSpPr>
          <p:nvPr>
            <p:ph type="ftr" sz="quarter" idx="11"/>
          </p:nvPr>
        </p:nvSpPr>
        <p:spPr>
          <a:xfrm>
            <a:off x="4038600" y="6008008"/>
            <a:ext cx="4114800" cy="365125"/>
          </a:xfrm>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
        <p:nvSpPr>
          <p:cNvPr id="7" name="Rectangle 6"/>
          <p:cNvSpPr/>
          <p:nvPr userDrawn="1"/>
        </p:nvSpPr>
        <p:spPr>
          <a:xfrm>
            <a:off x="0" y="0"/>
            <a:ext cx="12192000"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12" y="0"/>
            <a:ext cx="12175787" cy="6867143"/>
          </a:xfrm>
          <a:prstGeom prst="rect">
            <a:avLst/>
          </a:prstGeom>
        </p:spPr>
      </p:pic>
    </p:spTree>
    <p:extLst>
      <p:ext uri="{BB962C8B-B14F-4D97-AF65-F5344CB8AC3E}">
        <p14:creationId xmlns:p14="http://schemas.microsoft.com/office/powerpoint/2010/main" val="248756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3893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6462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6000">
                <a:ln>
                  <a:solidFill>
                    <a:srgbClr val="92664B"/>
                  </a:solidFill>
                </a:ln>
                <a:solidFill>
                  <a:schemeClr val="bg1"/>
                </a:solidFill>
                <a:latin typeface="Impact" panose="020B0806030902050204"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838200" y="1825625"/>
            <a:ext cx="10555514" cy="4351338"/>
          </a:xfrm>
        </p:spPr>
        <p:txBody>
          <a:bodyPr>
            <a:normAutofit/>
          </a:bodyPr>
          <a:lstStyle>
            <a:lvl1pPr>
              <a:defRPr sz="3200">
                <a:solidFill>
                  <a:schemeClr val="tx1"/>
                </a:solidFill>
                <a:effectLst/>
                <a:latin typeface="Arial Narrow" panose="020B0606020202030204" pitchFamily="34" charset="0"/>
              </a:defRPr>
            </a:lvl1pPr>
            <a:lvl2pPr>
              <a:defRPr sz="3200">
                <a:solidFill>
                  <a:schemeClr val="tx1"/>
                </a:solidFill>
                <a:effectLst/>
                <a:latin typeface="Arial Narrow" panose="020B0606020202030204" pitchFamily="34" charset="0"/>
              </a:defRPr>
            </a:lvl2pPr>
            <a:lvl3pPr>
              <a:defRPr sz="3200">
                <a:solidFill>
                  <a:schemeClr val="tx1"/>
                </a:solidFill>
                <a:effectLst/>
                <a:latin typeface="Arial Narrow" panose="020B0606020202030204" pitchFamily="34" charset="0"/>
              </a:defRPr>
            </a:lvl3pPr>
            <a:lvl4pPr>
              <a:defRPr sz="3200">
                <a:solidFill>
                  <a:schemeClr val="tx1"/>
                </a:solidFill>
                <a:effectLst/>
                <a:latin typeface="Arial Narrow" panose="020B0606020202030204" pitchFamily="34" charset="0"/>
              </a:defRPr>
            </a:lvl4pPr>
            <a:lvl5pPr>
              <a:defRPr sz="3200">
                <a:solidFill>
                  <a:schemeClr val="tx1"/>
                </a:solidFill>
                <a:effectLst/>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7B037446-3802-4368-9936-C52CCC36DA49}" type="datetimeFigureOut">
              <a:rPr lang="en-CA" smtClean="0"/>
              <a:t>2024-03-15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418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37446-3802-4368-9936-C52CCC36DA49}" type="datetimeFigureOut">
              <a:rPr lang="en-CA" smtClean="0"/>
              <a:t>2024-03-15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24131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B037446-3802-4368-9936-C52CCC36DA49}" type="datetimeFigureOut">
              <a:rPr lang="en-CA" smtClean="0"/>
              <a:t>2024-03-15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245002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B037446-3802-4368-9936-C52CCC36DA49}" type="datetimeFigureOut">
              <a:rPr lang="en-CA" smtClean="0"/>
              <a:t>2024-03-15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04618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B037446-3802-4368-9936-C52CCC36DA49}" type="datetimeFigureOut">
              <a:rPr lang="en-CA" smtClean="0"/>
              <a:t>2024-03-15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31663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37446-3802-4368-9936-C52CCC36DA49}" type="datetimeFigureOut">
              <a:rPr lang="en-CA" smtClean="0"/>
              <a:t>2024-03-15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291292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7575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8465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382" y="-103239"/>
            <a:ext cx="13007582" cy="7447936"/>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37446-3802-4368-9936-C52CCC36DA49}" type="datetimeFigureOut">
              <a:rPr lang="en-CA" smtClean="0"/>
              <a:t>2024-03-15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47914-8768-427F-9A9E-32A3E28AC0E1}" type="slidenum">
              <a:rPr lang="en-CA" smtClean="0"/>
              <a:t>‹#›</a:t>
            </a:fld>
            <a:endParaRPr lang="en-CA"/>
          </a:p>
        </p:txBody>
      </p:sp>
    </p:spTree>
    <p:extLst>
      <p:ext uri="{BB962C8B-B14F-4D97-AF65-F5344CB8AC3E}">
        <p14:creationId xmlns:p14="http://schemas.microsoft.com/office/powerpoint/2010/main" val="79331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988947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1" y="221226"/>
            <a:ext cx="8364794" cy="6371303"/>
          </a:xfrm>
        </p:spPr>
        <p:txBody>
          <a:bodyPr>
            <a:normAutofit/>
          </a:bodyPr>
          <a:lstStyle/>
          <a:p>
            <a:pPr marL="0" indent="0">
              <a:buNone/>
            </a:pPr>
            <a:r>
              <a:rPr lang="en-CA" dirty="0" smtClean="0">
                <a:solidFill>
                  <a:schemeClr val="accent6">
                    <a:lumMod val="75000"/>
                  </a:schemeClr>
                </a:solidFill>
              </a:rPr>
              <a:t>“</a:t>
            </a:r>
            <a:r>
              <a:rPr lang="en-CA" dirty="0">
                <a:solidFill>
                  <a:schemeClr val="accent6">
                    <a:lumMod val="75000"/>
                  </a:schemeClr>
                </a:solidFill>
              </a:rPr>
              <a:t>When one of the Pharisees invited Jesus to have dinner with him, he went to the Pharisee’s house and reclined at the table. A woman in that town who lived a sinful life learned that Jesus was eating at the Pharisee’s house, so she came there with an alabaster jar of perfume. As she stood behind him at his feet weeping, she began to wet his feet with her tears. Then she wiped them with her hair, kissed them and poured perfume on them. When the Pharisee who had invited him saw this, he said to himself, “If this man were a prophet, he would know who is touching him and what kind of woman she is—that she is a sinner.”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Jesus </a:t>
            </a:r>
            <a:r>
              <a:rPr lang="en-CA" dirty="0">
                <a:solidFill>
                  <a:schemeClr val="accent6">
                    <a:lumMod val="75000"/>
                  </a:schemeClr>
                </a:solidFill>
              </a:rPr>
              <a:t>answered him, “Simon, I have </a:t>
            </a:r>
            <a:r>
              <a:rPr lang="en-CA" dirty="0" smtClean="0">
                <a:solidFill>
                  <a:schemeClr val="accent6">
                    <a:lumMod val="75000"/>
                  </a:schemeClr>
                </a:solidFill>
              </a:rPr>
              <a:t>                                 something </a:t>
            </a:r>
            <a:r>
              <a:rPr lang="en-CA" dirty="0">
                <a:solidFill>
                  <a:schemeClr val="accent6">
                    <a:lumMod val="75000"/>
                  </a:schemeClr>
                </a:solidFill>
              </a:rPr>
              <a:t>to tell you</a:t>
            </a:r>
            <a:r>
              <a:rPr lang="en-CA" dirty="0" smtClean="0">
                <a:solidFill>
                  <a:schemeClr val="accent6">
                    <a:lumMod val="75000"/>
                  </a:schemeClr>
                </a:solidFill>
              </a:rPr>
              <a:t>.”</a:t>
            </a:r>
            <a:endParaRPr lang="en-CA" dirty="0">
              <a:solidFill>
                <a:schemeClr val="accent6">
                  <a:lumMod val="75000"/>
                </a:schemeClr>
              </a:solidFill>
            </a:endParaRPr>
          </a:p>
        </p:txBody>
      </p:sp>
    </p:spTree>
    <p:extLst>
      <p:ext uri="{BB962C8B-B14F-4D97-AF65-F5344CB8AC3E}">
        <p14:creationId xmlns:p14="http://schemas.microsoft.com/office/powerpoint/2010/main" val="3480408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80484"/>
            <a:ext cx="10058400" cy="6503196"/>
          </a:xfrm>
        </p:spPr>
        <p:txBody>
          <a:bodyPr>
            <a:noAutofit/>
          </a:bodyPr>
          <a:lstStyle/>
          <a:p>
            <a:pPr marL="0" indent="0">
              <a:spcBef>
                <a:spcPts val="0"/>
              </a:spcBef>
              <a:buNone/>
            </a:pPr>
            <a:r>
              <a:rPr lang="en-CA" sz="3000" dirty="0">
                <a:solidFill>
                  <a:schemeClr val="accent6">
                    <a:lumMod val="75000"/>
                  </a:schemeClr>
                </a:solidFill>
              </a:rPr>
              <a:t>“Tell me, teacher,” he said. </a:t>
            </a:r>
            <a:endParaRPr lang="en-CA" sz="3000" dirty="0" smtClean="0">
              <a:solidFill>
                <a:schemeClr val="accent6">
                  <a:lumMod val="75000"/>
                </a:schemeClr>
              </a:solidFill>
            </a:endParaRPr>
          </a:p>
          <a:p>
            <a:pPr marL="0" indent="0">
              <a:spcBef>
                <a:spcPts val="0"/>
              </a:spcBef>
              <a:buNone/>
            </a:pPr>
            <a:r>
              <a:rPr lang="en-CA" sz="3000" dirty="0" smtClean="0">
                <a:solidFill>
                  <a:schemeClr val="accent6">
                    <a:lumMod val="75000"/>
                  </a:schemeClr>
                </a:solidFill>
              </a:rPr>
              <a:t>“</a:t>
            </a:r>
            <a:r>
              <a:rPr lang="en-CA" sz="3000" dirty="0">
                <a:solidFill>
                  <a:schemeClr val="accent6">
                    <a:lumMod val="75000"/>
                  </a:schemeClr>
                </a:solidFill>
              </a:rPr>
              <a:t>Two people owed money to a certain moneylender. One owed him </a:t>
            </a:r>
            <a:r>
              <a:rPr lang="en-CA" sz="3000" dirty="0" smtClean="0">
                <a:solidFill>
                  <a:schemeClr val="accent6">
                    <a:lumMod val="75000"/>
                  </a:schemeClr>
                </a:solidFill>
              </a:rPr>
              <a:t> five </a:t>
            </a:r>
            <a:r>
              <a:rPr lang="en-CA" sz="3000" dirty="0">
                <a:solidFill>
                  <a:schemeClr val="accent6">
                    <a:lumMod val="75000"/>
                  </a:schemeClr>
                </a:solidFill>
              </a:rPr>
              <a:t>hundred denarii, and the other fifty. Neither of them had the </a:t>
            </a:r>
            <a:r>
              <a:rPr lang="en-CA" sz="3000" dirty="0" smtClean="0">
                <a:solidFill>
                  <a:schemeClr val="accent6">
                    <a:lumMod val="75000"/>
                  </a:schemeClr>
                </a:solidFill>
              </a:rPr>
              <a:t>                 money </a:t>
            </a:r>
            <a:r>
              <a:rPr lang="en-CA" sz="3000" dirty="0">
                <a:solidFill>
                  <a:schemeClr val="accent6">
                    <a:lumMod val="75000"/>
                  </a:schemeClr>
                </a:solidFill>
              </a:rPr>
              <a:t>to pay him back, so he forgave the debts of both. Now </a:t>
            </a:r>
            <a:r>
              <a:rPr lang="en-CA" sz="3000" dirty="0" smtClean="0">
                <a:solidFill>
                  <a:schemeClr val="accent6">
                    <a:lumMod val="75000"/>
                  </a:schemeClr>
                </a:solidFill>
              </a:rPr>
              <a:t>                        which </a:t>
            </a:r>
            <a:r>
              <a:rPr lang="en-CA" sz="3000" dirty="0">
                <a:solidFill>
                  <a:schemeClr val="accent6">
                    <a:lumMod val="75000"/>
                  </a:schemeClr>
                </a:solidFill>
              </a:rPr>
              <a:t>of them will love him more?”</a:t>
            </a:r>
          </a:p>
          <a:p>
            <a:pPr marL="0" indent="0">
              <a:spcBef>
                <a:spcPts val="0"/>
              </a:spcBef>
              <a:buNone/>
            </a:pPr>
            <a:r>
              <a:rPr lang="en-CA" sz="3000" dirty="0" smtClean="0">
                <a:solidFill>
                  <a:schemeClr val="accent6">
                    <a:lumMod val="75000"/>
                  </a:schemeClr>
                </a:solidFill>
              </a:rPr>
              <a:t>Simon </a:t>
            </a:r>
            <a:r>
              <a:rPr lang="en-CA" sz="3000" dirty="0">
                <a:solidFill>
                  <a:schemeClr val="accent6">
                    <a:lumMod val="75000"/>
                  </a:schemeClr>
                </a:solidFill>
              </a:rPr>
              <a:t>replied, “I suppose the one who had the bigger debt forgiven.” </a:t>
            </a:r>
            <a:endParaRPr lang="en-CA" sz="3000" dirty="0" smtClean="0">
              <a:solidFill>
                <a:schemeClr val="accent6">
                  <a:lumMod val="75000"/>
                </a:schemeClr>
              </a:solidFill>
            </a:endParaRPr>
          </a:p>
          <a:p>
            <a:pPr marL="0" indent="0">
              <a:spcBef>
                <a:spcPts val="0"/>
              </a:spcBef>
              <a:buNone/>
            </a:pPr>
            <a:r>
              <a:rPr lang="en-CA" sz="3000" dirty="0" smtClean="0">
                <a:solidFill>
                  <a:schemeClr val="accent6">
                    <a:lumMod val="75000"/>
                  </a:schemeClr>
                </a:solidFill>
              </a:rPr>
              <a:t>“</a:t>
            </a:r>
            <a:r>
              <a:rPr lang="en-CA" sz="3000" dirty="0">
                <a:solidFill>
                  <a:schemeClr val="accent6">
                    <a:lumMod val="75000"/>
                  </a:schemeClr>
                </a:solidFill>
              </a:rPr>
              <a:t>You have judged correctly,” Jesus said. Then he turned toward the woman and said to Simon, “Do you see this woman? I came into your house. You did not give me any water for my feet, but she wet my feet with her tears and wiped them with her hair. You did not give me a kiss, but this woman, from the time I entered, has not stopped kissing my feet. You did not put oil on my head, but she has poured </a:t>
            </a:r>
            <a:r>
              <a:rPr lang="en-CA" sz="3000" dirty="0" smtClean="0">
                <a:solidFill>
                  <a:schemeClr val="accent6">
                    <a:lumMod val="75000"/>
                  </a:schemeClr>
                </a:solidFill>
              </a:rPr>
              <a:t>                     perfume </a:t>
            </a:r>
            <a:r>
              <a:rPr lang="en-CA" sz="3000" dirty="0">
                <a:solidFill>
                  <a:schemeClr val="accent6">
                    <a:lumMod val="75000"/>
                  </a:schemeClr>
                </a:solidFill>
              </a:rPr>
              <a:t>on my feet. Therefore, I tell you, her many sins </a:t>
            </a:r>
            <a:r>
              <a:rPr lang="en-CA" sz="3000" dirty="0" smtClean="0">
                <a:solidFill>
                  <a:schemeClr val="accent6">
                    <a:lumMod val="75000"/>
                  </a:schemeClr>
                </a:solidFill>
              </a:rPr>
              <a:t>                            have </a:t>
            </a:r>
            <a:r>
              <a:rPr lang="en-CA" sz="3000" dirty="0">
                <a:solidFill>
                  <a:schemeClr val="accent6">
                    <a:lumMod val="75000"/>
                  </a:schemeClr>
                </a:solidFill>
              </a:rPr>
              <a:t>been forgiven—as her great love has shown. </a:t>
            </a:r>
            <a:r>
              <a:rPr lang="en-CA" sz="3000" dirty="0" smtClean="0">
                <a:solidFill>
                  <a:schemeClr val="accent6">
                    <a:lumMod val="75000"/>
                  </a:schemeClr>
                </a:solidFill>
              </a:rPr>
              <a:t>                                But </a:t>
            </a:r>
            <a:r>
              <a:rPr lang="en-CA" sz="3000" dirty="0">
                <a:solidFill>
                  <a:schemeClr val="accent6">
                    <a:lumMod val="75000"/>
                  </a:schemeClr>
                </a:solidFill>
              </a:rPr>
              <a:t>whoever has been forgiven little loves little.” </a:t>
            </a:r>
            <a:r>
              <a:rPr lang="en-CA" sz="3000" dirty="0" smtClean="0">
                <a:solidFill>
                  <a:schemeClr val="accent6">
                    <a:lumMod val="75000"/>
                  </a:schemeClr>
                </a:solidFill>
              </a:rPr>
              <a:t>                                        (Luke 7:36-47) </a:t>
            </a:r>
            <a:endParaRPr lang="en-CA" sz="3000" dirty="0">
              <a:solidFill>
                <a:schemeClr val="accent6">
                  <a:lumMod val="75000"/>
                </a:schemeClr>
              </a:solidFill>
            </a:endParaRPr>
          </a:p>
        </p:txBody>
      </p:sp>
    </p:spTree>
    <p:extLst>
      <p:ext uri="{BB962C8B-B14F-4D97-AF65-F5344CB8AC3E}">
        <p14:creationId xmlns:p14="http://schemas.microsoft.com/office/powerpoint/2010/main" val="143358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2724"/>
            <a:ext cx="9982200" cy="6645276"/>
          </a:xfrm>
        </p:spPr>
        <p:txBody>
          <a:bodyPr>
            <a:noAutofit/>
          </a:bodyPr>
          <a:lstStyle/>
          <a:p>
            <a:r>
              <a:rPr lang="en-CA" sz="3000" dirty="0"/>
              <a:t>Rather than being the haphazard actions of a random woman, the woman’s actions are performed in response to an earlier incredible act of grace by </a:t>
            </a:r>
            <a:r>
              <a:rPr lang="en-CA" sz="3000" dirty="0" smtClean="0"/>
              <a:t>Jesus.</a:t>
            </a:r>
          </a:p>
          <a:p>
            <a:r>
              <a:rPr lang="en-CA" sz="3000" dirty="0" smtClean="0"/>
              <a:t>This </a:t>
            </a:r>
            <a:r>
              <a:rPr lang="en-CA" sz="3000" dirty="0"/>
              <a:t>sinfulness ranking game we are so apt to play </a:t>
            </a:r>
            <a:r>
              <a:rPr lang="en-CA" sz="3000" dirty="0" smtClean="0"/>
              <a:t>creates </a:t>
            </a:r>
            <a:r>
              <a:rPr lang="en-CA" sz="3000" dirty="0"/>
              <a:t>dysfunction within the church as it limits loving worship of God and love for one another and harms our ability to extend the good news of Jesus to those outside the </a:t>
            </a:r>
            <a:r>
              <a:rPr lang="en-CA" sz="3000" dirty="0" smtClean="0"/>
              <a:t>church.</a:t>
            </a:r>
          </a:p>
          <a:p>
            <a:r>
              <a:rPr lang="en-CA" sz="3000" dirty="0" smtClean="0"/>
              <a:t>Our </a:t>
            </a:r>
            <a:r>
              <a:rPr lang="en-CA" sz="3000" dirty="0"/>
              <a:t>posture in regards to our sin influences our actions. </a:t>
            </a:r>
            <a:endParaRPr lang="en-CA" sz="3000" dirty="0" smtClean="0"/>
          </a:p>
          <a:p>
            <a:pPr marL="514350" indent="-514350">
              <a:buFont typeface="+mj-lt"/>
              <a:buAutoNum type="arabicPeriod"/>
            </a:pPr>
            <a:r>
              <a:rPr lang="en-CA" sz="3000" dirty="0" smtClean="0"/>
              <a:t>Simon’s assumption of </a:t>
            </a:r>
            <a:r>
              <a:rPr lang="en-CA" sz="3000" dirty="0"/>
              <a:t>lesser sinfulness impacted not only his welcome of Jesus, but also his reception of the </a:t>
            </a:r>
            <a:r>
              <a:rPr lang="en-CA" sz="3000" dirty="0" smtClean="0"/>
              <a:t>woman.</a:t>
            </a:r>
          </a:p>
          <a:p>
            <a:pPr marL="514350" indent="-514350">
              <a:buFont typeface="+mj-lt"/>
              <a:buAutoNum type="arabicPeriod"/>
            </a:pPr>
            <a:r>
              <a:rPr lang="en-CA" sz="3000" dirty="0" smtClean="0"/>
              <a:t>The woman’s acknowledgement of the depths                               of her sinfulness positioned her as a </a:t>
            </a:r>
            <a:r>
              <a:rPr lang="en-CA" sz="3000" dirty="0"/>
              <a:t>lost person </a:t>
            </a:r>
            <a:r>
              <a:rPr lang="en-CA" sz="3000" dirty="0" smtClean="0"/>
              <a:t>                          returning </a:t>
            </a:r>
            <a:r>
              <a:rPr lang="en-CA" sz="3000" dirty="0"/>
              <a:t>to God wholeheartedly, with a </a:t>
            </a:r>
            <a:r>
              <a:rPr lang="en-CA" sz="3000" dirty="0" smtClean="0"/>
              <a:t>                                                                 rent </a:t>
            </a:r>
            <a:r>
              <a:rPr lang="en-CA" sz="3000" dirty="0"/>
              <a:t>heart. </a:t>
            </a:r>
            <a:endParaRPr lang="en-CA" sz="3000" dirty="0" smtClean="0"/>
          </a:p>
        </p:txBody>
      </p:sp>
      <p:sp>
        <p:nvSpPr>
          <p:cNvPr id="4" name="Title 3"/>
          <p:cNvSpPr>
            <a:spLocks noGrp="1"/>
          </p:cNvSpPr>
          <p:nvPr>
            <p:ph type="title"/>
          </p:nvPr>
        </p:nvSpPr>
        <p:spPr/>
        <p:txBody>
          <a:bodyPr/>
          <a:lstStyle/>
          <a:p>
            <a:endParaRPr lang="en-CA"/>
          </a:p>
        </p:txBody>
      </p:sp>
    </p:spTree>
    <p:extLst>
      <p:ext uri="{BB962C8B-B14F-4D97-AF65-F5344CB8AC3E}">
        <p14:creationId xmlns:p14="http://schemas.microsoft.com/office/powerpoint/2010/main" val="3509209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6507480" cy="4870143"/>
          </a:xfrm>
        </p:spPr>
        <p:txBody>
          <a:bodyPr>
            <a:normAutofit/>
          </a:bodyPr>
          <a:lstStyle/>
          <a:p>
            <a:r>
              <a:rPr lang="en-CA" dirty="0" smtClean="0"/>
              <a:t>POINT #3: </a:t>
            </a:r>
            <a:r>
              <a:rPr lang="en-CA" dirty="0"/>
              <a:t>Those who hold a position that both acknowledges </a:t>
            </a:r>
            <a:r>
              <a:rPr lang="en-CA" dirty="0" smtClean="0"/>
              <a:t>the </a:t>
            </a:r>
            <a:r>
              <a:rPr lang="en-CA" dirty="0"/>
              <a:t>depths of their sinfulness and the incredible, </a:t>
            </a:r>
            <a:r>
              <a:rPr lang="en-CA" dirty="0" smtClean="0"/>
              <a:t>undeserved </a:t>
            </a:r>
            <a:r>
              <a:rPr lang="en-CA" dirty="0"/>
              <a:t>grace extended to them by Jesus </a:t>
            </a:r>
            <a:r>
              <a:rPr lang="en-CA" dirty="0" smtClean="0"/>
              <a:t>Christ</a:t>
            </a:r>
            <a:r>
              <a:rPr lang="en-CA" dirty="0"/>
              <a:t>, are enabled to offer loving and acceptable </a:t>
            </a:r>
            <a:r>
              <a:rPr lang="en-CA" dirty="0" smtClean="0"/>
              <a:t>worship </a:t>
            </a:r>
            <a:r>
              <a:rPr lang="en-CA" dirty="0"/>
              <a:t>of God. </a:t>
            </a:r>
          </a:p>
          <a:p>
            <a:endParaRPr lang="en-CA" dirty="0"/>
          </a:p>
        </p:txBody>
      </p:sp>
      <p:sp>
        <p:nvSpPr>
          <p:cNvPr id="5" name="Content Placeholder 1"/>
          <p:cNvSpPr txBox="1">
            <a:spLocks/>
          </p:cNvSpPr>
          <p:nvPr/>
        </p:nvSpPr>
        <p:spPr>
          <a:xfrm>
            <a:off x="838200" y="1825625"/>
            <a:ext cx="637376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CA" dirty="0"/>
          </a:p>
        </p:txBody>
      </p:sp>
      <p:sp>
        <p:nvSpPr>
          <p:cNvPr id="2" name="Title 1"/>
          <p:cNvSpPr>
            <a:spLocks noGrp="1"/>
          </p:cNvSpPr>
          <p:nvPr>
            <p:ph type="title"/>
          </p:nvPr>
        </p:nvSpPr>
        <p:spPr/>
        <p:txBody>
          <a:bodyPr/>
          <a:lstStyle/>
          <a:p>
            <a:endParaRPr lang="en-CA"/>
          </a:p>
        </p:txBody>
      </p:sp>
      <p:pic>
        <p:nvPicPr>
          <p:cNvPr id="2050" name="Picture 2" descr="Key idea icon outline filled creative element from"/>
          <p:cNvPicPr>
            <a:picLocks noChangeAspect="1" noChangeArrowheads="1"/>
          </p:cNvPicPr>
          <p:nvPr/>
        </p:nvPicPr>
        <p:blipFill rotWithShape="1">
          <a:blip r:embed="rId2">
            <a:extLst>
              <a:ext uri="{28A0092B-C50C-407E-A947-70E740481C1C}">
                <a14:useLocalDpi xmlns:a14="http://schemas.microsoft.com/office/drawing/2010/main" val="0"/>
              </a:ext>
            </a:extLst>
          </a:blip>
          <a:srcRect l="17391" t="19106" r="14172" b="29309"/>
          <a:stretch/>
        </p:blipFill>
        <p:spPr bwMode="auto">
          <a:xfrm>
            <a:off x="7574280" y="1974696"/>
            <a:ext cx="3032760" cy="246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043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Application Questions</a:t>
            </a:r>
            <a:endParaRPr lang="en-CA" dirty="0"/>
          </a:p>
        </p:txBody>
      </p:sp>
      <p:sp>
        <p:nvSpPr>
          <p:cNvPr id="3" name="Content Placeholder 2"/>
          <p:cNvSpPr>
            <a:spLocks noGrp="1"/>
          </p:cNvSpPr>
          <p:nvPr>
            <p:ph idx="1"/>
          </p:nvPr>
        </p:nvSpPr>
        <p:spPr>
          <a:xfrm>
            <a:off x="838200" y="1825625"/>
            <a:ext cx="9646920" cy="4351338"/>
          </a:xfrm>
        </p:spPr>
        <p:txBody>
          <a:bodyPr>
            <a:normAutofit/>
          </a:bodyPr>
          <a:lstStyle/>
          <a:p>
            <a:pPr marL="514350" indent="-514350">
              <a:buFont typeface="+mj-lt"/>
              <a:buAutoNum type="arabicPeriod"/>
            </a:pPr>
            <a:r>
              <a:rPr lang="en-CA" dirty="0" smtClean="0"/>
              <a:t>Is </a:t>
            </a:r>
            <a:r>
              <a:rPr lang="en-CA" dirty="0"/>
              <a:t>there a gravitational pull towards ministry to “sinners” in our lives? Is this present in our church? </a:t>
            </a:r>
            <a:endParaRPr lang="en-CA" dirty="0" smtClean="0"/>
          </a:p>
          <a:p>
            <a:pPr marL="514350" indent="-514350">
              <a:buFont typeface="+mj-lt"/>
              <a:buAutoNum type="arabicPeriod"/>
            </a:pPr>
            <a:r>
              <a:rPr lang="en-CA" dirty="0" smtClean="0"/>
              <a:t>Are </a:t>
            </a:r>
            <a:r>
              <a:rPr lang="en-CA" dirty="0"/>
              <a:t>we a people able to separate condemnation from calls for repentance in our approach to those yet to follow Jesus? </a:t>
            </a:r>
            <a:endParaRPr lang="en-CA" dirty="0"/>
          </a:p>
          <a:p>
            <a:pPr marL="514350" indent="-514350">
              <a:buFont typeface="+mj-lt"/>
              <a:buAutoNum type="arabicPeriod"/>
            </a:pPr>
            <a:r>
              <a:rPr lang="en-CA" dirty="0" smtClean="0"/>
              <a:t>Are </a:t>
            </a:r>
            <a:r>
              <a:rPr lang="en-CA" dirty="0"/>
              <a:t>we a people who understand the miracle that has occurred in our transformation from “sinners” </a:t>
            </a:r>
            <a:r>
              <a:rPr lang="en-CA" dirty="0" smtClean="0"/>
              <a:t>                                      to </a:t>
            </a:r>
            <a:r>
              <a:rPr lang="en-CA" dirty="0"/>
              <a:t>“sinners saved by grace” and does this </a:t>
            </a:r>
            <a:r>
              <a:rPr lang="en-CA" dirty="0" smtClean="0"/>
              <a:t>                                   reality </a:t>
            </a:r>
            <a:r>
              <a:rPr lang="en-CA" dirty="0"/>
              <a:t>impact our worship of God? </a:t>
            </a:r>
          </a:p>
        </p:txBody>
      </p:sp>
    </p:spTree>
    <p:extLst>
      <p:ext uri="{BB962C8B-B14F-4D97-AF65-F5344CB8AC3E}">
        <p14:creationId xmlns:p14="http://schemas.microsoft.com/office/powerpoint/2010/main" val="698337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
            <a:ext cx="10555514" cy="6690360"/>
          </a:xfrm>
        </p:spPr>
        <p:txBody>
          <a:bodyPr>
            <a:normAutofit/>
          </a:bodyPr>
          <a:lstStyle/>
          <a:p>
            <a:pPr>
              <a:spcBef>
                <a:spcPts val="600"/>
              </a:spcBef>
            </a:pPr>
            <a:r>
              <a:rPr lang="en-CA" dirty="0"/>
              <a:t>As sinners saved by grace then, might </a:t>
            </a:r>
            <a:r>
              <a:rPr lang="en-CA" dirty="0" smtClean="0"/>
              <a:t>we:</a:t>
            </a:r>
          </a:p>
          <a:p>
            <a:pPr marL="514350" indent="-514350">
              <a:spcBef>
                <a:spcPts val="600"/>
              </a:spcBef>
              <a:buFont typeface="+mj-lt"/>
              <a:buAutoNum type="arabicPeriod"/>
            </a:pPr>
            <a:r>
              <a:rPr lang="en-CA" dirty="0" smtClean="0"/>
              <a:t>recognize </a:t>
            </a:r>
            <a:r>
              <a:rPr lang="en-CA" dirty="0"/>
              <a:t>our affinity with “sinners</a:t>
            </a:r>
            <a:r>
              <a:rPr lang="en-CA" dirty="0" smtClean="0"/>
              <a:t>”</a:t>
            </a:r>
          </a:p>
          <a:p>
            <a:pPr marL="514350" indent="-514350">
              <a:spcBef>
                <a:spcPts val="600"/>
              </a:spcBef>
              <a:buFont typeface="+mj-lt"/>
              <a:buAutoNum type="arabicPeriod"/>
            </a:pPr>
            <a:r>
              <a:rPr lang="en-CA" dirty="0" smtClean="0"/>
              <a:t>acknowledge </a:t>
            </a:r>
            <a:r>
              <a:rPr lang="en-CA" dirty="0"/>
              <a:t>our freedom from condemnation and our engagement in the practice of regular </a:t>
            </a:r>
            <a:r>
              <a:rPr lang="en-CA" dirty="0" smtClean="0"/>
              <a:t>repentance</a:t>
            </a:r>
          </a:p>
          <a:p>
            <a:pPr marL="514350" indent="-514350">
              <a:spcBef>
                <a:spcPts val="600"/>
              </a:spcBef>
              <a:buFont typeface="+mj-lt"/>
              <a:buAutoNum type="arabicPeriod"/>
            </a:pPr>
            <a:r>
              <a:rPr lang="en-CA" dirty="0" smtClean="0"/>
              <a:t>respond </a:t>
            </a:r>
            <a:r>
              <a:rPr lang="en-CA" dirty="0"/>
              <a:t>to the gracious welcome of Jesus with extravagant whole self, heart-rent worship. </a:t>
            </a:r>
            <a:endParaRPr lang="en-CA" dirty="0" smtClean="0"/>
          </a:p>
          <a:p>
            <a:pPr>
              <a:spcBef>
                <a:spcPts val="600"/>
              </a:spcBef>
            </a:pPr>
            <a:r>
              <a:rPr lang="en-CA" dirty="0" smtClean="0"/>
              <a:t>In </a:t>
            </a:r>
            <a:r>
              <a:rPr lang="en-CA" dirty="0"/>
              <a:t>our ministry to sinners, might </a:t>
            </a:r>
            <a:r>
              <a:rPr lang="en-CA" dirty="0" smtClean="0"/>
              <a:t>we:</a:t>
            </a:r>
          </a:p>
          <a:p>
            <a:pPr marL="514350" indent="-514350">
              <a:spcBef>
                <a:spcPts val="600"/>
              </a:spcBef>
              <a:buFont typeface="+mj-lt"/>
              <a:buAutoNum type="arabicPeriod"/>
            </a:pPr>
            <a:r>
              <a:rPr lang="en-CA" dirty="0" smtClean="0"/>
              <a:t>gravitate </a:t>
            </a:r>
            <a:r>
              <a:rPr lang="en-CA" dirty="0"/>
              <a:t>towards the lost as they are drawn to </a:t>
            </a:r>
            <a:r>
              <a:rPr lang="en-CA" dirty="0" smtClean="0"/>
              <a:t>us</a:t>
            </a:r>
          </a:p>
          <a:p>
            <a:pPr marL="514350" indent="-514350">
              <a:spcBef>
                <a:spcPts val="600"/>
              </a:spcBef>
              <a:buFont typeface="+mj-lt"/>
              <a:buAutoNum type="arabicPeriod"/>
            </a:pPr>
            <a:r>
              <a:rPr lang="en-CA" dirty="0" smtClean="0"/>
              <a:t>shield </a:t>
            </a:r>
            <a:r>
              <a:rPr lang="en-CA" dirty="0"/>
              <a:t>them from unhelpful condemnation, while boldly </a:t>
            </a:r>
            <a:r>
              <a:rPr lang="en-CA" dirty="0" smtClean="0"/>
              <a:t>                   urging </a:t>
            </a:r>
            <a:r>
              <a:rPr lang="en-CA" dirty="0"/>
              <a:t>them to repent and “sin no more” </a:t>
            </a:r>
            <a:endParaRPr lang="en-CA" dirty="0" smtClean="0"/>
          </a:p>
          <a:p>
            <a:pPr marL="514350" indent="-514350">
              <a:spcBef>
                <a:spcPts val="600"/>
              </a:spcBef>
              <a:buFont typeface="+mj-lt"/>
              <a:buAutoNum type="arabicPeriod"/>
            </a:pPr>
            <a:r>
              <a:rPr lang="en-CA" dirty="0" smtClean="0"/>
              <a:t>direct </a:t>
            </a:r>
            <a:r>
              <a:rPr lang="en-CA" dirty="0"/>
              <a:t>sinners into the arms of Jesus, helping </a:t>
            </a:r>
            <a:r>
              <a:rPr lang="en-CA" dirty="0" smtClean="0"/>
              <a:t>                           them </a:t>
            </a:r>
            <a:r>
              <a:rPr lang="en-CA" dirty="0"/>
              <a:t>to develop whole self, heart-rent </a:t>
            </a:r>
            <a:r>
              <a:rPr lang="en-CA" dirty="0" smtClean="0"/>
              <a:t>                                                    worship </a:t>
            </a:r>
            <a:r>
              <a:rPr lang="en-CA" dirty="0"/>
              <a:t>of God.</a:t>
            </a:r>
            <a:endParaRPr lang="en-CA" dirty="0"/>
          </a:p>
        </p:txBody>
      </p:sp>
      <p:sp>
        <p:nvSpPr>
          <p:cNvPr id="2" name="Title 1"/>
          <p:cNvSpPr>
            <a:spLocks noGrp="1"/>
          </p:cNvSpPr>
          <p:nvPr>
            <p:ph type="title"/>
          </p:nvPr>
        </p:nvSpPr>
        <p:spPr/>
        <p:txBody>
          <a:bodyPr/>
          <a:lstStyle/>
          <a:p>
            <a:endParaRPr lang="en-CA"/>
          </a:p>
        </p:txBody>
      </p:sp>
    </p:spTree>
    <p:extLst>
      <p:ext uri="{BB962C8B-B14F-4D97-AF65-F5344CB8AC3E}">
        <p14:creationId xmlns:p14="http://schemas.microsoft.com/office/powerpoint/2010/main" val="232495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The “Romans” Road</a:t>
            </a:r>
            <a:endParaRPr lang="en-CA" dirty="0"/>
          </a:p>
        </p:txBody>
      </p:sp>
      <p:sp>
        <p:nvSpPr>
          <p:cNvPr id="3" name="Content Placeholder 2"/>
          <p:cNvSpPr>
            <a:spLocks noGrp="1"/>
          </p:cNvSpPr>
          <p:nvPr>
            <p:ph idx="1"/>
          </p:nvPr>
        </p:nvSpPr>
        <p:spPr>
          <a:xfrm>
            <a:off x="838200" y="1825625"/>
            <a:ext cx="10149348" cy="4752156"/>
          </a:xfrm>
        </p:spPr>
        <p:txBody>
          <a:bodyPr>
            <a:normAutofit/>
          </a:bodyPr>
          <a:lstStyle/>
          <a:p>
            <a:r>
              <a:rPr lang="en-CA" dirty="0" smtClean="0">
                <a:solidFill>
                  <a:schemeClr val="accent6">
                    <a:lumMod val="75000"/>
                  </a:schemeClr>
                </a:solidFill>
              </a:rPr>
              <a:t>“All have sinned and fall short of the glory of God” (Romans 3:23).</a:t>
            </a:r>
          </a:p>
          <a:p>
            <a:r>
              <a:rPr lang="en-CA" dirty="0" smtClean="0"/>
              <a:t>Sin is any action, thought or attitude that either breaks God’s law or misses the mark of His good intention for His creation. In this, we all stand equally. </a:t>
            </a:r>
          </a:p>
          <a:p>
            <a:r>
              <a:rPr lang="en-CA" dirty="0" smtClean="0">
                <a:solidFill>
                  <a:schemeClr val="accent6">
                    <a:lumMod val="75000"/>
                  </a:schemeClr>
                </a:solidFill>
              </a:rPr>
              <a:t>“The wages of sin is death, but the gift of God is eternal life in Christ Jesus our Lord” (Romans 6:23)</a:t>
            </a:r>
          </a:p>
          <a:p>
            <a:r>
              <a:rPr lang="en-CA" dirty="0" smtClean="0"/>
              <a:t>Though our sin propels all of us towards death                               and separation from God, in Jesus, an incredible                                   gift has been extended to us.</a:t>
            </a:r>
          </a:p>
        </p:txBody>
      </p:sp>
    </p:spTree>
    <p:extLst>
      <p:ext uri="{BB962C8B-B14F-4D97-AF65-F5344CB8AC3E}">
        <p14:creationId xmlns:p14="http://schemas.microsoft.com/office/powerpoint/2010/main" val="334446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1096"/>
            <a:ext cx="9780639" cy="6138914"/>
          </a:xfrm>
        </p:spPr>
        <p:txBody>
          <a:bodyPr>
            <a:normAutofit/>
          </a:bodyPr>
          <a:lstStyle/>
          <a:p>
            <a:r>
              <a:rPr lang="en-CA" dirty="0">
                <a:solidFill>
                  <a:schemeClr val="accent6">
                    <a:lumMod val="75000"/>
                  </a:schemeClr>
                </a:solidFill>
              </a:rPr>
              <a:t>“Therefore, there is now no condemnation for those who are in Christ Jesus, because through Christ Jesus the law of the Spirit who gives life has set you free from the law of sin and death. For what the law was powerless to do because it was weakened by the flesh, God did by sending his own Son in the likeness of sinful flesh to be a sin offering.” </a:t>
            </a:r>
            <a:r>
              <a:rPr lang="en-CA" dirty="0" smtClean="0">
                <a:solidFill>
                  <a:schemeClr val="accent6">
                    <a:lumMod val="75000"/>
                  </a:schemeClr>
                </a:solidFill>
              </a:rPr>
              <a:t>(Romans 8:1-3</a:t>
            </a:r>
            <a:r>
              <a:rPr lang="en-CA" dirty="0">
                <a:solidFill>
                  <a:schemeClr val="accent6">
                    <a:lumMod val="75000"/>
                  </a:schemeClr>
                </a:solidFill>
              </a:rPr>
              <a:t>)</a:t>
            </a:r>
          </a:p>
          <a:p>
            <a:r>
              <a:rPr lang="en-CA" dirty="0"/>
              <a:t>By faith in Jesus, we no longer reap the wages of our sin; instead, we reap eternal life and freedom from sin and death because of Christ’s work on the cross. </a:t>
            </a:r>
          </a:p>
          <a:p>
            <a:r>
              <a:rPr lang="en-CA" dirty="0"/>
              <a:t>Those who have placed our faith in Jesus are no </a:t>
            </a:r>
            <a:r>
              <a:rPr lang="en-CA" dirty="0" smtClean="0"/>
              <a:t>                                 longer </a:t>
            </a:r>
            <a:r>
              <a:rPr lang="en-CA" dirty="0"/>
              <a:t>simply sinners, but have become </a:t>
            </a:r>
            <a:r>
              <a:rPr lang="en-CA" dirty="0" smtClean="0"/>
              <a:t>                                              “</a:t>
            </a:r>
            <a:r>
              <a:rPr lang="en-CA" dirty="0"/>
              <a:t>sinners saved by grace”. </a:t>
            </a:r>
            <a:endParaRPr lang="en-CA" dirty="0"/>
          </a:p>
        </p:txBody>
      </p:sp>
      <p:sp>
        <p:nvSpPr>
          <p:cNvPr id="4" name="Title 3"/>
          <p:cNvSpPr>
            <a:spLocks noGrp="1"/>
          </p:cNvSpPr>
          <p:nvPr>
            <p:ph type="title"/>
          </p:nvPr>
        </p:nvSpPr>
        <p:spPr/>
        <p:txBody>
          <a:bodyPr/>
          <a:lstStyle/>
          <a:p>
            <a:endParaRPr lang="en-CA" dirty="0"/>
          </a:p>
        </p:txBody>
      </p:sp>
    </p:spTree>
    <p:extLst>
      <p:ext uri="{BB962C8B-B14F-4D97-AF65-F5344CB8AC3E}">
        <p14:creationId xmlns:p14="http://schemas.microsoft.com/office/powerpoint/2010/main" val="2536096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365124"/>
            <a:ext cx="9456174" cy="6197907"/>
          </a:xfrm>
        </p:spPr>
        <p:txBody>
          <a:bodyPr>
            <a:normAutofit/>
          </a:bodyPr>
          <a:lstStyle/>
          <a:p>
            <a:pPr marL="0" indent="0">
              <a:buNone/>
            </a:pPr>
            <a:r>
              <a:rPr lang="en-CA" dirty="0">
                <a:solidFill>
                  <a:schemeClr val="accent6">
                    <a:lumMod val="75000"/>
                  </a:schemeClr>
                </a:solidFill>
              </a:rPr>
              <a:t>“As Jesus went on from there, he saw a man named Matthew sitting at the tax collector’s </a:t>
            </a:r>
            <a:r>
              <a:rPr lang="en-CA" dirty="0" smtClean="0">
                <a:solidFill>
                  <a:schemeClr val="accent6">
                    <a:lumMod val="75000"/>
                  </a:schemeClr>
                </a:solidFill>
              </a:rPr>
              <a:t>booth.</a:t>
            </a:r>
          </a:p>
          <a:p>
            <a:pPr marL="0" indent="0">
              <a:buNone/>
            </a:pPr>
            <a:r>
              <a:rPr lang="en-CA" dirty="0" smtClean="0">
                <a:solidFill>
                  <a:schemeClr val="accent6">
                    <a:lumMod val="75000"/>
                  </a:schemeClr>
                </a:solidFill>
              </a:rPr>
              <a:t>“</a:t>
            </a:r>
            <a:r>
              <a:rPr lang="en-CA" dirty="0">
                <a:solidFill>
                  <a:schemeClr val="accent6">
                    <a:lumMod val="75000"/>
                  </a:schemeClr>
                </a:solidFill>
              </a:rPr>
              <a:t>Follow me,” he told him, and Matthew got up and followed him. While Jesus was having dinner at Matthew’s house, many tax collectors and sinners came and ate with him and his disciples.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When </a:t>
            </a:r>
            <a:r>
              <a:rPr lang="en-CA" dirty="0">
                <a:solidFill>
                  <a:schemeClr val="accent6">
                    <a:lumMod val="75000"/>
                  </a:schemeClr>
                </a:solidFill>
              </a:rPr>
              <a:t>the Pharisees saw this, they asked his disciples, “Why does your teacher eat with tax collectors and sinners?”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On </a:t>
            </a:r>
            <a:r>
              <a:rPr lang="en-CA" dirty="0">
                <a:solidFill>
                  <a:schemeClr val="accent6">
                    <a:lumMod val="75000"/>
                  </a:schemeClr>
                </a:solidFill>
              </a:rPr>
              <a:t>hearing this, Jesus said, “It is not the healthy who need a doctor, but the sick. But go and learn what this means: </a:t>
            </a:r>
            <a:r>
              <a:rPr lang="en-CA" dirty="0" smtClean="0">
                <a:solidFill>
                  <a:schemeClr val="accent6">
                    <a:lumMod val="75000"/>
                  </a:schemeClr>
                </a:solidFill>
              </a:rPr>
              <a:t>                      ‘</a:t>
            </a:r>
            <a:r>
              <a:rPr lang="en-CA" dirty="0">
                <a:solidFill>
                  <a:schemeClr val="accent6">
                    <a:lumMod val="75000"/>
                  </a:schemeClr>
                </a:solidFill>
              </a:rPr>
              <a:t>I desire mercy, not sacrifice.’ For I have not come </a:t>
            </a:r>
            <a:r>
              <a:rPr lang="en-CA" dirty="0" smtClean="0">
                <a:solidFill>
                  <a:schemeClr val="accent6">
                    <a:lumMod val="75000"/>
                  </a:schemeClr>
                </a:solidFill>
              </a:rPr>
              <a:t>                          to </a:t>
            </a:r>
            <a:r>
              <a:rPr lang="en-CA" dirty="0">
                <a:solidFill>
                  <a:schemeClr val="accent6">
                    <a:lumMod val="75000"/>
                  </a:schemeClr>
                </a:solidFill>
              </a:rPr>
              <a:t>call the righteous, but sinners.” </a:t>
            </a:r>
            <a:r>
              <a:rPr lang="en-CA" dirty="0" smtClean="0">
                <a:solidFill>
                  <a:schemeClr val="accent6">
                    <a:lumMod val="75000"/>
                  </a:schemeClr>
                </a:solidFill>
              </a:rPr>
              <a:t>                                                (</a:t>
            </a:r>
            <a:r>
              <a:rPr lang="en-CA" dirty="0">
                <a:solidFill>
                  <a:schemeClr val="accent6">
                    <a:lumMod val="75000"/>
                  </a:schemeClr>
                </a:solidFill>
              </a:rPr>
              <a:t>Matthew 9:9-13</a:t>
            </a:r>
            <a:r>
              <a:rPr lang="en-CA" dirty="0" smtClean="0">
                <a:solidFill>
                  <a:schemeClr val="accent6">
                    <a:lumMod val="75000"/>
                  </a:schemeClr>
                </a:solidFill>
              </a:rPr>
              <a:t>)</a:t>
            </a:r>
            <a:endParaRPr lang="en-CA" dirty="0">
              <a:solidFill>
                <a:schemeClr val="accent6">
                  <a:lumMod val="75000"/>
                </a:schemeClr>
              </a:solidFill>
            </a:endParaRPr>
          </a:p>
        </p:txBody>
      </p:sp>
    </p:spTree>
    <p:extLst>
      <p:ext uri="{BB962C8B-B14F-4D97-AF65-F5344CB8AC3E}">
        <p14:creationId xmlns:p14="http://schemas.microsoft.com/office/powerpoint/2010/main" val="286908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Christ’s Ministry to “Sinners”</a:t>
            </a:r>
            <a:endParaRPr lang="en-CA" dirty="0"/>
          </a:p>
        </p:txBody>
      </p:sp>
      <p:sp>
        <p:nvSpPr>
          <p:cNvPr id="3" name="Content Placeholder 2"/>
          <p:cNvSpPr>
            <a:spLocks noGrp="1"/>
          </p:cNvSpPr>
          <p:nvPr>
            <p:ph idx="1"/>
          </p:nvPr>
        </p:nvSpPr>
        <p:spPr>
          <a:xfrm>
            <a:off x="838200" y="1737137"/>
            <a:ext cx="9810135" cy="4351338"/>
          </a:xfrm>
        </p:spPr>
        <p:txBody>
          <a:bodyPr/>
          <a:lstStyle/>
          <a:p>
            <a:r>
              <a:rPr lang="en-CA" dirty="0" smtClean="0"/>
              <a:t>POINT #1: Jesus manifested an orientation towards the sinner. </a:t>
            </a:r>
          </a:p>
          <a:p>
            <a:r>
              <a:rPr lang="en-CA" dirty="0" smtClean="0"/>
              <a:t>Those this posture earned Jesus the less-than-flattering title “friend of tax collectors and sinners” (Luke 7:34) among that religious elite of the day, this criticism did not alter His ministry approach one iota. </a:t>
            </a:r>
          </a:p>
          <a:p>
            <a:r>
              <a:rPr lang="en-CA" dirty="0" smtClean="0"/>
              <a:t>Though Christ spent plenty of time with those who expressed some degree of faith in Him – His </a:t>
            </a:r>
            <a:r>
              <a:rPr lang="en-CA" dirty="0" err="1" smtClean="0"/>
              <a:t>discipling</a:t>
            </a:r>
            <a:r>
              <a:rPr lang="en-CA" dirty="0" smtClean="0"/>
              <a:t>                                community – enormous swaths of His time were                                    spent engaging people who were far from God.</a:t>
            </a:r>
            <a:endParaRPr lang="en-CA" dirty="0"/>
          </a:p>
        </p:txBody>
      </p:sp>
    </p:spTree>
    <p:extLst>
      <p:ext uri="{BB962C8B-B14F-4D97-AF65-F5344CB8AC3E}">
        <p14:creationId xmlns:p14="http://schemas.microsoft.com/office/powerpoint/2010/main" val="1456561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287490"/>
            <a:ext cx="7022691" cy="5008728"/>
          </a:xfrm>
        </p:spPr>
        <p:txBody>
          <a:bodyPr>
            <a:noAutofit/>
          </a:bodyPr>
          <a:lstStyle/>
          <a:p>
            <a:pPr marL="0" indent="0">
              <a:buNone/>
            </a:pPr>
            <a:r>
              <a:rPr lang="en-CA" dirty="0" smtClean="0">
                <a:solidFill>
                  <a:schemeClr val="accent6">
                    <a:lumMod val="75000"/>
                  </a:schemeClr>
                </a:solidFill>
              </a:rPr>
              <a:t>“</a:t>
            </a:r>
            <a:r>
              <a:rPr lang="en-CA" dirty="0">
                <a:solidFill>
                  <a:schemeClr val="accent6">
                    <a:lumMod val="75000"/>
                  </a:schemeClr>
                </a:solidFill>
              </a:rPr>
              <a:t>At dawn he appeared again in the temple courts, where all the people gathered around him, and he sat down to teach them. The teachers of the law and the Pharisees brought in a woman caught in adultery.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They </a:t>
            </a:r>
            <a:r>
              <a:rPr lang="en-CA" dirty="0">
                <a:solidFill>
                  <a:schemeClr val="accent6">
                    <a:lumMod val="75000"/>
                  </a:schemeClr>
                </a:solidFill>
              </a:rPr>
              <a:t>made her stand before the group and said to Jesus, “Teacher, this woman was caught in the act of adultery. In the Law Moses commanded us to stone such women. Now what do you say?”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They </a:t>
            </a:r>
            <a:r>
              <a:rPr lang="en-CA" dirty="0">
                <a:solidFill>
                  <a:schemeClr val="accent6">
                    <a:lumMod val="75000"/>
                  </a:schemeClr>
                </a:solidFill>
              </a:rPr>
              <a:t>were using this question as a trap, in order to have a basis for accusing him. But Jesus bent down and started to write on the ground with his finger. </a:t>
            </a:r>
          </a:p>
        </p:txBody>
      </p:sp>
      <p:sp>
        <p:nvSpPr>
          <p:cNvPr id="2" name="Rectangle 1"/>
          <p:cNvSpPr/>
          <p:nvPr/>
        </p:nvSpPr>
        <p:spPr>
          <a:xfrm>
            <a:off x="9613377" y="5550972"/>
            <a:ext cx="1388522" cy="369332"/>
          </a:xfrm>
          <a:prstGeom prst="rect">
            <a:avLst/>
          </a:prstGeom>
        </p:spPr>
        <p:txBody>
          <a:bodyPr wrap="none">
            <a:spAutoFit/>
          </a:bodyPr>
          <a:lstStyle/>
          <a:p>
            <a:r>
              <a:rPr lang="en-CA" dirty="0"/>
              <a:t>John 8:1-11. </a:t>
            </a:r>
          </a:p>
        </p:txBody>
      </p:sp>
      <p:pic>
        <p:nvPicPr>
          <p:cNvPr id="6" name="Picture 2" descr="John 8:6-8 But Jesus bent down and started to write on the ground with his  finger. 7 When they kept on questioning him, he … | Emoticons animados,  Milagres de jes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9881" y="1991032"/>
            <a:ext cx="2660289" cy="2660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110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46482"/>
            <a:ext cx="8069827" cy="5008728"/>
          </a:xfrm>
        </p:spPr>
        <p:txBody>
          <a:bodyPr>
            <a:noAutofit/>
          </a:bodyPr>
          <a:lstStyle/>
          <a:p>
            <a:pPr marL="0" indent="0">
              <a:buNone/>
            </a:pPr>
            <a:r>
              <a:rPr lang="en-CA" dirty="0">
                <a:solidFill>
                  <a:schemeClr val="accent6">
                    <a:lumMod val="75000"/>
                  </a:schemeClr>
                </a:solidFill>
              </a:rPr>
              <a:t>When they kept on questioning him, he straightened up and said to them, “Let any one of you who is without sin be the first to throw a stone at her.”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Again </a:t>
            </a:r>
            <a:r>
              <a:rPr lang="en-CA" dirty="0">
                <a:solidFill>
                  <a:schemeClr val="accent6">
                    <a:lumMod val="75000"/>
                  </a:schemeClr>
                </a:solidFill>
              </a:rPr>
              <a:t>he stooped down and wrote on the ground.</a:t>
            </a:r>
            <a:r>
              <a:rPr lang="en-CA" b="1" baseline="30000" dirty="0">
                <a:solidFill>
                  <a:schemeClr val="accent6">
                    <a:lumMod val="75000"/>
                  </a:schemeClr>
                </a:solidFill>
              </a:rPr>
              <a:t> </a:t>
            </a:r>
            <a:r>
              <a:rPr lang="en-CA" dirty="0">
                <a:solidFill>
                  <a:schemeClr val="accent6">
                    <a:lumMod val="75000"/>
                  </a:schemeClr>
                </a:solidFill>
              </a:rPr>
              <a:t>At this, those who heard began to go away one at a time, the older ones first, until only Jesus was left, with the woman still standing there. Jesus straightened up and asked her, “Woman, where are they? Has no one condemned you?”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a:t>
            </a:r>
            <a:r>
              <a:rPr lang="en-CA" dirty="0">
                <a:solidFill>
                  <a:schemeClr val="accent6">
                    <a:lumMod val="75000"/>
                  </a:schemeClr>
                </a:solidFill>
              </a:rPr>
              <a:t>No one, sir,” she said.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a:t>
            </a:r>
            <a:r>
              <a:rPr lang="en-CA" dirty="0">
                <a:solidFill>
                  <a:schemeClr val="accent6">
                    <a:lumMod val="75000"/>
                  </a:schemeClr>
                </a:solidFill>
              </a:rPr>
              <a:t>Then neither do I condemn you,” Jesus declared. “Go now and leave your life of sin.” </a:t>
            </a:r>
            <a:r>
              <a:rPr lang="en-CA" dirty="0" smtClean="0">
                <a:solidFill>
                  <a:schemeClr val="accent6">
                    <a:lumMod val="75000"/>
                  </a:schemeClr>
                </a:solidFill>
              </a:rPr>
              <a:t>(John 8:1-11) </a:t>
            </a:r>
            <a:endParaRPr lang="en-CA" dirty="0">
              <a:solidFill>
                <a:schemeClr val="accent6">
                  <a:lumMod val="75000"/>
                </a:schemeClr>
              </a:solidFill>
            </a:endParaRPr>
          </a:p>
        </p:txBody>
      </p:sp>
    </p:spTree>
    <p:extLst>
      <p:ext uri="{BB962C8B-B14F-4D97-AF65-F5344CB8AC3E}">
        <p14:creationId xmlns:p14="http://schemas.microsoft.com/office/powerpoint/2010/main" val="979321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0222"/>
            <a:ext cx="7117080" cy="5008728"/>
          </a:xfrm>
        </p:spPr>
        <p:txBody>
          <a:bodyPr>
            <a:noAutofit/>
          </a:bodyPr>
          <a:lstStyle/>
          <a:p>
            <a:r>
              <a:rPr lang="en-CA" dirty="0" smtClean="0"/>
              <a:t>POINT #2: In </a:t>
            </a:r>
            <a:r>
              <a:rPr lang="en-CA" dirty="0"/>
              <a:t>Christ’s response to this circumstance, </a:t>
            </a:r>
            <a:r>
              <a:rPr lang="en-CA" dirty="0" smtClean="0"/>
              <a:t>we </a:t>
            </a:r>
            <a:r>
              <a:rPr lang="en-CA" dirty="0"/>
              <a:t>encounter beautiful compassion. </a:t>
            </a:r>
            <a:endParaRPr lang="en-CA" dirty="0" smtClean="0"/>
          </a:p>
          <a:p>
            <a:r>
              <a:rPr lang="en-CA" dirty="0" smtClean="0"/>
              <a:t>Two questions:</a:t>
            </a:r>
          </a:p>
          <a:p>
            <a:pPr marL="514350" indent="-514350">
              <a:buFont typeface="+mj-lt"/>
              <a:buAutoNum type="arabicPeriod"/>
            </a:pPr>
            <a:r>
              <a:rPr lang="en-CA" dirty="0" smtClean="0"/>
              <a:t>From </a:t>
            </a:r>
            <a:r>
              <a:rPr lang="en-CA" dirty="0"/>
              <a:t>a legalistic perspective, was her stoning the right outcome for this woman’s adultery? </a:t>
            </a:r>
            <a:endParaRPr lang="en-CA" dirty="0" smtClean="0"/>
          </a:p>
          <a:p>
            <a:pPr marL="514350" indent="-514350">
              <a:buFont typeface="+mj-lt"/>
              <a:buAutoNum type="arabicPeriod"/>
            </a:pPr>
            <a:r>
              <a:rPr lang="en-CA" dirty="0" smtClean="0"/>
              <a:t>After </a:t>
            </a:r>
            <a:r>
              <a:rPr lang="en-CA" dirty="0"/>
              <a:t>the others had all departed, did Jesus have a right to condemn the woman? </a:t>
            </a:r>
            <a:endParaRPr lang="en-CA" dirty="0" smtClean="0"/>
          </a:p>
          <a:p>
            <a:r>
              <a:rPr lang="en-CA" dirty="0" smtClean="0"/>
              <a:t>It </a:t>
            </a:r>
            <a:r>
              <a:rPr lang="en-CA" dirty="0"/>
              <a:t>is crucial that we understand that Jesus not only shielded this sinner from the condemnation of </a:t>
            </a:r>
            <a:r>
              <a:rPr lang="en-CA" dirty="0" smtClean="0"/>
              <a:t>others, but </a:t>
            </a:r>
            <a:r>
              <a:rPr lang="en-CA" dirty="0"/>
              <a:t>He also refused to condemn her Himself. </a:t>
            </a:r>
          </a:p>
        </p:txBody>
      </p:sp>
      <p:pic>
        <p:nvPicPr>
          <p:cNvPr id="4" name="Picture 2" descr="John 8:6-8 But Jesus bent down and started to write on the ground with his  finger. 7 When they kept on questioning him, he … | Emoticons animados,  Milagres de jes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9881" y="1991032"/>
            <a:ext cx="2660289" cy="2660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887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02238"/>
            <a:ext cx="7096433" cy="5008728"/>
          </a:xfrm>
        </p:spPr>
        <p:txBody>
          <a:bodyPr>
            <a:noAutofit/>
          </a:bodyPr>
          <a:lstStyle/>
          <a:p>
            <a:r>
              <a:rPr lang="en-CA" dirty="0" smtClean="0"/>
              <a:t>Jesus</a:t>
            </a:r>
            <a:r>
              <a:rPr lang="en-CA" dirty="0"/>
              <a:t>’ scribbling unified the gathered crowd in their understanding of their common </a:t>
            </a:r>
            <a:r>
              <a:rPr lang="en-CA" dirty="0" smtClean="0"/>
              <a:t>sinfulness and </a:t>
            </a:r>
            <a:r>
              <a:rPr lang="en-CA" dirty="0"/>
              <a:t>the Pharisees recognized that their condemnation of this sinful woman would be akin to condemning themselves. </a:t>
            </a:r>
            <a:endParaRPr lang="en-CA" dirty="0" smtClean="0"/>
          </a:p>
          <a:p>
            <a:r>
              <a:rPr lang="en-CA" dirty="0" smtClean="0"/>
              <a:t>Avoiding </a:t>
            </a:r>
            <a:r>
              <a:rPr lang="en-CA" dirty="0"/>
              <a:t>condemnation is a prime Kingdom practice stemming from true compassion. </a:t>
            </a:r>
            <a:endParaRPr lang="en-CA" dirty="0" smtClean="0"/>
          </a:p>
          <a:p>
            <a:r>
              <a:rPr lang="en-CA" dirty="0" smtClean="0"/>
              <a:t>Though </a:t>
            </a:r>
            <a:r>
              <a:rPr lang="en-CA" dirty="0"/>
              <a:t>condemnation was avoided, Jesus did not fail to orient this woman away from continued sin. </a:t>
            </a:r>
            <a:endParaRPr lang="en-CA" dirty="0" smtClean="0"/>
          </a:p>
          <a:p>
            <a:r>
              <a:rPr lang="en-CA" dirty="0" smtClean="0"/>
              <a:t>Key within </a:t>
            </a:r>
            <a:r>
              <a:rPr lang="en-CA" dirty="0"/>
              <a:t>Christ’s ministry to the sinner was a refusal to condemn, but an equal desire to not leave the sinner languishing in </a:t>
            </a:r>
            <a:r>
              <a:rPr lang="en-CA" dirty="0" smtClean="0"/>
              <a:t>sin</a:t>
            </a:r>
            <a:r>
              <a:rPr lang="en-CA" dirty="0"/>
              <a:t>. </a:t>
            </a:r>
            <a:endParaRPr lang="en-CA" dirty="0"/>
          </a:p>
        </p:txBody>
      </p:sp>
      <p:pic>
        <p:nvPicPr>
          <p:cNvPr id="5" name="Picture 2" descr="John 8:6-8 But Jesus bent down and started to write on the ground with his  finger. 7 When they kept on questioning him, he … | Emoticons animados,  Milagres de jes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9881" y="1991032"/>
            <a:ext cx="2660289" cy="2660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332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4062</TotalTime>
  <Words>712</Words>
  <Application>Microsoft Office PowerPoint</Application>
  <PresentationFormat>Widescreen</PresentationFormat>
  <Paragraphs>59</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Calibri</vt:lpstr>
      <vt:lpstr>Calibri Light</vt:lpstr>
      <vt:lpstr>Impact</vt:lpstr>
      <vt:lpstr>Office Theme</vt:lpstr>
      <vt:lpstr>PowerPoint Presentation</vt:lpstr>
      <vt:lpstr>The “Romans” Road</vt:lpstr>
      <vt:lpstr>PowerPoint Presentation</vt:lpstr>
      <vt:lpstr>PowerPoint Presentation</vt:lpstr>
      <vt:lpstr>Christ’s Ministry to “Sinners”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 Questions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59</cp:revision>
  <cp:lastPrinted>2024-03-15T17:52:06Z</cp:lastPrinted>
  <dcterms:created xsi:type="dcterms:W3CDTF">2024-01-02T22:41:48Z</dcterms:created>
  <dcterms:modified xsi:type="dcterms:W3CDTF">2024-03-15T17:54:13Z</dcterms:modified>
</cp:coreProperties>
</file>