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9" r:id="rId3"/>
    <p:sldId id="280" r:id="rId4"/>
    <p:sldId id="276" r:id="rId5"/>
    <p:sldId id="257" r:id="rId6"/>
    <p:sldId id="278" r:id="rId7"/>
    <p:sldId id="281" r:id="rId8"/>
    <p:sldId id="282" r:id="rId9"/>
    <p:sldId id="283" r:id="rId10"/>
    <p:sldId id="284" r:id="rId11"/>
    <p:sldId id="285" r:id="rId12"/>
    <p:sldId id="258" r:id="rId13"/>
    <p:sldId id="260" r:id="rId14"/>
    <p:sldId id="286" r:id="rId15"/>
    <p:sldId id="273" r:id="rId16"/>
    <p:sldId id="287" r:id="rId17"/>
    <p:sldId id="261" r:id="rId18"/>
    <p:sldId id="262"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424"/>
    <a:srgbClr val="C5E0B5"/>
    <a:srgbClr val="83AF7D"/>
    <a:srgbClr val="9266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8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4B50232-223D-4FBF-ABA1-C273958B6770}" type="datetimeFigureOut">
              <a:rPr lang="en-CA" smtClean="0"/>
              <a:t>2024-03-06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22E972A-30F7-479C-B75A-A34A1D7E16B5}" type="slidenum">
              <a:rPr lang="en-CA" smtClean="0"/>
              <a:t>‹#›</a:t>
            </a:fld>
            <a:endParaRPr lang="en-CA"/>
          </a:p>
        </p:txBody>
      </p:sp>
    </p:spTree>
    <p:extLst>
      <p:ext uri="{BB962C8B-B14F-4D97-AF65-F5344CB8AC3E}">
        <p14:creationId xmlns:p14="http://schemas.microsoft.com/office/powerpoint/2010/main" val="123979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181F44-D20E-44FA-9E0E-6AEA43F35B6C}" type="datetimeFigureOut">
              <a:rPr lang="en-CA" smtClean="0"/>
              <a:t>2024-03-06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BBECF18-EB45-4B05-8A6B-3E5D1344255D}" type="slidenum">
              <a:rPr lang="en-CA" smtClean="0"/>
              <a:t>‹#›</a:t>
            </a:fld>
            <a:endParaRPr lang="en-CA"/>
          </a:p>
        </p:txBody>
      </p:sp>
    </p:spTree>
    <p:extLst>
      <p:ext uri="{BB962C8B-B14F-4D97-AF65-F5344CB8AC3E}">
        <p14:creationId xmlns:p14="http://schemas.microsoft.com/office/powerpoint/2010/main" val="2976887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BBECF18-EB45-4B05-8A6B-3E5D1344255D}" type="slidenum">
              <a:rPr lang="en-CA" smtClean="0"/>
              <a:t>11</a:t>
            </a:fld>
            <a:endParaRPr lang="en-CA"/>
          </a:p>
        </p:txBody>
      </p:sp>
    </p:spTree>
    <p:extLst>
      <p:ext uri="{BB962C8B-B14F-4D97-AF65-F5344CB8AC3E}">
        <p14:creationId xmlns:p14="http://schemas.microsoft.com/office/powerpoint/2010/main" val="1110574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a:xfrm>
            <a:off x="838200" y="6008008"/>
            <a:ext cx="2743200" cy="365125"/>
          </a:xfrm>
        </p:spPr>
        <p:txBody>
          <a:bodyPr/>
          <a:lstStyle/>
          <a:p>
            <a:fld id="{7B037446-3802-4368-9936-C52CCC36DA49}" type="datetimeFigureOut">
              <a:rPr lang="en-CA" smtClean="0"/>
              <a:t>2024-03-06</a:t>
            </a:fld>
            <a:endParaRPr lang="en-CA"/>
          </a:p>
        </p:txBody>
      </p:sp>
      <p:sp>
        <p:nvSpPr>
          <p:cNvPr id="5" name="Footer Placeholder 4"/>
          <p:cNvSpPr>
            <a:spLocks noGrp="1"/>
          </p:cNvSpPr>
          <p:nvPr>
            <p:ph type="ftr" sz="quarter" idx="11"/>
          </p:nvPr>
        </p:nvSpPr>
        <p:spPr>
          <a:xfrm>
            <a:off x="4038600" y="6008008"/>
            <a:ext cx="4114800" cy="365125"/>
          </a:xfrm>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
        <p:nvSpPr>
          <p:cNvPr id="7" name="Rectangle 6"/>
          <p:cNvSpPr/>
          <p:nvPr userDrawn="1"/>
        </p:nvSpPr>
        <p:spPr>
          <a:xfrm>
            <a:off x="0" y="0"/>
            <a:ext cx="12192000"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12" y="0"/>
            <a:ext cx="12175787" cy="6867143"/>
          </a:xfrm>
          <a:prstGeom prst="rect">
            <a:avLst/>
          </a:prstGeom>
        </p:spPr>
      </p:pic>
    </p:spTree>
    <p:extLst>
      <p:ext uri="{BB962C8B-B14F-4D97-AF65-F5344CB8AC3E}">
        <p14:creationId xmlns:p14="http://schemas.microsoft.com/office/powerpoint/2010/main" val="248756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389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037446-3802-4368-9936-C52CCC36DA49}" type="datetimeFigureOut">
              <a:rPr lang="en-CA" smtClean="0"/>
              <a:t>2024-03-06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6462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000">
                <a:ln>
                  <a:solidFill>
                    <a:srgbClr val="92664B"/>
                  </a:solidFill>
                </a:ln>
                <a:solidFill>
                  <a:schemeClr val="bg1"/>
                </a:solidFill>
                <a:latin typeface="Impact" panose="020B0806030902050204"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838200" y="1825625"/>
            <a:ext cx="10555514" cy="4351338"/>
          </a:xfrm>
        </p:spPr>
        <p:txBody>
          <a:bodyPr>
            <a:normAutofit/>
          </a:bodyPr>
          <a:lstStyle>
            <a:lvl1pPr>
              <a:defRPr sz="3200">
                <a:solidFill>
                  <a:schemeClr val="tx1"/>
                </a:solidFill>
                <a:effectLst/>
                <a:latin typeface="Arial Narrow" panose="020B0606020202030204" pitchFamily="34" charset="0"/>
              </a:defRPr>
            </a:lvl1pPr>
            <a:lvl2pPr>
              <a:defRPr sz="3200">
                <a:solidFill>
                  <a:schemeClr val="tx1"/>
                </a:solidFill>
                <a:effectLst/>
                <a:latin typeface="Arial Narrow" panose="020B0606020202030204" pitchFamily="34" charset="0"/>
              </a:defRPr>
            </a:lvl2pPr>
            <a:lvl3pPr>
              <a:defRPr sz="3200">
                <a:solidFill>
                  <a:schemeClr val="tx1"/>
                </a:solidFill>
                <a:effectLst/>
                <a:latin typeface="Arial Narrow" panose="020B0606020202030204" pitchFamily="34" charset="0"/>
              </a:defRPr>
            </a:lvl3pPr>
            <a:lvl4pPr>
              <a:defRPr sz="3200">
                <a:solidFill>
                  <a:schemeClr val="tx1"/>
                </a:solidFill>
                <a:effectLst/>
                <a:latin typeface="Arial Narrow" panose="020B0606020202030204" pitchFamily="34" charset="0"/>
              </a:defRPr>
            </a:lvl4pPr>
            <a:lvl5pPr>
              <a:defRPr sz="3200">
                <a:solidFill>
                  <a:schemeClr val="tx1"/>
                </a:solidFill>
                <a:effectLst/>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B037446-3802-4368-9936-C52CCC36DA49}" type="datetimeFigureOut">
              <a:rPr lang="en-CA" smtClean="0"/>
              <a:t>2024-03-06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94182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37446-3802-4368-9936-C52CCC36DA49}" type="datetimeFigureOut">
              <a:rPr lang="en-CA" smtClean="0"/>
              <a:t>2024-03-06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24131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037446-3802-4368-9936-C52CCC36DA49}" type="datetimeFigureOut">
              <a:rPr lang="en-CA" smtClean="0"/>
              <a:t>2024-03-06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245002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037446-3802-4368-9936-C52CCC36DA49}" type="datetimeFigureOut">
              <a:rPr lang="en-CA" smtClean="0"/>
              <a:t>2024-03-06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04618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037446-3802-4368-9936-C52CCC36DA49}" type="datetimeFigureOut">
              <a:rPr lang="en-CA" smtClean="0"/>
              <a:t>2024-03-06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31663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37446-3802-4368-9936-C52CCC36DA49}" type="datetimeFigureOut">
              <a:rPr lang="en-CA" smtClean="0"/>
              <a:t>2024-03-06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1291292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7575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37446-3802-4368-9936-C52CCC36DA49}" type="datetimeFigureOut">
              <a:rPr lang="en-CA" smtClean="0"/>
              <a:t>2024-03-06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447914-8768-427F-9A9E-32A3E28AC0E1}" type="slidenum">
              <a:rPr lang="en-CA" smtClean="0"/>
              <a:t>‹#›</a:t>
            </a:fld>
            <a:endParaRPr lang="en-CA"/>
          </a:p>
        </p:txBody>
      </p:sp>
    </p:spTree>
    <p:extLst>
      <p:ext uri="{BB962C8B-B14F-4D97-AF65-F5344CB8AC3E}">
        <p14:creationId xmlns:p14="http://schemas.microsoft.com/office/powerpoint/2010/main" val="398465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382" y="-103239"/>
            <a:ext cx="13007582" cy="744793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37446-3802-4368-9936-C52CCC36DA49}" type="datetimeFigureOut">
              <a:rPr lang="en-CA" smtClean="0"/>
              <a:t>2024-03-06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47914-8768-427F-9A9E-32A3E28AC0E1}" type="slidenum">
              <a:rPr lang="en-CA" smtClean="0"/>
              <a:t>‹#›</a:t>
            </a:fld>
            <a:endParaRPr lang="en-CA"/>
          </a:p>
        </p:txBody>
      </p:sp>
    </p:spTree>
    <p:extLst>
      <p:ext uri="{BB962C8B-B14F-4D97-AF65-F5344CB8AC3E}">
        <p14:creationId xmlns:p14="http://schemas.microsoft.com/office/powerpoint/2010/main" val="79331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98894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21226"/>
            <a:ext cx="9647903" cy="6371303"/>
          </a:xfrm>
        </p:spPr>
        <p:txBody>
          <a:bodyPr>
            <a:normAutofit lnSpcReduction="10000"/>
          </a:bodyPr>
          <a:lstStyle/>
          <a:p>
            <a:pPr marL="0" indent="0">
              <a:buNone/>
            </a:pPr>
            <a:r>
              <a:rPr lang="en-CA" dirty="0" smtClean="0">
                <a:solidFill>
                  <a:schemeClr val="accent6">
                    <a:lumMod val="75000"/>
                  </a:schemeClr>
                </a:solidFill>
              </a:rPr>
              <a:t>“When </a:t>
            </a:r>
            <a:r>
              <a:rPr lang="en-CA" dirty="0">
                <a:solidFill>
                  <a:schemeClr val="accent6">
                    <a:lumMod val="75000"/>
                  </a:schemeClr>
                </a:solidFill>
              </a:rPr>
              <a:t>Mary reached the place where Jesus was and saw him, she fell at his feet and said, “Lord, if you had been here, my brother would not have died.”</a:t>
            </a:r>
            <a:r>
              <a:rPr lang="en-CA" b="1" baseline="30000" dirty="0">
                <a:solidFill>
                  <a:schemeClr val="accent6">
                    <a:lumMod val="75000"/>
                  </a:schemeClr>
                </a:solidFill>
              </a:rPr>
              <a:t> </a:t>
            </a:r>
            <a:r>
              <a:rPr lang="en-CA" dirty="0">
                <a:solidFill>
                  <a:schemeClr val="accent6">
                    <a:lumMod val="75000"/>
                  </a:schemeClr>
                </a:solidFill>
              </a:rPr>
              <a:t>When Jesus saw her weeping, and the Jews who had come along with her also weeping, he was deeply moved in spirit and troubled. “Where have you laid him?” he asked.</a:t>
            </a:r>
          </a:p>
          <a:p>
            <a:pPr marL="0" indent="0">
              <a:buNone/>
            </a:pPr>
            <a:r>
              <a:rPr lang="en-CA" dirty="0" smtClean="0">
                <a:solidFill>
                  <a:schemeClr val="accent6">
                    <a:lumMod val="75000"/>
                  </a:schemeClr>
                </a:solidFill>
              </a:rPr>
              <a:t>“</a:t>
            </a:r>
            <a:r>
              <a:rPr lang="en-CA" dirty="0">
                <a:solidFill>
                  <a:schemeClr val="accent6">
                    <a:lumMod val="75000"/>
                  </a:schemeClr>
                </a:solidFill>
              </a:rPr>
              <a:t>Come and see, Lord,” they replied.</a:t>
            </a:r>
            <a:r>
              <a:rPr lang="en-CA" b="1" baseline="30000" dirty="0">
                <a:solidFill>
                  <a:schemeClr val="accent6">
                    <a:lumMod val="75000"/>
                  </a:schemeClr>
                </a:solidFill>
              </a:rPr>
              <a:t> </a:t>
            </a:r>
            <a:r>
              <a:rPr lang="en-CA" dirty="0">
                <a:solidFill>
                  <a:schemeClr val="accent6">
                    <a:lumMod val="75000"/>
                  </a:schemeClr>
                </a:solidFill>
              </a:rPr>
              <a:t>Jesus wept.</a:t>
            </a:r>
            <a:r>
              <a:rPr lang="en-CA" b="1" baseline="30000" dirty="0">
                <a:solidFill>
                  <a:schemeClr val="accent6">
                    <a:lumMod val="75000"/>
                  </a:schemeClr>
                </a:solidFill>
              </a:rPr>
              <a:t> </a:t>
            </a:r>
            <a:r>
              <a:rPr lang="en-CA" dirty="0">
                <a:solidFill>
                  <a:schemeClr val="accent6">
                    <a:lumMod val="75000"/>
                  </a:schemeClr>
                </a:solidFill>
              </a:rPr>
              <a:t>Then the Jews said, “See how he loved him!”</a:t>
            </a:r>
            <a:r>
              <a:rPr lang="en-CA" b="1" baseline="30000" dirty="0">
                <a:solidFill>
                  <a:schemeClr val="accent6">
                    <a:lumMod val="75000"/>
                  </a:schemeClr>
                </a:solidFill>
              </a:rPr>
              <a:t> </a:t>
            </a:r>
            <a:r>
              <a:rPr lang="en-CA" dirty="0">
                <a:solidFill>
                  <a:schemeClr val="accent6">
                    <a:lumMod val="75000"/>
                  </a:schemeClr>
                </a:solidFill>
              </a:rPr>
              <a:t>But some of them said, “Could not he who opened the eyes of the blind man have kept this man from dying?”</a:t>
            </a:r>
            <a:r>
              <a:rPr lang="en-CA" b="1" baseline="30000" dirty="0">
                <a:solidFill>
                  <a:schemeClr val="accent6">
                    <a:lumMod val="75000"/>
                  </a:schemeClr>
                </a:solidFill>
              </a:rPr>
              <a:t> </a:t>
            </a:r>
            <a:r>
              <a:rPr lang="en-CA" dirty="0">
                <a:solidFill>
                  <a:schemeClr val="accent6">
                    <a:lumMod val="75000"/>
                  </a:schemeClr>
                </a:solidFill>
              </a:rPr>
              <a:t>Jesus, once more deeply moved, came to the tomb. It was a cave with a stone laid across the entrance.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Take away the stone,” he said.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But</a:t>
            </a:r>
            <a:r>
              <a:rPr lang="en-CA" dirty="0">
                <a:solidFill>
                  <a:schemeClr val="accent6">
                    <a:lumMod val="75000"/>
                  </a:schemeClr>
                </a:solidFill>
              </a:rPr>
              <a:t>, Lord,” said Martha, the sister of the dead man, </a:t>
            </a:r>
            <a:r>
              <a:rPr lang="en-CA" dirty="0" smtClean="0">
                <a:solidFill>
                  <a:schemeClr val="accent6">
                    <a:lumMod val="75000"/>
                  </a:schemeClr>
                </a:solidFill>
              </a:rPr>
              <a:t>                                  “</a:t>
            </a:r>
            <a:r>
              <a:rPr lang="en-CA" dirty="0">
                <a:solidFill>
                  <a:schemeClr val="accent6">
                    <a:lumMod val="75000"/>
                  </a:schemeClr>
                </a:solidFill>
              </a:rPr>
              <a:t>by this time there is a bad odor, for he has </a:t>
            </a:r>
            <a:r>
              <a:rPr lang="en-CA" dirty="0" smtClean="0">
                <a:solidFill>
                  <a:schemeClr val="accent6">
                    <a:lumMod val="75000"/>
                  </a:schemeClr>
                </a:solidFill>
              </a:rPr>
              <a:t>                                               been </a:t>
            </a:r>
            <a:r>
              <a:rPr lang="en-CA" dirty="0">
                <a:solidFill>
                  <a:schemeClr val="accent6">
                    <a:lumMod val="75000"/>
                  </a:schemeClr>
                </a:solidFill>
              </a:rPr>
              <a:t>there four days.”</a:t>
            </a:r>
            <a:r>
              <a:rPr lang="en-CA" b="1" baseline="30000" dirty="0">
                <a:solidFill>
                  <a:schemeClr val="accent6">
                    <a:lumMod val="75000"/>
                  </a:schemeClr>
                </a:solidFill>
              </a:rPr>
              <a:t> </a:t>
            </a:r>
            <a:endParaRPr lang="en-CA" sz="1800" dirty="0">
              <a:solidFill>
                <a:schemeClr val="accent6">
                  <a:lumMod val="75000"/>
                </a:schemeClr>
              </a:solidFill>
            </a:endParaRPr>
          </a:p>
        </p:txBody>
      </p:sp>
    </p:spTree>
    <p:extLst>
      <p:ext uri="{BB962C8B-B14F-4D97-AF65-F5344CB8AC3E}">
        <p14:creationId xmlns:p14="http://schemas.microsoft.com/office/powerpoint/2010/main" val="3480408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17645"/>
            <a:ext cx="9647903" cy="5811838"/>
          </a:xfrm>
        </p:spPr>
        <p:txBody>
          <a:bodyPr>
            <a:normAutofit/>
          </a:bodyPr>
          <a:lstStyle/>
          <a:p>
            <a:pPr marL="0" indent="0">
              <a:buNone/>
            </a:pPr>
            <a:r>
              <a:rPr lang="en-CA" dirty="0" smtClean="0">
                <a:solidFill>
                  <a:schemeClr val="accent6">
                    <a:lumMod val="75000"/>
                  </a:schemeClr>
                </a:solidFill>
              </a:rPr>
              <a:t>“Then </a:t>
            </a:r>
            <a:r>
              <a:rPr lang="en-CA" dirty="0">
                <a:solidFill>
                  <a:schemeClr val="accent6">
                    <a:lumMod val="75000"/>
                  </a:schemeClr>
                </a:solidFill>
              </a:rPr>
              <a:t>Jesus said, “Did I not tell you that if you believe, you will see the glory of God?”</a:t>
            </a:r>
            <a:r>
              <a:rPr lang="en-CA" b="1" baseline="30000" dirty="0">
                <a:solidFill>
                  <a:schemeClr val="accent6">
                    <a:lumMod val="75000"/>
                  </a:schemeClr>
                </a:solidFill>
              </a:rPr>
              <a:t> </a:t>
            </a:r>
            <a:r>
              <a:rPr lang="en-CA" dirty="0">
                <a:solidFill>
                  <a:schemeClr val="accent6">
                    <a:lumMod val="75000"/>
                  </a:schemeClr>
                </a:solidFill>
              </a:rPr>
              <a:t>So they took away the stone.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Then </a:t>
            </a:r>
            <a:r>
              <a:rPr lang="en-CA" dirty="0">
                <a:solidFill>
                  <a:schemeClr val="accent6">
                    <a:lumMod val="75000"/>
                  </a:schemeClr>
                </a:solidFill>
              </a:rPr>
              <a:t>Jesus looked up and said, “Father, I thank you that you have heard me. I knew that you always hear me, but I said this for the benefit of the people standing here, that they may believe that you sent me.”</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When </a:t>
            </a:r>
            <a:r>
              <a:rPr lang="en-CA" dirty="0">
                <a:solidFill>
                  <a:schemeClr val="accent6">
                    <a:lumMod val="75000"/>
                  </a:schemeClr>
                </a:solidFill>
              </a:rPr>
              <a:t>he had said this, Jesus called in a loud voice, “Lazarus, come out!” The dead man came out, his hands and feet wrapped with strips of linen, and a cloth around his face.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Jesus </a:t>
            </a:r>
            <a:r>
              <a:rPr lang="en-CA" dirty="0">
                <a:solidFill>
                  <a:schemeClr val="accent6">
                    <a:lumMod val="75000"/>
                  </a:schemeClr>
                </a:solidFill>
              </a:rPr>
              <a:t>said to them, “Take off the grave clothes and let him go</a:t>
            </a:r>
            <a:r>
              <a:rPr lang="en-CA" dirty="0" smtClean="0">
                <a:solidFill>
                  <a:schemeClr val="accent6">
                    <a:lumMod val="75000"/>
                  </a:schemeClr>
                </a:solidFill>
              </a:rPr>
              <a:t>.”</a:t>
            </a:r>
          </a:p>
          <a:p>
            <a:pPr marL="0" indent="0">
              <a:buNone/>
            </a:pPr>
            <a:r>
              <a:rPr lang="en-CA" dirty="0" smtClean="0">
                <a:solidFill>
                  <a:schemeClr val="accent6">
                    <a:lumMod val="75000"/>
                  </a:schemeClr>
                </a:solidFill>
              </a:rPr>
              <a:t>(John 11:1-44)</a:t>
            </a:r>
            <a:endParaRPr lang="en-CA" dirty="0">
              <a:solidFill>
                <a:schemeClr val="accent6">
                  <a:lumMod val="75000"/>
                </a:schemeClr>
              </a:solidFill>
            </a:endParaRPr>
          </a:p>
        </p:txBody>
      </p:sp>
    </p:spTree>
    <p:extLst>
      <p:ext uri="{BB962C8B-B14F-4D97-AF65-F5344CB8AC3E}">
        <p14:creationId xmlns:p14="http://schemas.microsoft.com/office/powerpoint/2010/main" val="143358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Christ’s Responses</a:t>
            </a:r>
            <a:endParaRPr lang="en-CA" dirty="0"/>
          </a:p>
        </p:txBody>
      </p:sp>
      <p:sp>
        <p:nvSpPr>
          <p:cNvPr id="3" name="Content Placeholder 2"/>
          <p:cNvSpPr>
            <a:spLocks noGrp="1"/>
          </p:cNvSpPr>
          <p:nvPr>
            <p:ph idx="1"/>
          </p:nvPr>
        </p:nvSpPr>
        <p:spPr>
          <a:xfrm>
            <a:off x="838200" y="1825625"/>
            <a:ext cx="9479280" cy="4351338"/>
          </a:xfrm>
        </p:spPr>
        <p:txBody>
          <a:bodyPr>
            <a:normAutofit/>
          </a:bodyPr>
          <a:lstStyle/>
          <a:p>
            <a:r>
              <a:rPr lang="en-CA" dirty="0" smtClean="0"/>
              <a:t>Our </a:t>
            </a:r>
            <a:r>
              <a:rPr lang="en-CA" dirty="0"/>
              <a:t>text describing </a:t>
            </a:r>
            <a:r>
              <a:rPr lang="en-CA" dirty="0" smtClean="0"/>
              <a:t>Lazarus </a:t>
            </a:r>
            <a:r>
              <a:rPr lang="en-CA" dirty="0"/>
              <a:t>as “the one you love” and </a:t>
            </a:r>
            <a:r>
              <a:rPr lang="en-CA" dirty="0" smtClean="0"/>
              <a:t>tells </a:t>
            </a:r>
            <a:r>
              <a:rPr lang="en-CA" dirty="0"/>
              <a:t>us that “Jesus loved Martha and her sister and Lazarus</a:t>
            </a:r>
            <a:r>
              <a:rPr lang="en-CA" dirty="0" smtClean="0"/>
              <a:t>”, so the </a:t>
            </a:r>
            <a:r>
              <a:rPr lang="en-CA" dirty="0"/>
              <a:t>actions we see Christ undertaking in this passage flow out of a profound love for people.</a:t>
            </a:r>
          </a:p>
          <a:p>
            <a:r>
              <a:rPr lang="en-CA" dirty="0" smtClean="0"/>
              <a:t>Upon </a:t>
            </a:r>
            <a:r>
              <a:rPr lang="en-CA" dirty="0"/>
              <a:t>arriving in Bethany and encountering the grief-stricken Martha and Mary, we see Christ responding with reciprocity; they weep and, poignantly, Christ weeps too. </a:t>
            </a:r>
            <a:r>
              <a:rPr lang="en-CA" dirty="0" smtClean="0"/>
              <a:t>Christ </a:t>
            </a:r>
            <a:r>
              <a:rPr lang="en-CA" dirty="0"/>
              <a:t>responded with compassion. </a:t>
            </a:r>
          </a:p>
        </p:txBody>
      </p:sp>
    </p:spTree>
    <p:extLst>
      <p:ext uri="{BB962C8B-B14F-4D97-AF65-F5344CB8AC3E}">
        <p14:creationId xmlns:p14="http://schemas.microsoft.com/office/powerpoint/2010/main" val="3509209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The Importance of Focus</a:t>
            </a:r>
            <a:endParaRPr lang="en-CA" dirty="0"/>
          </a:p>
        </p:txBody>
      </p:sp>
      <p:sp>
        <p:nvSpPr>
          <p:cNvPr id="3" name="Content Placeholder 2"/>
          <p:cNvSpPr>
            <a:spLocks noGrp="1"/>
          </p:cNvSpPr>
          <p:nvPr>
            <p:ph idx="1"/>
          </p:nvPr>
        </p:nvSpPr>
        <p:spPr>
          <a:xfrm>
            <a:off x="838200" y="1530658"/>
            <a:ext cx="10149348" cy="4870143"/>
          </a:xfrm>
        </p:spPr>
        <p:txBody>
          <a:bodyPr>
            <a:normAutofit/>
          </a:bodyPr>
          <a:lstStyle/>
          <a:p>
            <a:r>
              <a:rPr lang="en-CA" dirty="0" smtClean="0"/>
              <a:t>In the face of disheartenment:</a:t>
            </a:r>
          </a:p>
          <a:p>
            <a:pPr marL="514350" indent="-514350">
              <a:buFont typeface="+mj-lt"/>
              <a:buAutoNum type="arabicPeriod"/>
            </a:pPr>
            <a:r>
              <a:rPr lang="en-CA" dirty="0" smtClean="0"/>
              <a:t>The disciples were </a:t>
            </a:r>
            <a:r>
              <a:rPr lang="en-CA" dirty="0"/>
              <a:t>concerned about the preservation of life, not particularly any restoration of life. </a:t>
            </a:r>
            <a:endParaRPr lang="en-CA" dirty="0" smtClean="0"/>
          </a:p>
          <a:p>
            <a:pPr marL="514350" indent="-514350">
              <a:buFont typeface="+mj-lt"/>
              <a:buAutoNum type="arabicPeriod"/>
            </a:pPr>
            <a:r>
              <a:rPr lang="en-CA" dirty="0" smtClean="0"/>
              <a:t>Mary </a:t>
            </a:r>
            <a:r>
              <a:rPr lang="en-CA" dirty="0"/>
              <a:t>and </a:t>
            </a:r>
            <a:r>
              <a:rPr lang="en-CA" dirty="0" smtClean="0"/>
              <a:t>Martha’s focus </a:t>
            </a:r>
            <a:r>
              <a:rPr lang="en-CA" dirty="0"/>
              <a:t>fell upon Christ’s perceived failure to preserve life and only a distant future possibility of restored life. </a:t>
            </a:r>
          </a:p>
          <a:p>
            <a:pPr marL="514350" indent="-514350">
              <a:buFont typeface="+mj-lt"/>
              <a:buAutoNum type="arabicPeriod"/>
            </a:pPr>
            <a:r>
              <a:rPr lang="en-CA" dirty="0" smtClean="0"/>
              <a:t>Jesus remained intent </a:t>
            </a:r>
            <a:r>
              <a:rPr lang="en-CA" dirty="0"/>
              <a:t>on ensuring that an increase in God’s glory and greater belief result from the entire circumstance. Rather than permitting His focus to be governed </a:t>
            </a:r>
            <a:r>
              <a:rPr lang="en-CA" dirty="0" smtClean="0"/>
              <a:t>                                           by </a:t>
            </a:r>
            <a:r>
              <a:rPr lang="en-CA" dirty="0"/>
              <a:t>His </a:t>
            </a:r>
            <a:r>
              <a:rPr lang="en-CA" dirty="0" smtClean="0"/>
              <a:t>disheartenment, </a:t>
            </a:r>
            <a:r>
              <a:rPr lang="en-CA" dirty="0"/>
              <a:t>He remained focussed </a:t>
            </a:r>
            <a:r>
              <a:rPr lang="en-CA" dirty="0" smtClean="0"/>
              <a:t>                                               on </a:t>
            </a:r>
            <a:r>
              <a:rPr lang="en-CA" dirty="0"/>
              <a:t>God’s goodness, glory and greatness. </a:t>
            </a:r>
          </a:p>
        </p:txBody>
      </p:sp>
      <p:sp>
        <p:nvSpPr>
          <p:cNvPr id="5" name="Content Placeholder 1"/>
          <p:cNvSpPr txBox="1">
            <a:spLocks/>
          </p:cNvSpPr>
          <p:nvPr/>
        </p:nvSpPr>
        <p:spPr>
          <a:xfrm>
            <a:off x="838200" y="1825625"/>
            <a:ext cx="637376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3055043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Christ’s Responses</a:t>
            </a:r>
            <a:endParaRPr lang="en-CA" dirty="0"/>
          </a:p>
        </p:txBody>
      </p:sp>
      <p:sp>
        <p:nvSpPr>
          <p:cNvPr id="3" name="Content Placeholder 2"/>
          <p:cNvSpPr>
            <a:spLocks noGrp="1"/>
          </p:cNvSpPr>
          <p:nvPr>
            <p:ph idx="1"/>
          </p:nvPr>
        </p:nvSpPr>
        <p:spPr>
          <a:xfrm>
            <a:off x="838200" y="1825625"/>
            <a:ext cx="9479280" cy="4351338"/>
          </a:xfrm>
        </p:spPr>
        <p:txBody>
          <a:bodyPr>
            <a:normAutofit/>
          </a:bodyPr>
          <a:lstStyle/>
          <a:p>
            <a:r>
              <a:rPr lang="en-CA" dirty="0" smtClean="0"/>
              <a:t>There is a profound </a:t>
            </a:r>
            <a:r>
              <a:rPr lang="en-CA" dirty="0"/>
              <a:t>humility in Christ’s approach to this </a:t>
            </a:r>
            <a:r>
              <a:rPr lang="en-CA" dirty="0" smtClean="0"/>
              <a:t>circumstance</a:t>
            </a:r>
            <a:r>
              <a:rPr lang="en-CA" dirty="0"/>
              <a:t> </a:t>
            </a:r>
            <a:r>
              <a:rPr lang="en-CA" dirty="0" smtClean="0"/>
              <a:t>… </a:t>
            </a:r>
            <a:r>
              <a:rPr lang="en-CA" dirty="0"/>
              <a:t>no fireworks, no grandstanding, just a simple action motivated by a clear focus and faith in the goodness of God. </a:t>
            </a:r>
            <a:endParaRPr lang="en-CA" dirty="0" smtClean="0"/>
          </a:p>
          <a:p>
            <a:r>
              <a:rPr lang="en-CA" dirty="0" smtClean="0"/>
              <a:t>In </a:t>
            </a:r>
            <a:r>
              <a:rPr lang="en-CA" dirty="0"/>
              <a:t>the end, Christ’s loving compassion, His reciprocity, and His humble addressing of such disheartening circumstances led to an incredibly display of God’s glory and the strengthening of faith for many gathered around </a:t>
            </a:r>
            <a:r>
              <a:rPr lang="en-CA" dirty="0" smtClean="0"/>
              <a:t>                               Lazarus</a:t>
            </a:r>
            <a:r>
              <a:rPr lang="en-CA" dirty="0"/>
              <a:t>’ tomb that day. </a:t>
            </a:r>
          </a:p>
        </p:txBody>
      </p:sp>
    </p:spTree>
    <p:extLst>
      <p:ext uri="{BB962C8B-B14F-4D97-AF65-F5344CB8AC3E}">
        <p14:creationId xmlns:p14="http://schemas.microsoft.com/office/powerpoint/2010/main" val="698337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Applications</a:t>
            </a:r>
            <a:endParaRPr lang="en-CA" dirty="0"/>
          </a:p>
        </p:txBody>
      </p:sp>
      <p:sp>
        <p:nvSpPr>
          <p:cNvPr id="3" name="Content Placeholder 2"/>
          <p:cNvSpPr>
            <a:spLocks noGrp="1"/>
          </p:cNvSpPr>
          <p:nvPr>
            <p:ph idx="1"/>
          </p:nvPr>
        </p:nvSpPr>
        <p:spPr>
          <a:xfrm>
            <a:off x="838200" y="1489586"/>
            <a:ext cx="10555514" cy="5368413"/>
          </a:xfrm>
        </p:spPr>
        <p:txBody>
          <a:bodyPr>
            <a:normAutofit fontScale="92500" lnSpcReduction="10000"/>
          </a:bodyPr>
          <a:lstStyle/>
          <a:p>
            <a:r>
              <a:rPr lang="en-CA" dirty="0" smtClean="0"/>
              <a:t>The </a:t>
            </a:r>
            <a:r>
              <a:rPr lang="en-CA" dirty="0"/>
              <a:t>experience of disheartenment does not point to a weakness </a:t>
            </a:r>
            <a:r>
              <a:rPr lang="en-CA" dirty="0" smtClean="0"/>
              <a:t>in                       </a:t>
            </a:r>
            <a:r>
              <a:rPr lang="en-CA" dirty="0"/>
              <a:t>faith, but our response to such experiences reveals our faith. </a:t>
            </a:r>
            <a:endParaRPr lang="en-CA" dirty="0" smtClean="0"/>
          </a:p>
          <a:p>
            <a:r>
              <a:rPr lang="en-CA" dirty="0" smtClean="0"/>
              <a:t>Do </a:t>
            </a:r>
            <a:r>
              <a:rPr lang="en-CA" dirty="0"/>
              <a:t>we believe that, as He did during His time on earth, Jesus Christ today identifies disheartened people and can readily address their condition by empowering people to effectively address their disheartenment? </a:t>
            </a:r>
            <a:endParaRPr lang="en-CA" dirty="0" smtClean="0"/>
          </a:p>
          <a:p>
            <a:r>
              <a:rPr lang="en-CA" dirty="0" smtClean="0"/>
              <a:t>The </a:t>
            </a:r>
            <a:r>
              <a:rPr lang="en-CA" dirty="0"/>
              <a:t>first place we must start when it comes to addressing our disheartenment is to ask whether we truly have faith that all the promises of scripture are “yes” in Jesus. </a:t>
            </a:r>
          </a:p>
          <a:p>
            <a:r>
              <a:rPr lang="en-CA" dirty="0" smtClean="0"/>
              <a:t>Without </a:t>
            </a:r>
            <a:r>
              <a:rPr lang="en-CA" dirty="0"/>
              <a:t>the intervention of God in such circumstances, </a:t>
            </a:r>
            <a:r>
              <a:rPr lang="en-CA" dirty="0" smtClean="0"/>
              <a:t>                                   without </a:t>
            </a:r>
            <a:r>
              <a:rPr lang="en-CA" dirty="0"/>
              <a:t>expressed faith in Jesus, and without the </a:t>
            </a:r>
            <a:r>
              <a:rPr lang="en-CA" dirty="0" smtClean="0"/>
              <a:t>                                                  diligent </a:t>
            </a:r>
            <a:r>
              <a:rPr lang="en-CA" dirty="0"/>
              <a:t>following of His precepts, we will not </a:t>
            </a:r>
            <a:r>
              <a:rPr lang="en-CA" dirty="0" smtClean="0"/>
              <a:t>                                                       overcome </a:t>
            </a:r>
            <a:r>
              <a:rPr lang="en-CA" dirty="0"/>
              <a:t>disheartenment. </a:t>
            </a:r>
          </a:p>
        </p:txBody>
      </p:sp>
    </p:spTree>
    <p:extLst>
      <p:ext uri="{BB962C8B-B14F-4D97-AF65-F5344CB8AC3E}">
        <p14:creationId xmlns:p14="http://schemas.microsoft.com/office/powerpoint/2010/main" val="2324958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6"/>
            <a:ext cx="9898626" cy="6492874"/>
          </a:xfrm>
        </p:spPr>
        <p:txBody>
          <a:bodyPr>
            <a:normAutofit lnSpcReduction="10000"/>
          </a:bodyPr>
          <a:lstStyle/>
          <a:p>
            <a:r>
              <a:rPr lang="en-CA" dirty="0">
                <a:solidFill>
                  <a:schemeClr val="accent6">
                    <a:lumMod val="75000"/>
                  </a:schemeClr>
                </a:solidFill>
              </a:rPr>
              <a:t>Finally, brothers and sisters, whatever is true, whatever is noble, whatever is right, whatever, is pure, whatever is lovely, whatever is admirable—if anything is excellent or praiseworthy—think about such things. Whatever you have learned or received or heard from me, or seen in me—put it into practice. And the God of peace will be with you. (</a:t>
            </a:r>
            <a:r>
              <a:rPr lang="en-CA" dirty="0" smtClean="0">
                <a:solidFill>
                  <a:schemeClr val="accent6">
                    <a:lumMod val="75000"/>
                  </a:schemeClr>
                </a:solidFill>
              </a:rPr>
              <a:t>Hebrews </a:t>
            </a:r>
            <a:r>
              <a:rPr lang="en-CA" dirty="0">
                <a:solidFill>
                  <a:schemeClr val="accent6">
                    <a:lumMod val="75000"/>
                  </a:schemeClr>
                </a:solidFill>
              </a:rPr>
              <a:t>4:8-9)</a:t>
            </a:r>
          </a:p>
          <a:p>
            <a:r>
              <a:rPr lang="en-CA" dirty="0" smtClean="0"/>
              <a:t>When </a:t>
            </a:r>
            <a:r>
              <a:rPr lang="en-CA" dirty="0"/>
              <a:t>you perseverate – when you intently focus your attention on a thought or thoughts - upon what do you focus? </a:t>
            </a:r>
            <a:endParaRPr lang="en-CA" dirty="0" smtClean="0"/>
          </a:p>
          <a:p>
            <a:r>
              <a:rPr lang="en-CA" dirty="0" smtClean="0"/>
              <a:t>Does </a:t>
            </a:r>
            <a:r>
              <a:rPr lang="en-CA" dirty="0"/>
              <a:t>your focus rest on true, noble, pure and admirable things, or do you perseverate on the problems, challenges and disheartenment you are experiencing? </a:t>
            </a:r>
            <a:endParaRPr lang="en-CA" dirty="0" smtClean="0"/>
          </a:p>
          <a:p>
            <a:r>
              <a:rPr lang="en-CA" dirty="0" smtClean="0"/>
              <a:t>Let us focus </a:t>
            </a:r>
            <a:r>
              <a:rPr lang="en-CA" dirty="0"/>
              <a:t>upon the rock solid promises of </a:t>
            </a:r>
            <a:r>
              <a:rPr lang="en-CA" dirty="0" smtClean="0"/>
              <a:t>                                           God </a:t>
            </a:r>
            <a:r>
              <a:rPr lang="en-CA" dirty="0"/>
              <a:t>to those who love Him, even in the face </a:t>
            </a:r>
            <a:r>
              <a:rPr lang="en-CA" dirty="0" smtClean="0"/>
              <a:t>                                                                    of </a:t>
            </a:r>
            <a:r>
              <a:rPr lang="en-CA" dirty="0"/>
              <a:t>extreme disheartenment. </a:t>
            </a:r>
          </a:p>
        </p:txBody>
      </p:sp>
      <p:sp>
        <p:nvSpPr>
          <p:cNvPr id="2" name="Title 1"/>
          <p:cNvSpPr>
            <a:spLocks noGrp="1"/>
          </p:cNvSpPr>
          <p:nvPr>
            <p:ph type="title"/>
          </p:nvPr>
        </p:nvSpPr>
        <p:spPr/>
        <p:txBody>
          <a:bodyPr/>
          <a:lstStyle/>
          <a:p>
            <a:endParaRPr lang="en-CA" dirty="0"/>
          </a:p>
        </p:txBody>
      </p:sp>
    </p:spTree>
    <p:extLst>
      <p:ext uri="{BB962C8B-B14F-4D97-AF65-F5344CB8AC3E}">
        <p14:creationId xmlns:p14="http://schemas.microsoft.com/office/powerpoint/2010/main" val="755382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2" y="899651"/>
            <a:ext cx="6373760" cy="5828693"/>
          </a:xfrm>
        </p:spPr>
        <p:txBody>
          <a:bodyPr>
            <a:noAutofit/>
          </a:bodyPr>
          <a:lstStyle/>
          <a:p>
            <a:r>
              <a:rPr lang="en-CA" dirty="0"/>
              <a:t>Are you convinced today that “neither death nor life, neither angels nor demons</a:t>
            </a:r>
            <a:r>
              <a:rPr lang="en-CA" dirty="0" smtClean="0"/>
              <a:t>, neither </a:t>
            </a:r>
            <a:r>
              <a:rPr lang="en-CA" dirty="0"/>
              <a:t>the present nor the future, nor any powers, </a:t>
            </a:r>
            <a:r>
              <a:rPr lang="en-CA" b="1" baseline="30000" dirty="0"/>
              <a:t> </a:t>
            </a:r>
            <a:r>
              <a:rPr lang="en-CA" dirty="0"/>
              <a:t>neither height nor depth, nor anything else in all creation, will be able to separate us from the love of God that is in Christ Jesus our Lord”? </a:t>
            </a:r>
            <a:endParaRPr lang="en-CA" dirty="0" smtClean="0"/>
          </a:p>
          <a:p>
            <a:r>
              <a:rPr lang="en-CA" dirty="0" smtClean="0"/>
              <a:t>Might </a:t>
            </a:r>
            <a:r>
              <a:rPr lang="en-CA" dirty="0"/>
              <a:t>the knowledge of this love equip us to take heart when we are disheartened.</a:t>
            </a:r>
            <a:endParaRPr lang="en-CA" dirty="0"/>
          </a:p>
        </p:txBody>
      </p:sp>
      <p:pic>
        <p:nvPicPr>
          <p:cNvPr id="2050" name="Picture 2" descr="19,200+ God Love Stock Illustrations, Royalty-Free Vector Graphics &amp; Clip  Art - iStock | Love god love people, God love concept"/>
          <p:cNvPicPr>
            <a:picLocks noChangeAspect="1" noChangeArrowheads="1"/>
          </p:cNvPicPr>
          <p:nvPr/>
        </p:nvPicPr>
        <p:blipFill>
          <a:blip r:embed="rId2">
            <a:clrChange>
              <a:clrFrom>
                <a:srgbClr val="F6F0E2"/>
              </a:clrFrom>
              <a:clrTo>
                <a:srgbClr val="F6F0E2">
                  <a:alpha val="0"/>
                </a:srgbClr>
              </a:clrTo>
            </a:clrChange>
            <a:extLst>
              <a:ext uri="{28A0092B-C50C-407E-A947-70E740481C1C}">
                <a14:useLocalDpi xmlns:a14="http://schemas.microsoft.com/office/drawing/2010/main" val="0"/>
              </a:ext>
            </a:extLst>
          </a:blip>
          <a:srcRect/>
          <a:stretch>
            <a:fillRect/>
          </a:stretch>
        </p:blipFill>
        <p:spPr bwMode="auto">
          <a:xfrm>
            <a:off x="6574811" y="486696"/>
            <a:ext cx="4571999"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964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840658"/>
            <a:ext cx="6624485" cy="6592527"/>
          </a:xfrm>
        </p:spPr>
        <p:txBody>
          <a:bodyPr>
            <a:normAutofit/>
          </a:bodyPr>
          <a:lstStyle/>
          <a:p>
            <a:r>
              <a:rPr lang="en-CA" dirty="0" smtClean="0"/>
              <a:t>Might we be </a:t>
            </a:r>
            <a:r>
              <a:rPr lang="en-CA" dirty="0"/>
              <a:t>a people who participate in the binding up of the </a:t>
            </a:r>
            <a:r>
              <a:rPr lang="en-CA" dirty="0" err="1"/>
              <a:t>brokenhearted</a:t>
            </a:r>
            <a:r>
              <a:rPr lang="en-CA" dirty="0"/>
              <a:t> by being a people who fulfill the command of 1 Thessalonians 5:14 too “cheer up those who are discouraged, help the weak, and be patient with everyone". </a:t>
            </a:r>
            <a:endParaRPr lang="en-CA" dirty="0" smtClean="0"/>
          </a:p>
          <a:p>
            <a:r>
              <a:rPr lang="en-CA" dirty="0" smtClean="0"/>
              <a:t>Might </a:t>
            </a:r>
            <a:r>
              <a:rPr lang="en-CA" dirty="0"/>
              <a:t>we be a people who minister to the disheartened with a love, reciprocity and humility reflective of that of Christ. </a:t>
            </a:r>
            <a:endParaRPr lang="en-CA" dirty="0">
              <a:solidFill>
                <a:schemeClr val="accent6">
                  <a:lumMod val="75000"/>
                </a:schemeClr>
              </a:solidFill>
            </a:endParaRPr>
          </a:p>
        </p:txBody>
      </p:sp>
      <p:pic>
        <p:nvPicPr>
          <p:cNvPr id="4098" name="Picture 2" descr="240+ Cross With Praying Hands Background Stock Illustrations, Royalty-Free  Vector Graphics &amp; Clip Art - iStoc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2143" y="840658"/>
            <a:ext cx="3952654" cy="31647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843128" y="3682199"/>
            <a:ext cx="2890684" cy="646331"/>
          </a:xfrm>
          <a:prstGeom prst="rect">
            <a:avLst/>
          </a:prstGeom>
          <a:noFill/>
        </p:spPr>
        <p:txBody>
          <a:bodyPr wrap="square" rtlCol="0">
            <a:spAutoFit/>
          </a:bodyPr>
          <a:lstStyle/>
          <a:p>
            <a:pPr algn="ctr"/>
            <a:r>
              <a:rPr lang="en-CA" sz="3600" b="1" dirty="0" smtClean="0">
                <a:latin typeface="Arial Narrow" panose="020B0606020202030204" pitchFamily="34" charset="0"/>
              </a:rPr>
              <a:t>A PRAYER</a:t>
            </a:r>
            <a:endParaRPr lang="en-CA" sz="3600" b="1" dirty="0">
              <a:latin typeface="Arial Narrow" panose="020B0606020202030204" pitchFamily="34" charset="0"/>
            </a:endParaRPr>
          </a:p>
        </p:txBody>
      </p:sp>
    </p:spTree>
    <p:extLst>
      <p:ext uri="{BB962C8B-B14F-4D97-AF65-F5344CB8AC3E}">
        <p14:creationId xmlns:p14="http://schemas.microsoft.com/office/powerpoint/2010/main" val="2010906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67319"/>
            <a:ext cx="10555514" cy="3409643"/>
          </a:xfrm>
        </p:spPr>
        <p:txBody>
          <a:bodyPr/>
          <a:lstStyle/>
          <a:p>
            <a:r>
              <a:rPr lang="en-CA" dirty="0"/>
              <a:t>W</a:t>
            </a:r>
            <a:r>
              <a:rPr lang="en-CA" dirty="0" smtClean="0"/>
              <a:t>hat does it mean </a:t>
            </a:r>
            <a:r>
              <a:rPr lang="en-CA" dirty="0"/>
              <a:t>to be </a:t>
            </a:r>
            <a:r>
              <a:rPr lang="en-CA" dirty="0" smtClean="0"/>
              <a:t>disheartened</a:t>
            </a:r>
            <a:r>
              <a:rPr lang="en-CA" dirty="0"/>
              <a:t>?</a:t>
            </a:r>
          </a:p>
        </p:txBody>
      </p:sp>
      <p:pic>
        <p:nvPicPr>
          <p:cNvPr id="1026" name="Picture 2" descr="Disheartened Stock Illustrations – 455 Disheartened Stock Illustrations,  Vectors &amp; Clipart - Dreamstime"/>
          <p:cNvPicPr>
            <a:picLocks noChangeAspect="1" noChangeArrowheads="1"/>
          </p:cNvPicPr>
          <p:nvPr/>
        </p:nvPicPr>
        <p:blipFill>
          <a:blip r:embed="rId2">
            <a:clrChange>
              <a:clrFrom>
                <a:srgbClr val="E0D9CF"/>
              </a:clrFrom>
              <a:clrTo>
                <a:srgbClr val="E0D9CF">
                  <a:alpha val="0"/>
                </a:srgbClr>
              </a:clrTo>
            </a:clrChange>
            <a:extLst>
              <a:ext uri="{28A0092B-C50C-407E-A947-70E740481C1C}">
                <a14:useLocalDpi xmlns:a14="http://schemas.microsoft.com/office/drawing/2010/main" val="0"/>
              </a:ext>
            </a:extLst>
          </a:blip>
          <a:srcRect/>
          <a:stretch>
            <a:fillRect/>
          </a:stretch>
        </p:blipFill>
        <p:spPr bwMode="auto">
          <a:xfrm>
            <a:off x="5744497" y="-711507"/>
            <a:ext cx="6447503" cy="644750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334446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6432755" cy="6138914"/>
          </a:xfrm>
        </p:spPr>
        <p:txBody>
          <a:bodyPr>
            <a:normAutofit/>
          </a:bodyPr>
          <a:lstStyle/>
          <a:p>
            <a:r>
              <a:rPr lang="en-CA" dirty="0"/>
              <a:t>The word dishearten comes from the same French root word as the word “discourage” and very simply means to lose heart. </a:t>
            </a:r>
            <a:endParaRPr lang="en-CA" dirty="0" smtClean="0"/>
          </a:p>
          <a:p>
            <a:r>
              <a:rPr lang="en-CA" dirty="0" smtClean="0"/>
              <a:t>The </a:t>
            </a:r>
            <a:r>
              <a:rPr lang="en-CA" dirty="0"/>
              <a:t>heart was considered the seat of emotions in the ancient world and to be disheartened communicated a loss of spirit or an inability to be of a good frame of mind. </a:t>
            </a:r>
            <a:endParaRPr lang="en-CA" dirty="0" smtClean="0"/>
          </a:p>
          <a:p>
            <a:r>
              <a:rPr lang="en-CA" dirty="0" smtClean="0"/>
              <a:t>The </a:t>
            </a:r>
            <a:r>
              <a:rPr lang="en-CA" dirty="0"/>
              <a:t>opposite of being disheartened is to be encouraged, which points to a strengthening of the heart, spirit or frame of mind. </a:t>
            </a:r>
          </a:p>
        </p:txBody>
      </p:sp>
      <p:pic>
        <p:nvPicPr>
          <p:cNvPr id="1026" name="Picture 2" descr="Disheartened Stock Illustrations – 455 Disheartened Stock Illustrations,  Vectors &amp; Clipart - Dreamstime"/>
          <p:cNvPicPr>
            <a:picLocks noChangeAspect="1" noChangeArrowheads="1"/>
          </p:cNvPicPr>
          <p:nvPr/>
        </p:nvPicPr>
        <p:blipFill>
          <a:blip r:embed="rId2">
            <a:clrChange>
              <a:clrFrom>
                <a:srgbClr val="E0D9CF"/>
              </a:clrFrom>
              <a:clrTo>
                <a:srgbClr val="E0D9CF">
                  <a:alpha val="0"/>
                </a:srgbClr>
              </a:clrTo>
            </a:clrChange>
            <a:extLst>
              <a:ext uri="{28A0092B-C50C-407E-A947-70E740481C1C}">
                <a14:useLocalDpi xmlns:a14="http://schemas.microsoft.com/office/drawing/2010/main" val="0"/>
              </a:ext>
            </a:extLst>
          </a:blip>
          <a:srcRect/>
          <a:stretch>
            <a:fillRect/>
          </a:stretch>
        </p:blipFill>
        <p:spPr bwMode="auto">
          <a:xfrm>
            <a:off x="5744497" y="-711507"/>
            <a:ext cx="6447503" cy="6447503"/>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CA" dirty="0"/>
          </a:p>
        </p:txBody>
      </p:sp>
    </p:spTree>
    <p:extLst>
      <p:ext uri="{BB962C8B-B14F-4D97-AF65-F5344CB8AC3E}">
        <p14:creationId xmlns:p14="http://schemas.microsoft.com/office/powerpoint/2010/main" val="253609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CA" sz="4800" dirty="0" smtClean="0"/>
              <a:t>Disheartened, Discouraged, Depressed</a:t>
            </a:r>
            <a:endParaRPr lang="en-CA" sz="4800" dirty="0"/>
          </a:p>
        </p:txBody>
      </p:sp>
      <p:sp>
        <p:nvSpPr>
          <p:cNvPr id="2" name="Content Placeholder 1"/>
          <p:cNvSpPr>
            <a:spLocks noGrp="1"/>
          </p:cNvSpPr>
          <p:nvPr>
            <p:ph idx="1"/>
          </p:nvPr>
        </p:nvSpPr>
        <p:spPr>
          <a:xfrm>
            <a:off x="838200" y="1825625"/>
            <a:ext cx="9456174" cy="4351338"/>
          </a:xfrm>
        </p:spPr>
        <p:txBody>
          <a:bodyPr>
            <a:normAutofit lnSpcReduction="10000"/>
          </a:bodyPr>
          <a:lstStyle/>
          <a:p>
            <a:pPr lvl="0"/>
            <a:r>
              <a:rPr lang="en-CA" dirty="0" smtClean="0"/>
              <a:t>In </a:t>
            </a:r>
            <a:r>
              <a:rPr lang="en-CA" dirty="0"/>
              <a:t>2022, over 18% of Canadians aged 15+ met the criteria for a mood, anxiety or substance use disorder.</a:t>
            </a:r>
          </a:p>
          <a:p>
            <a:pPr lvl="0"/>
            <a:r>
              <a:rPr lang="en-CA" dirty="0"/>
              <a:t>The prevalence of mood and anxiety disorders is now highest among young women aged 18-24.</a:t>
            </a:r>
          </a:p>
          <a:p>
            <a:pPr lvl="0"/>
            <a:r>
              <a:rPr lang="en-CA" dirty="0"/>
              <a:t>The prevalence of mood and anxiety disorders nearly doubled in Canada between 2012 and 2022</a:t>
            </a:r>
          </a:p>
          <a:p>
            <a:pPr lvl="0"/>
            <a:r>
              <a:rPr lang="en-CA" dirty="0"/>
              <a:t>53% of people disagree that people are caring and sympathetic to those with mental health issues</a:t>
            </a:r>
          </a:p>
          <a:p>
            <a:pPr marL="0" indent="0">
              <a:buNone/>
            </a:pPr>
            <a:r>
              <a:rPr lang="en-CA" dirty="0" smtClean="0"/>
              <a:t> </a:t>
            </a:r>
            <a:endParaRPr lang="en-CA" dirty="0"/>
          </a:p>
        </p:txBody>
      </p:sp>
    </p:spTree>
    <p:extLst>
      <p:ext uri="{BB962C8B-B14F-4D97-AF65-F5344CB8AC3E}">
        <p14:creationId xmlns:p14="http://schemas.microsoft.com/office/powerpoint/2010/main" val="286908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24466"/>
            <a:ext cx="9529917" cy="5928851"/>
          </a:xfrm>
        </p:spPr>
        <p:txBody>
          <a:bodyPr>
            <a:noAutofit/>
          </a:bodyPr>
          <a:lstStyle/>
          <a:p>
            <a:pPr marL="514350" indent="-514350">
              <a:buFont typeface="+mj-lt"/>
              <a:buAutoNum type="arabicPeriod"/>
            </a:pPr>
            <a:r>
              <a:rPr lang="en-CA" dirty="0" smtClean="0"/>
              <a:t>Christ </a:t>
            </a:r>
            <a:r>
              <a:rPr lang="en-CA" dirty="0"/>
              <a:t>identified disheartened people and readily addressed their condition. </a:t>
            </a:r>
            <a:r>
              <a:rPr lang="en-CA" dirty="0" smtClean="0"/>
              <a:t>Christ </a:t>
            </a:r>
            <a:r>
              <a:rPr lang="en-CA" dirty="0"/>
              <a:t>desires to meet the disheartened in their </a:t>
            </a:r>
            <a:r>
              <a:rPr lang="en-CA" dirty="0" err="1"/>
              <a:t>disheartedness</a:t>
            </a:r>
            <a:r>
              <a:rPr lang="en-CA" dirty="0"/>
              <a:t>, but by His presence move them onward past their experience of being disheartened. </a:t>
            </a:r>
            <a:endParaRPr lang="en-CA" dirty="0" smtClean="0"/>
          </a:p>
          <a:p>
            <a:pPr marL="514350" indent="-514350">
              <a:buFont typeface="+mj-lt"/>
              <a:buAutoNum type="arabicPeriod"/>
            </a:pPr>
            <a:r>
              <a:rPr lang="en-CA" dirty="0"/>
              <a:t>T</a:t>
            </a:r>
            <a:r>
              <a:rPr lang="en-CA" dirty="0" smtClean="0"/>
              <a:t>hrough </a:t>
            </a:r>
            <a:r>
              <a:rPr lang="en-CA" dirty="0"/>
              <a:t>His presence and His teaching, He empowered people to address their </a:t>
            </a:r>
            <a:r>
              <a:rPr lang="en-CA" dirty="0" err="1"/>
              <a:t>disheartedness</a:t>
            </a:r>
            <a:r>
              <a:rPr lang="en-CA" dirty="0"/>
              <a:t>. </a:t>
            </a:r>
            <a:r>
              <a:rPr lang="en-CA" dirty="0"/>
              <a:t>There is something about one’s faith and belief in God then that permits such a person to appropriately address </a:t>
            </a:r>
            <a:r>
              <a:rPr lang="en-CA" dirty="0" smtClean="0"/>
              <a:t>disheartenment.</a:t>
            </a:r>
          </a:p>
          <a:p>
            <a:pPr lvl="1"/>
            <a:r>
              <a:rPr lang="en-CA" dirty="0" smtClean="0">
                <a:solidFill>
                  <a:schemeClr val="accent6">
                    <a:lumMod val="75000"/>
                  </a:schemeClr>
                </a:solidFill>
              </a:rPr>
              <a:t>“Do </a:t>
            </a:r>
            <a:r>
              <a:rPr lang="en-CA" dirty="0">
                <a:solidFill>
                  <a:schemeClr val="accent6">
                    <a:lumMod val="75000"/>
                  </a:schemeClr>
                </a:solidFill>
              </a:rPr>
              <a:t>not let your hearts be troubled. You believe in God; believe also in </a:t>
            </a:r>
            <a:r>
              <a:rPr lang="en-CA" dirty="0" smtClean="0">
                <a:solidFill>
                  <a:schemeClr val="accent6">
                    <a:lumMod val="75000"/>
                  </a:schemeClr>
                </a:solidFill>
              </a:rPr>
              <a:t>me.” </a:t>
            </a:r>
            <a:r>
              <a:rPr lang="en-CA" dirty="0">
                <a:solidFill>
                  <a:schemeClr val="accent6">
                    <a:lumMod val="75000"/>
                  </a:schemeClr>
                </a:solidFill>
              </a:rPr>
              <a:t>(John 14:1</a:t>
            </a:r>
            <a:r>
              <a:rPr lang="en-CA" dirty="0" smtClean="0">
                <a:solidFill>
                  <a:schemeClr val="accent6">
                    <a:lumMod val="75000"/>
                  </a:schemeClr>
                </a:solidFill>
              </a:rPr>
              <a:t>)</a:t>
            </a:r>
          </a:p>
          <a:p>
            <a:pPr lvl="1"/>
            <a:r>
              <a:rPr lang="en-CA" dirty="0" smtClean="0">
                <a:solidFill>
                  <a:schemeClr val="accent6">
                    <a:lumMod val="75000"/>
                  </a:schemeClr>
                </a:solidFill>
              </a:rPr>
              <a:t>“In </a:t>
            </a:r>
            <a:r>
              <a:rPr lang="en-CA" dirty="0">
                <a:solidFill>
                  <a:schemeClr val="accent6">
                    <a:lumMod val="75000"/>
                  </a:schemeClr>
                </a:solidFill>
              </a:rPr>
              <a:t>this world you will have trouble. </a:t>
            </a:r>
            <a:r>
              <a:rPr lang="en-CA" dirty="0" smtClean="0">
                <a:solidFill>
                  <a:schemeClr val="accent6">
                    <a:lumMod val="75000"/>
                  </a:schemeClr>
                </a:solidFill>
              </a:rPr>
              <a:t>                                                 But </a:t>
            </a:r>
            <a:r>
              <a:rPr lang="en-CA" dirty="0">
                <a:solidFill>
                  <a:schemeClr val="accent6">
                    <a:lumMod val="75000"/>
                  </a:schemeClr>
                </a:solidFill>
              </a:rPr>
              <a:t>take heart! I have overcome the </a:t>
            </a:r>
            <a:r>
              <a:rPr lang="en-CA" dirty="0" smtClean="0">
                <a:solidFill>
                  <a:schemeClr val="accent6">
                    <a:lumMod val="75000"/>
                  </a:schemeClr>
                </a:solidFill>
              </a:rPr>
              <a:t>world.”                                     </a:t>
            </a:r>
            <a:r>
              <a:rPr lang="en-CA" dirty="0">
                <a:solidFill>
                  <a:schemeClr val="accent6">
                    <a:lumMod val="75000"/>
                  </a:schemeClr>
                </a:solidFill>
              </a:rPr>
              <a:t>(John 16:33). </a:t>
            </a:r>
          </a:p>
        </p:txBody>
      </p:sp>
    </p:spTree>
    <p:extLst>
      <p:ext uri="{BB962C8B-B14F-4D97-AF65-F5344CB8AC3E}">
        <p14:creationId xmlns:p14="http://schemas.microsoft.com/office/powerpoint/2010/main" val="1456561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6482"/>
            <a:ext cx="9529917" cy="5008728"/>
          </a:xfrm>
        </p:spPr>
        <p:txBody>
          <a:bodyPr>
            <a:noAutofit/>
          </a:bodyPr>
          <a:lstStyle/>
          <a:p>
            <a:pPr marL="0" indent="0">
              <a:buNone/>
            </a:pPr>
            <a:r>
              <a:rPr lang="en-CA" dirty="0" smtClean="0">
                <a:solidFill>
                  <a:schemeClr val="accent6">
                    <a:lumMod val="75000"/>
                  </a:schemeClr>
                </a:solidFill>
              </a:rPr>
              <a:t>“</a:t>
            </a:r>
            <a:r>
              <a:rPr lang="en-CA" dirty="0" smtClean="0">
                <a:solidFill>
                  <a:schemeClr val="accent6">
                    <a:lumMod val="75000"/>
                  </a:schemeClr>
                </a:solidFill>
              </a:rPr>
              <a:t>Now </a:t>
            </a:r>
            <a:r>
              <a:rPr lang="en-CA" dirty="0">
                <a:solidFill>
                  <a:schemeClr val="accent6">
                    <a:lumMod val="75000"/>
                  </a:schemeClr>
                </a:solidFill>
              </a:rPr>
              <a:t>a man named Lazarus was sick. He was from Bethany, the village of Mary and her sister Martha. (This Mary, whose brother Lazarus now lay sick, was the same one who poured perfume on the Lord and wiped his feet with her hair.) So the sisters sent word to Jesus, “Lord, the one you love is sick.”</a:t>
            </a:r>
            <a:r>
              <a:rPr lang="en-CA" b="1" baseline="30000" dirty="0">
                <a:solidFill>
                  <a:schemeClr val="accent6">
                    <a:lumMod val="75000"/>
                  </a:schemeClr>
                </a:solidFill>
              </a:rPr>
              <a:t> </a:t>
            </a:r>
            <a:r>
              <a:rPr lang="en-CA" dirty="0">
                <a:solidFill>
                  <a:schemeClr val="accent6">
                    <a:lumMod val="75000"/>
                  </a:schemeClr>
                </a:solidFill>
              </a:rPr>
              <a:t>When he heard this, Jesus said, “This sickness will not end in death. No, it is for God’s glory so that God’s Son may be glorified through it.” Now Jesus loved Martha and her sister and Lazarus. So when he heard that Lazarus was sick, he stayed where he was two more days, and then he said to his disciples, “Let us go back to Judea.”</a:t>
            </a:r>
            <a:r>
              <a:rPr lang="en-CA" b="1" baseline="30000" dirty="0">
                <a:solidFill>
                  <a:schemeClr val="accent6">
                    <a:lumMod val="75000"/>
                  </a:schemeClr>
                </a:solidFill>
              </a:rPr>
              <a:t> </a:t>
            </a:r>
            <a:r>
              <a:rPr lang="en-CA" b="1" baseline="30000" dirty="0" smtClean="0">
                <a:solidFill>
                  <a:schemeClr val="accent6">
                    <a:lumMod val="75000"/>
                  </a:schemeClr>
                </a:solidFill>
              </a:rPr>
              <a:t>                                </a:t>
            </a:r>
          </a:p>
          <a:p>
            <a:pPr marL="0" indent="0">
              <a:buNone/>
            </a:pPr>
            <a:r>
              <a:rPr lang="en-CA" dirty="0" smtClean="0">
                <a:solidFill>
                  <a:schemeClr val="accent6">
                    <a:lumMod val="75000"/>
                  </a:schemeClr>
                </a:solidFill>
              </a:rPr>
              <a:t>“</a:t>
            </a:r>
            <a:r>
              <a:rPr lang="en-CA" dirty="0">
                <a:solidFill>
                  <a:schemeClr val="accent6">
                    <a:lumMod val="75000"/>
                  </a:schemeClr>
                </a:solidFill>
              </a:rPr>
              <a:t>But Rabbi,” they said, “a short while ago the </a:t>
            </a:r>
            <a:r>
              <a:rPr lang="en-CA" dirty="0" smtClean="0">
                <a:solidFill>
                  <a:schemeClr val="accent6">
                    <a:lumMod val="75000"/>
                  </a:schemeClr>
                </a:solidFill>
              </a:rPr>
              <a:t>                                        Jews </a:t>
            </a:r>
            <a:r>
              <a:rPr lang="en-CA" dirty="0">
                <a:solidFill>
                  <a:schemeClr val="accent6">
                    <a:lumMod val="75000"/>
                  </a:schemeClr>
                </a:solidFill>
              </a:rPr>
              <a:t>there tried to stone you, and yet you </a:t>
            </a:r>
            <a:r>
              <a:rPr lang="en-CA" dirty="0" smtClean="0">
                <a:solidFill>
                  <a:schemeClr val="accent6">
                    <a:lumMod val="75000"/>
                  </a:schemeClr>
                </a:solidFill>
              </a:rPr>
              <a:t>                                            are </a:t>
            </a:r>
            <a:r>
              <a:rPr lang="en-CA" dirty="0">
                <a:solidFill>
                  <a:schemeClr val="accent6">
                    <a:lumMod val="75000"/>
                  </a:schemeClr>
                </a:solidFill>
              </a:rPr>
              <a:t>going back?”</a:t>
            </a:r>
            <a:r>
              <a:rPr lang="en-CA" b="1" baseline="30000" dirty="0">
                <a:solidFill>
                  <a:schemeClr val="accent6">
                    <a:lumMod val="75000"/>
                  </a:schemeClr>
                </a:solidFill>
              </a:rPr>
              <a:t> </a:t>
            </a:r>
            <a:endParaRPr lang="en-CA" dirty="0">
              <a:solidFill>
                <a:schemeClr val="accent6">
                  <a:lumMod val="75000"/>
                </a:schemeClr>
              </a:solidFill>
            </a:endParaRPr>
          </a:p>
        </p:txBody>
      </p:sp>
    </p:spTree>
    <p:extLst>
      <p:ext uri="{BB962C8B-B14F-4D97-AF65-F5344CB8AC3E}">
        <p14:creationId xmlns:p14="http://schemas.microsoft.com/office/powerpoint/2010/main" val="149511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6482"/>
            <a:ext cx="9529917" cy="5008728"/>
          </a:xfrm>
        </p:spPr>
        <p:txBody>
          <a:bodyPr>
            <a:noAutofit/>
          </a:bodyPr>
          <a:lstStyle/>
          <a:p>
            <a:pPr marL="0" indent="0">
              <a:spcBef>
                <a:spcPts val="0"/>
              </a:spcBef>
              <a:buNone/>
            </a:pPr>
            <a:r>
              <a:rPr lang="en-CA" dirty="0">
                <a:solidFill>
                  <a:schemeClr val="accent6">
                    <a:lumMod val="75000"/>
                  </a:schemeClr>
                </a:solidFill>
              </a:rPr>
              <a:t>Jesus answered, “Are there not twelve hours of daylight? Anyone who walks in the daytime will not stumble, for they see by this world’s light. It is when a person walks at night that they stumble, for they have no light.”</a:t>
            </a:r>
            <a:r>
              <a:rPr lang="en-CA" b="1" baseline="30000" dirty="0">
                <a:solidFill>
                  <a:schemeClr val="accent6">
                    <a:lumMod val="75000"/>
                  </a:schemeClr>
                </a:solidFill>
              </a:rPr>
              <a:t> </a:t>
            </a:r>
            <a:r>
              <a:rPr lang="en-CA" dirty="0">
                <a:solidFill>
                  <a:schemeClr val="accent6">
                    <a:lumMod val="75000"/>
                  </a:schemeClr>
                </a:solidFill>
              </a:rPr>
              <a:t>After he had said this, he went on to tell them, “Our friend Lazarus has fallen asleep; but I am going there to wake him up.”</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His </a:t>
            </a:r>
            <a:r>
              <a:rPr lang="en-CA" dirty="0">
                <a:solidFill>
                  <a:schemeClr val="accent6">
                    <a:lumMod val="75000"/>
                  </a:schemeClr>
                </a:solidFill>
              </a:rPr>
              <a:t>disciples replied, “Lord, if he sleeps, he will get better.” </a:t>
            </a:r>
            <a:endParaRPr lang="en-CA"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Jesus </a:t>
            </a:r>
            <a:r>
              <a:rPr lang="en-CA" dirty="0">
                <a:solidFill>
                  <a:schemeClr val="accent6">
                    <a:lumMod val="75000"/>
                  </a:schemeClr>
                </a:solidFill>
              </a:rPr>
              <a:t>had been speaking of his death, but his disciples thought he meant natural sleep.</a:t>
            </a:r>
            <a:r>
              <a:rPr lang="en-CA" b="1" baseline="30000" dirty="0">
                <a:solidFill>
                  <a:schemeClr val="accent6">
                    <a:lumMod val="75000"/>
                  </a:schemeClr>
                </a:solidFill>
              </a:rPr>
              <a:t> </a:t>
            </a:r>
            <a:r>
              <a:rPr lang="en-CA" dirty="0">
                <a:solidFill>
                  <a:schemeClr val="accent6">
                    <a:lumMod val="75000"/>
                  </a:schemeClr>
                </a:solidFill>
              </a:rPr>
              <a:t>So then he told them plainly, “Lazarus is dead, and for your sake I am glad I was not there, so that you may believe. But let us go to him.”</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spcBef>
                <a:spcPts val="0"/>
              </a:spcBef>
              <a:buNone/>
            </a:pPr>
            <a:r>
              <a:rPr lang="en-CA" dirty="0" smtClean="0">
                <a:solidFill>
                  <a:schemeClr val="accent6">
                    <a:lumMod val="75000"/>
                  </a:schemeClr>
                </a:solidFill>
              </a:rPr>
              <a:t>Then </a:t>
            </a:r>
            <a:r>
              <a:rPr lang="en-CA" dirty="0">
                <a:solidFill>
                  <a:schemeClr val="accent6">
                    <a:lumMod val="75000"/>
                  </a:schemeClr>
                </a:solidFill>
              </a:rPr>
              <a:t>Thomas (also known as </a:t>
            </a:r>
            <a:r>
              <a:rPr lang="en-CA" dirty="0" err="1">
                <a:solidFill>
                  <a:schemeClr val="accent6">
                    <a:lumMod val="75000"/>
                  </a:schemeClr>
                </a:solidFill>
              </a:rPr>
              <a:t>Didymus</a:t>
            </a:r>
            <a:r>
              <a:rPr lang="en-CA" dirty="0">
                <a:solidFill>
                  <a:schemeClr val="accent6">
                    <a:lumMod val="75000"/>
                  </a:schemeClr>
                </a:solidFill>
              </a:rPr>
              <a:t>) said to </a:t>
            </a:r>
            <a:r>
              <a:rPr lang="en-CA" dirty="0" smtClean="0">
                <a:solidFill>
                  <a:schemeClr val="accent6">
                    <a:lumMod val="75000"/>
                  </a:schemeClr>
                </a:solidFill>
              </a:rPr>
              <a:t>                             the </a:t>
            </a:r>
            <a:r>
              <a:rPr lang="en-CA" dirty="0">
                <a:solidFill>
                  <a:schemeClr val="accent6">
                    <a:lumMod val="75000"/>
                  </a:schemeClr>
                </a:solidFill>
              </a:rPr>
              <a:t>rest of the disciples, “Let us also go, that </a:t>
            </a:r>
            <a:r>
              <a:rPr lang="en-CA" dirty="0" smtClean="0">
                <a:solidFill>
                  <a:schemeClr val="accent6">
                    <a:lumMod val="75000"/>
                  </a:schemeClr>
                </a:solidFill>
              </a:rPr>
              <a:t>                                                  we </a:t>
            </a:r>
            <a:r>
              <a:rPr lang="en-CA" dirty="0">
                <a:solidFill>
                  <a:schemeClr val="accent6">
                    <a:lumMod val="75000"/>
                  </a:schemeClr>
                </a:solidFill>
              </a:rPr>
              <a:t>may die with him</a:t>
            </a:r>
            <a:r>
              <a:rPr lang="en-CA" dirty="0" smtClean="0">
                <a:solidFill>
                  <a:schemeClr val="accent6">
                    <a:lumMod val="75000"/>
                  </a:schemeClr>
                </a:solidFill>
              </a:rPr>
              <a:t>.”</a:t>
            </a:r>
            <a:endParaRPr lang="en-CA" dirty="0">
              <a:solidFill>
                <a:schemeClr val="accent6">
                  <a:lumMod val="75000"/>
                </a:schemeClr>
              </a:solidFill>
            </a:endParaRPr>
          </a:p>
        </p:txBody>
      </p:sp>
    </p:spTree>
    <p:extLst>
      <p:ext uri="{BB962C8B-B14F-4D97-AF65-F5344CB8AC3E}">
        <p14:creationId xmlns:p14="http://schemas.microsoft.com/office/powerpoint/2010/main" val="979321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420222"/>
            <a:ext cx="9529917" cy="5008728"/>
          </a:xfrm>
        </p:spPr>
        <p:txBody>
          <a:bodyPr>
            <a:noAutofit/>
          </a:bodyPr>
          <a:lstStyle/>
          <a:p>
            <a:pPr marL="0" indent="0">
              <a:buNone/>
            </a:pPr>
            <a:r>
              <a:rPr lang="en-CA" dirty="0" smtClean="0">
                <a:solidFill>
                  <a:schemeClr val="accent6">
                    <a:lumMod val="75000"/>
                  </a:schemeClr>
                </a:solidFill>
              </a:rPr>
              <a:t>On </a:t>
            </a:r>
            <a:r>
              <a:rPr lang="en-CA" dirty="0">
                <a:solidFill>
                  <a:schemeClr val="accent6">
                    <a:lumMod val="75000"/>
                  </a:schemeClr>
                </a:solidFill>
              </a:rPr>
              <a:t>his arrival, Jesus found that Lazarus had already been in the tomb for four days. Now Bethany was less than two miles from Jerusalem, and many Jews had come to Martha and Mary to comfort them in the loss of their brother. When Martha heard that Jesus was coming, she went out to meet him, but Mary stayed at home.</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a:t>
            </a:r>
            <a:r>
              <a:rPr lang="en-CA" dirty="0">
                <a:solidFill>
                  <a:schemeClr val="accent6">
                    <a:lumMod val="75000"/>
                  </a:schemeClr>
                </a:solidFill>
              </a:rPr>
              <a:t>Lord,” Martha said to Jesus, “if you had been here, my brother would not have died. But I know that even now God will give you whatever you ask.” </a:t>
            </a:r>
            <a:endParaRPr lang="en-CA" dirty="0" smtClean="0">
              <a:solidFill>
                <a:schemeClr val="accent6">
                  <a:lumMod val="75000"/>
                </a:schemeClr>
              </a:solidFill>
            </a:endParaRPr>
          </a:p>
          <a:p>
            <a:pPr marL="0" indent="0">
              <a:buNone/>
            </a:pPr>
            <a:r>
              <a:rPr lang="en-CA" dirty="0" smtClean="0">
                <a:solidFill>
                  <a:schemeClr val="accent6">
                    <a:lumMod val="75000"/>
                  </a:schemeClr>
                </a:solidFill>
              </a:rPr>
              <a:t>Jesus </a:t>
            </a:r>
            <a:r>
              <a:rPr lang="en-CA" dirty="0">
                <a:solidFill>
                  <a:schemeClr val="accent6">
                    <a:lumMod val="75000"/>
                  </a:schemeClr>
                </a:solidFill>
              </a:rPr>
              <a:t>said to her, “Your brother will rise again.”</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Martha </a:t>
            </a:r>
            <a:r>
              <a:rPr lang="en-CA" dirty="0">
                <a:solidFill>
                  <a:schemeClr val="accent6">
                    <a:lumMod val="75000"/>
                  </a:schemeClr>
                </a:solidFill>
              </a:rPr>
              <a:t>answered, “I know he will rise again in the resurrection at the last day.”</a:t>
            </a:r>
            <a:r>
              <a:rPr lang="en-CA" b="1" baseline="30000" dirty="0">
                <a:solidFill>
                  <a:schemeClr val="accent6">
                    <a:lumMod val="75000"/>
                  </a:schemeClr>
                </a:solidFill>
              </a:rPr>
              <a:t> </a:t>
            </a:r>
            <a:endParaRPr lang="en-CA" dirty="0">
              <a:solidFill>
                <a:schemeClr val="accent6">
                  <a:lumMod val="75000"/>
                </a:schemeClr>
              </a:solidFill>
            </a:endParaRPr>
          </a:p>
        </p:txBody>
      </p:sp>
    </p:spTree>
    <p:extLst>
      <p:ext uri="{BB962C8B-B14F-4D97-AF65-F5344CB8AC3E}">
        <p14:creationId xmlns:p14="http://schemas.microsoft.com/office/powerpoint/2010/main" val="212688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02238"/>
            <a:ext cx="9928124" cy="5008728"/>
          </a:xfrm>
        </p:spPr>
        <p:txBody>
          <a:bodyPr>
            <a:noAutofit/>
          </a:bodyPr>
          <a:lstStyle/>
          <a:p>
            <a:pPr marL="0" indent="0">
              <a:buNone/>
            </a:pPr>
            <a:r>
              <a:rPr lang="en-CA" dirty="0" smtClean="0">
                <a:solidFill>
                  <a:schemeClr val="accent6">
                    <a:lumMod val="75000"/>
                  </a:schemeClr>
                </a:solidFill>
              </a:rPr>
              <a:t>Jesus </a:t>
            </a:r>
            <a:r>
              <a:rPr lang="en-CA" dirty="0">
                <a:solidFill>
                  <a:schemeClr val="accent6">
                    <a:lumMod val="75000"/>
                  </a:schemeClr>
                </a:solidFill>
              </a:rPr>
              <a:t>said to her, “I am the resurrection and the life. The one who believes in me will live, even though they die; and whoever lives by believing in me will never die. Do you believe this?”</a:t>
            </a:r>
          </a:p>
          <a:p>
            <a:pPr marL="0" indent="0">
              <a:buNone/>
            </a:pPr>
            <a:r>
              <a:rPr lang="en-CA" dirty="0" smtClean="0">
                <a:solidFill>
                  <a:schemeClr val="accent6">
                    <a:lumMod val="75000"/>
                  </a:schemeClr>
                </a:solidFill>
              </a:rPr>
              <a:t>“</a:t>
            </a:r>
            <a:r>
              <a:rPr lang="en-CA" dirty="0">
                <a:solidFill>
                  <a:schemeClr val="accent6">
                    <a:lumMod val="75000"/>
                  </a:schemeClr>
                </a:solidFill>
              </a:rPr>
              <a:t>Yes, Lord,” she replied, “I believe that you are the Messiah, the Son of God, who is to come into the world.”</a:t>
            </a:r>
            <a:r>
              <a:rPr lang="en-CA" b="1" baseline="30000" dirty="0">
                <a:solidFill>
                  <a:schemeClr val="accent6">
                    <a:lumMod val="75000"/>
                  </a:schemeClr>
                </a:solidFill>
              </a:rPr>
              <a:t> </a:t>
            </a:r>
            <a:endParaRPr lang="en-CA" b="1" baseline="30000" dirty="0" smtClean="0">
              <a:solidFill>
                <a:schemeClr val="accent6">
                  <a:lumMod val="75000"/>
                </a:schemeClr>
              </a:solidFill>
            </a:endParaRPr>
          </a:p>
          <a:p>
            <a:pPr marL="0" indent="0">
              <a:buNone/>
            </a:pPr>
            <a:r>
              <a:rPr lang="en-CA" dirty="0" smtClean="0">
                <a:solidFill>
                  <a:schemeClr val="accent6">
                    <a:lumMod val="75000"/>
                  </a:schemeClr>
                </a:solidFill>
              </a:rPr>
              <a:t>After </a:t>
            </a:r>
            <a:r>
              <a:rPr lang="en-CA" dirty="0">
                <a:solidFill>
                  <a:schemeClr val="accent6">
                    <a:lumMod val="75000"/>
                  </a:schemeClr>
                </a:solidFill>
              </a:rPr>
              <a:t>she had said this, she went back and called her sister Mary aside. “The Teacher is here,” she said, “and is asking for you.” </a:t>
            </a:r>
            <a:r>
              <a:rPr lang="en-CA" dirty="0" smtClean="0">
                <a:solidFill>
                  <a:schemeClr val="accent6">
                    <a:lumMod val="75000"/>
                  </a:schemeClr>
                </a:solidFill>
              </a:rPr>
              <a:t>When </a:t>
            </a:r>
            <a:r>
              <a:rPr lang="en-CA" dirty="0">
                <a:solidFill>
                  <a:schemeClr val="accent6">
                    <a:lumMod val="75000"/>
                  </a:schemeClr>
                </a:solidFill>
              </a:rPr>
              <a:t>Mary heard this, she got up quickly and went to him. Now Jesus had not yet entered the village, but was still at the place where Martha had met him. When the Jews who had </a:t>
            </a:r>
            <a:r>
              <a:rPr lang="en-CA" dirty="0" smtClean="0">
                <a:solidFill>
                  <a:schemeClr val="accent6">
                    <a:lumMod val="75000"/>
                  </a:schemeClr>
                </a:solidFill>
              </a:rPr>
              <a:t>                                 been </a:t>
            </a:r>
            <a:r>
              <a:rPr lang="en-CA" dirty="0">
                <a:solidFill>
                  <a:schemeClr val="accent6">
                    <a:lumMod val="75000"/>
                  </a:schemeClr>
                </a:solidFill>
              </a:rPr>
              <a:t>with Mary in the house, comforting her, noticed </a:t>
            </a:r>
            <a:r>
              <a:rPr lang="en-CA" dirty="0" smtClean="0">
                <a:solidFill>
                  <a:schemeClr val="accent6">
                    <a:lumMod val="75000"/>
                  </a:schemeClr>
                </a:solidFill>
              </a:rPr>
              <a:t>                                    how </a:t>
            </a:r>
            <a:r>
              <a:rPr lang="en-CA" dirty="0">
                <a:solidFill>
                  <a:schemeClr val="accent6">
                    <a:lumMod val="75000"/>
                  </a:schemeClr>
                </a:solidFill>
              </a:rPr>
              <a:t>quickly she got up and went out, they </a:t>
            </a:r>
            <a:r>
              <a:rPr lang="en-CA" dirty="0" smtClean="0">
                <a:solidFill>
                  <a:schemeClr val="accent6">
                    <a:lumMod val="75000"/>
                  </a:schemeClr>
                </a:solidFill>
              </a:rPr>
              <a:t>                                                      followed </a:t>
            </a:r>
            <a:r>
              <a:rPr lang="en-CA" dirty="0">
                <a:solidFill>
                  <a:schemeClr val="accent6">
                    <a:lumMod val="75000"/>
                  </a:schemeClr>
                </a:solidFill>
              </a:rPr>
              <a:t>her, supposing she was going to the </a:t>
            </a:r>
            <a:r>
              <a:rPr lang="en-CA" dirty="0" smtClean="0">
                <a:solidFill>
                  <a:schemeClr val="accent6">
                    <a:lumMod val="75000"/>
                  </a:schemeClr>
                </a:solidFill>
              </a:rPr>
              <a:t>                                                tomb </a:t>
            </a:r>
            <a:r>
              <a:rPr lang="en-CA" dirty="0">
                <a:solidFill>
                  <a:schemeClr val="accent6">
                    <a:lumMod val="75000"/>
                  </a:schemeClr>
                </a:solidFill>
              </a:rPr>
              <a:t>to mourn there.</a:t>
            </a:r>
            <a:r>
              <a:rPr lang="en-CA" b="1" baseline="30000" dirty="0">
                <a:solidFill>
                  <a:schemeClr val="accent6">
                    <a:lumMod val="75000"/>
                  </a:schemeClr>
                </a:solidFill>
              </a:rPr>
              <a:t> </a:t>
            </a:r>
            <a:endParaRPr lang="en-CA" dirty="0">
              <a:solidFill>
                <a:schemeClr val="accent6">
                  <a:lumMod val="75000"/>
                </a:schemeClr>
              </a:solidFill>
            </a:endParaRPr>
          </a:p>
        </p:txBody>
      </p:sp>
    </p:spTree>
    <p:extLst>
      <p:ext uri="{BB962C8B-B14F-4D97-AF65-F5344CB8AC3E}">
        <p14:creationId xmlns:p14="http://schemas.microsoft.com/office/powerpoint/2010/main" val="4120332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3867</TotalTime>
  <Words>835</Words>
  <Application>Microsoft Office PowerPoint</Application>
  <PresentationFormat>Widescreen</PresentationFormat>
  <Paragraphs>62</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Impact</vt:lpstr>
      <vt:lpstr>Office Theme</vt:lpstr>
      <vt:lpstr>PowerPoint Presentation</vt:lpstr>
      <vt:lpstr>PowerPoint Presentation</vt:lpstr>
      <vt:lpstr>PowerPoint Presentation</vt:lpstr>
      <vt:lpstr>Disheartened, Discouraged, Depressed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Christ’s Responses</vt:lpstr>
      <vt:lpstr>The Importance of Focus</vt:lpstr>
      <vt:lpstr>Christ’s Responses</vt:lpstr>
      <vt:lpstr>Applications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53</cp:revision>
  <cp:lastPrinted>2024-02-21T15:50:19Z</cp:lastPrinted>
  <dcterms:created xsi:type="dcterms:W3CDTF">2024-01-02T22:41:48Z</dcterms:created>
  <dcterms:modified xsi:type="dcterms:W3CDTF">2024-03-06T19:50:37Z</dcterms:modified>
</cp:coreProperties>
</file>