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F6F3"/>
    <a:srgbClr val="4444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18"/>
      </p:cViewPr>
      <p:guideLst/>
    </p:cSldViewPr>
  </p:slideViewPr>
  <p:notesTextViewPr>
    <p:cViewPr>
      <p:scale>
        <a:sx n="1" d="1"/>
        <a:sy n="1" d="1"/>
      </p:scale>
      <p:origin x="0" y="0"/>
    </p:cViewPr>
  </p:notesTextViewPr>
  <p:notesViewPr>
    <p:cSldViewPr snapToGrid="0">
      <p:cViewPr varScale="1">
        <p:scale>
          <a:sx n="53" d="100"/>
          <a:sy n="53" d="100"/>
        </p:scale>
        <p:origin x="1986"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7BE16F-2426-425D-AE2B-DF3F6484613F}" type="datetimeFigureOut">
              <a:rPr lang="en-CA" smtClean="0"/>
              <a:t>2024-03-27</a:t>
            </a:fld>
            <a:endParaRPr lang="en-CA"/>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C8991DC-159B-4260-BA83-016269375B5F}" type="slidenum">
              <a:rPr lang="en-CA" smtClean="0"/>
              <a:t>‹#›</a:t>
            </a:fld>
            <a:endParaRPr lang="en-CA"/>
          </a:p>
        </p:txBody>
      </p:sp>
    </p:spTree>
    <p:extLst>
      <p:ext uri="{BB962C8B-B14F-4D97-AF65-F5344CB8AC3E}">
        <p14:creationId xmlns:p14="http://schemas.microsoft.com/office/powerpoint/2010/main" val="6715998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407DA9D9-9212-4156-97A6-8634895F2F48}" type="datetimeFigureOut">
              <a:rPr lang="en-CA" smtClean="0"/>
              <a:t>2024-03-27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039F5F-7187-46DB-8FA9-A527BEA39D2D}" type="slidenum">
              <a:rPr lang="en-CA" smtClean="0"/>
              <a:t>‹#›</a:t>
            </a:fld>
            <a:endParaRPr lang="en-CA"/>
          </a:p>
        </p:txBody>
      </p:sp>
      <p:pic>
        <p:nvPicPr>
          <p:cNvPr id="7" name="Picture 2" descr="Good Friday Services | Wayside Chapel"/>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89358" b="75026"/>
          <a:stretch/>
        </p:blipFill>
        <p:spPr bwMode="auto">
          <a:xfrm>
            <a:off x="10929256" y="0"/>
            <a:ext cx="1301569" cy="17126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7799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07DA9D9-9212-4156-97A6-8634895F2F48}" type="datetimeFigureOut">
              <a:rPr lang="en-CA" smtClean="0"/>
              <a:t>2024-03-27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039F5F-7187-46DB-8FA9-A527BEA39D2D}" type="slidenum">
              <a:rPr lang="en-CA" smtClean="0"/>
              <a:t>‹#›</a:t>
            </a:fld>
            <a:endParaRPr lang="en-CA"/>
          </a:p>
        </p:txBody>
      </p:sp>
    </p:spTree>
    <p:extLst>
      <p:ext uri="{BB962C8B-B14F-4D97-AF65-F5344CB8AC3E}">
        <p14:creationId xmlns:p14="http://schemas.microsoft.com/office/powerpoint/2010/main" val="2733544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07DA9D9-9212-4156-97A6-8634895F2F48}" type="datetimeFigureOut">
              <a:rPr lang="en-CA" smtClean="0"/>
              <a:t>2024-03-27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039F5F-7187-46DB-8FA9-A527BEA39D2D}" type="slidenum">
              <a:rPr lang="en-CA" smtClean="0"/>
              <a:t>‹#›</a:t>
            </a:fld>
            <a:endParaRPr lang="en-CA"/>
          </a:p>
        </p:txBody>
      </p:sp>
    </p:spTree>
    <p:extLst>
      <p:ext uri="{BB962C8B-B14F-4D97-AF65-F5344CB8AC3E}">
        <p14:creationId xmlns:p14="http://schemas.microsoft.com/office/powerpoint/2010/main" val="3687030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9229" y="1798523"/>
            <a:ext cx="2166256" cy="1325563"/>
          </a:xfrm>
        </p:spPr>
        <p:txBody>
          <a:bodyPr>
            <a:noAutofit/>
          </a:bodyPr>
          <a:lstStyle>
            <a:lvl1pPr>
              <a:defRPr sz="4400"/>
            </a:lvl1pPr>
          </a:lstStyle>
          <a:p>
            <a:r>
              <a:rPr lang="en-US" dirty="0" smtClean="0"/>
              <a:t>Click to edit Master title style</a:t>
            </a:r>
            <a:endParaRPr lang="en-CA" dirty="0"/>
          </a:p>
        </p:txBody>
      </p:sp>
      <p:sp>
        <p:nvSpPr>
          <p:cNvPr id="3" name="Content Placeholder 2"/>
          <p:cNvSpPr>
            <a:spLocks noGrp="1"/>
          </p:cNvSpPr>
          <p:nvPr>
            <p:ph idx="1"/>
          </p:nvPr>
        </p:nvSpPr>
        <p:spPr>
          <a:xfrm>
            <a:off x="2743200" y="580571"/>
            <a:ext cx="8610600" cy="55963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10"/>
          </p:nvPr>
        </p:nvSpPr>
        <p:spPr/>
        <p:txBody>
          <a:bodyPr/>
          <a:lstStyle/>
          <a:p>
            <a:fld id="{407DA9D9-9212-4156-97A6-8634895F2F48}" type="datetimeFigureOut">
              <a:rPr lang="en-CA" smtClean="0"/>
              <a:t>2024-03-27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039F5F-7187-46DB-8FA9-A527BEA39D2D}" type="slidenum">
              <a:rPr lang="en-CA" smtClean="0"/>
              <a:t>‹#›</a:t>
            </a:fld>
            <a:endParaRPr lang="en-CA"/>
          </a:p>
        </p:txBody>
      </p:sp>
    </p:spTree>
    <p:extLst>
      <p:ext uri="{BB962C8B-B14F-4D97-AF65-F5344CB8AC3E}">
        <p14:creationId xmlns:p14="http://schemas.microsoft.com/office/powerpoint/2010/main" val="1662066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7DA9D9-9212-4156-97A6-8634895F2F48}" type="datetimeFigureOut">
              <a:rPr lang="en-CA" smtClean="0"/>
              <a:t>2024-03-27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039F5F-7187-46DB-8FA9-A527BEA39D2D}" type="slidenum">
              <a:rPr lang="en-CA" smtClean="0"/>
              <a:t>‹#›</a:t>
            </a:fld>
            <a:endParaRPr lang="en-CA"/>
          </a:p>
        </p:txBody>
      </p:sp>
    </p:spTree>
    <p:extLst>
      <p:ext uri="{BB962C8B-B14F-4D97-AF65-F5344CB8AC3E}">
        <p14:creationId xmlns:p14="http://schemas.microsoft.com/office/powerpoint/2010/main" val="1691478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407DA9D9-9212-4156-97A6-8634895F2F48}" type="datetimeFigureOut">
              <a:rPr lang="en-CA" smtClean="0"/>
              <a:t>2024-03-27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039F5F-7187-46DB-8FA9-A527BEA39D2D}" type="slidenum">
              <a:rPr lang="en-CA" smtClean="0"/>
              <a:t>‹#›</a:t>
            </a:fld>
            <a:endParaRPr lang="en-CA"/>
          </a:p>
        </p:txBody>
      </p:sp>
    </p:spTree>
    <p:extLst>
      <p:ext uri="{BB962C8B-B14F-4D97-AF65-F5344CB8AC3E}">
        <p14:creationId xmlns:p14="http://schemas.microsoft.com/office/powerpoint/2010/main" val="2410711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407DA9D9-9212-4156-97A6-8634895F2F48}" type="datetimeFigureOut">
              <a:rPr lang="en-CA" smtClean="0"/>
              <a:t>2024-03-27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9039F5F-7187-46DB-8FA9-A527BEA39D2D}" type="slidenum">
              <a:rPr lang="en-CA" smtClean="0"/>
              <a:t>‹#›</a:t>
            </a:fld>
            <a:endParaRPr lang="en-CA"/>
          </a:p>
        </p:txBody>
      </p:sp>
    </p:spTree>
    <p:extLst>
      <p:ext uri="{BB962C8B-B14F-4D97-AF65-F5344CB8AC3E}">
        <p14:creationId xmlns:p14="http://schemas.microsoft.com/office/powerpoint/2010/main" val="2427315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407DA9D9-9212-4156-97A6-8634895F2F48}" type="datetimeFigureOut">
              <a:rPr lang="en-CA" smtClean="0"/>
              <a:t>2024-03-27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9039F5F-7187-46DB-8FA9-A527BEA39D2D}" type="slidenum">
              <a:rPr lang="en-CA" smtClean="0"/>
              <a:t>‹#›</a:t>
            </a:fld>
            <a:endParaRPr lang="en-CA"/>
          </a:p>
        </p:txBody>
      </p:sp>
    </p:spTree>
    <p:extLst>
      <p:ext uri="{BB962C8B-B14F-4D97-AF65-F5344CB8AC3E}">
        <p14:creationId xmlns:p14="http://schemas.microsoft.com/office/powerpoint/2010/main" val="1764184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7DA9D9-9212-4156-97A6-8634895F2F48}" type="datetimeFigureOut">
              <a:rPr lang="en-CA" smtClean="0"/>
              <a:t>2024-03-27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9039F5F-7187-46DB-8FA9-A527BEA39D2D}" type="slidenum">
              <a:rPr lang="en-CA" smtClean="0"/>
              <a:t>‹#›</a:t>
            </a:fld>
            <a:endParaRPr lang="en-CA"/>
          </a:p>
        </p:txBody>
      </p:sp>
    </p:spTree>
    <p:extLst>
      <p:ext uri="{BB962C8B-B14F-4D97-AF65-F5344CB8AC3E}">
        <p14:creationId xmlns:p14="http://schemas.microsoft.com/office/powerpoint/2010/main" val="2954275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7DA9D9-9212-4156-97A6-8634895F2F48}" type="datetimeFigureOut">
              <a:rPr lang="en-CA" smtClean="0"/>
              <a:t>2024-03-27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039F5F-7187-46DB-8FA9-A527BEA39D2D}" type="slidenum">
              <a:rPr lang="en-CA" smtClean="0"/>
              <a:t>‹#›</a:t>
            </a:fld>
            <a:endParaRPr lang="en-CA"/>
          </a:p>
        </p:txBody>
      </p:sp>
    </p:spTree>
    <p:extLst>
      <p:ext uri="{BB962C8B-B14F-4D97-AF65-F5344CB8AC3E}">
        <p14:creationId xmlns:p14="http://schemas.microsoft.com/office/powerpoint/2010/main" val="2517412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7DA9D9-9212-4156-97A6-8634895F2F48}" type="datetimeFigureOut">
              <a:rPr lang="en-CA" smtClean="0"/>
              <a:t>2024-03-27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039F5F-7187-46DB-8FA9-A527BEA39D2D}" type="slidenum">
              <a:rPr lang="en-CA" smtClean="0"/>
              <a:t>‹#›</a:t>
            </a:fld>
            <a:endParaRPr lang="en-CA"/>
          </a:p>
        </p:txBody>
      </p:sp>
    </p:spTree>
    <p:extLst>
      <p:ext uri="{BB962C8B-B14F-4D97-AF65-F5344CB8AC3E}">
        <p14:creationId xmlns:p14="http://schemas.microsoft.com/office/powerpoint/2010/main" val="3063614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p:cNvSpPr/>
          <p:nvPr userDrawn="1"/>
        </p:nvSpPr>
        <p:spPr>
          <a:xfrm>
            <a:off x="0" y="0"/>
            <a:ext cx="12192000" cy="7039429"/>
          </a:xfrm>
          <a:prstGeom prst="rect">
            <a:avLst/>
          </a:prstGeom>
          <a:solidFill>
            <a:srgbClr val="F7F6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CA"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DA9D9-9212-4156-97A6-8634895F2F48}" type="datetimeFigureOut">
              <a:rPr lang="en-CA" smtClean="0"/>
              <a:t>2024-03-27</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039F5F-7187-46DB-8FA9-A527BEA39D2D}" type="slidenum">
              <a:rPr lang="en-CA" smtClean="0"/>
              <a:t>‹#›</a:t>
            </a:fld>
            <a:endParaRPr lang="en-CA"/>
          </a:p>
        </p:txBody>
      </p:sp>
      <p:pic>
        <p:nvPicPr>
          <p:cNvPr id="7" name="Picture 2" descr="Good Friday Services | Wayside Chapel"/>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t="32039"/>
          <a:stretch/>
        </p:blipFill>
        <p:spPr bwMode="auto">
          <a:xfrm>
            <a:off x="0" y="4611318"/>
            <a:ext cx="5895833" cy="224668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Good Friday Services | Wayside Chapel"/>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57658" t="75337"/>
          <a:stretch/>
        </p:blipFill>
        <p:spPr bwMode="auto">
          <a:xfrm>
            <a:off x="5895833" y="6042686"/>
            <a:ext cx="2496403" cy="81531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Good Friday Services | Wayside Chapel"/>
          <p:cNvPicPr>
            <a:picLocks noChangeAspect="1" noChangeArrowheads="1"/>
          </p:cNvPicPr>
          <p:nvPr userDrawn="1"/>
        </p:nvPicPr>
        <p:blipFill rotWithShape="1">
          <a:blip r:embed="rId13">
            <a:clrChange>
              <a:clrFrom>
                <a:srgbClr val="929292"/>
              </a:clrFrom>
              <a:clrTo>
                <a:srgbClr val="929292">
                  <a:alpha val="0"/>
                </a:srgbClr>
              </a:clrTo>
            </a:clrChange>
            <a:extLst>
              <a:ext uri="{28A0092B-C50C-407E-A947-70E740481C1C}">
                <a14:useLocalDpi xmlns:a14="http://schemas.microsoft.com/office/drawing/2010/main" val="0"/>
              </a:ext>
            </a:extLst>
          </a:blip>
          <a:srcRect t="72975" r="41995"/>
          <a:stretch/>
        </p:blipFill>
        <p:spPr bwMode="auto">
          <a:xfrm flipH="1">
            <a:off x="8371764" y="5964597"/>
            <a:ext cx="3820236" cy="893403"/>
          </a:xfrm>
          <a:prstGeom prst="rect">
            <a:avLst/>
          </a:prstGeom>
          <a:noFill/>
          <a:extLst>
            <a:ext uri="{909E8E84-426E-40DD-AFC4-6F175D3DCCD1}">
              <a14:hiddenFill xmlns:a14="http://schemas.microsoft.com/office/drawing/2010/main">
                <a:solidFill>
                  <a:srgbClr val="FFFFFF"/>
                </a:solidFill>
              </a14:hiddenFill>
            </a:ext>
          </a:extLst>
        </p:spPr>
      </p:pic>
      <p:sp>
        <p:nvSpPr>
          <p:cNvPr id="10" name="Oval 9"/>
          <p:cNvSpPr/>
          <p:nvPr userDrawn="1"/>
        </p:nvSpPr>
        <p:spPr>
          <a:xfrm>
            <a:off x="7866743" y="6516914"/>
            <a:ext cx="1349828" cy="522515"/>
          </a:xfrm>
          <a:prstGeom prst="ellipse">
            <a:avLst/>
          </a:prstGeom>
          <a:solidFill>
            <a:srgbClr val="4444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Oval 11"/>
          <p:cNvSpPr/>
          <p:nvPr userDrawn="1"/>
        </p:nvSpPr>
        <p:spPr>
          <a:xfrm>
            <a:off x="8953500" y="5543550"/>
            <a:ext cx="566738" cy="776288"/>
          </a:xfrm>
          <a:prstGeom prst="ellipse">
            <a:avLst/>
          </a:prstGeom>
          <a:solidFill>
            <a:srgbClr val="F7F6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Oval 12"/>
          <p:cNvSpPr/>
          <p:nvPr userDrawn="1"/>
        </p:nvSpPr>
        <p:spPr>
          <a:xfrm>
            <a:off x="9966100" y="5346514"/>
            <a:ext cx="566738" cy="776288"/>
          </a:xfrm>
          <a:prstGeom prst="ellipse">
            <a:avLst/>
          </a:prstGeom>
          <a:solidFill>
            <a:srgbClr val="F7F6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Oval 13"/>
          <p:cNvSpPr/>
          <p:nvPr userDrawn="1"/>
        </p:nvSpPr>
        <p:spPr>
          <a:xfrm>
            <a:off x="10572750" y="5219700"/>
            <a:ext cx="566738" cy="776288"/>
          </a:xfrm>
          <a:prstGeom prst="ellipse">
            <a:avLst/>
          </a:prstGeom>
          <a:solidFill>
            <a:srgbClr val="F7F6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Oval 14"/>
          <p:cNvSpPr/>
          <p:nvPr userDrawn="1"/>
        </p:nvSpPr>
        <p:spPr>
          <a:xfrm>
            <a:off x="11177587" y="5437187"/>
            <a:ext cx="566738" cy="776288"/>
          </a:xfrm>
          <a:prstGeom prst="ellipse">
            <a:avLst/>
          </a:prstGeom>
          <a:solidFill>
            <a:srgbClr val="F7F6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524527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400" kern="1200">
          <a:solidFill>
            <a:schemeClr val="tx1"/>
          </a:solidFill>
          <a:latin typeface="Franklin Gothic Heavy" panose="020B0903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Arial Narrow" panose="020B0606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a:p>
        </p:txBody>
      </p:sp>
      <p:pic>
        <p:nvPicPr>
          <p:cNvPr id="1026" name="Picture 2" descr="Good Friday Services | Wayside Chap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0826"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929349" y="1869743"/>
            <a:ext cx="3084394" cy="491320"/>
          </a:xfrm>
          <a:prstGeom prst="rect">
            <a:avLst/>
          </a:prstGeom>
          <a:solidFill>
            <a:srgbClr val="F7F6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5238757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2743200" y="508001"/>
            <a:ext cx="8839200" cy="5596392"/>
          </a:xfrm>
        </p:spPr>
        <p:txBody>
          <a:bodyPr>
            <a:normAutofit fontScale="92500" lnSpcReduction="10000"/>
          </a:bodyPr>
          <a:lstStyle/>
          <a:p>
            <a:r>
              <a:rPr lang="en-CA" dirty="0" smtClean="0"/>
              <a:t>Jesus </a:t>
            </a:r>
            <a:r>
              <a:rPr lang="en-CA" dirty="0"/>
              <a:t>did not make this incredible exchange </a:t>
            </a:r>
            <a:r>
              <a:rPr lang="en-CA" dirty="0" smtClean="0"/>
              <a:t>dispassionately, but it was something </a:t>
            </a:r>
            <a:r>
              <a:rPr lang="en-CA" dirty="0"/>
              <a:t>done because of His incredible love for us. </a:t>
            </a:r>
            <a:endParaRPr lang="en-CA" dirty="0" smtClean="0"/>
          </a:p>
          <a:p>
            <a:r>
              <a:rPr lang="en-CA" dirty="0" smtClean="0"/>
              <a:t>It </a:t>
            </a:r>
            <a:r>
              <a:rPr lang="en-CA" dirty="0"/>
              <a:t>wasn’t the iron spikes that held Jesus upon the cross, but it was Christ’s love for humanity and for the Father that held Him there. </a:t>
            </a:r>
            <a:endParaRPr lang="en-CA" dirty="0" smtClean="0"/>
          </a:p>
          <a:p>
            <a:r>
              <a:rPr lang="en-CA" dirty="0" smtClean="0">
                <a:solidFill>
                  <a:srgbClr val="C00000"/>
                </a:solidFill>
              </a:rPr>
              <a:t>“This </a:t>
            </a:r>
            <a:r>
              <a:rPr lang="en-CA" dirty="0">
                <a:solidFill>
                  <a:srgbClr val="C00000"/>
                </a:solidFill>
              </a:rPr>
              <a:t>is how God showed his love among us: He sent his one and only Son into the world that we might live through him. This is love: not that we loved God, but that he loved us and sent his Son as an atoning sacrifice for our sins</a:t>
            </a:r>
            <a:r>
              <a:rPr lang="en-CA">
                <a:solidFill>
                  <a:srgbClr val="C00000"/>
                </a:solidFill>
              </a:rPr>
              <a:t>”. </a:t>
            </a:r>
            <a:r>
              <a:rPr lang="en-CA" smtClean="0">
                <a:solidFill>
                  <a:srgbClr val="C00000"/>
                </a:solidFill>
              </a:rPr>
              <a:t>    (</a:t>
            </a:r>
            <a:r>
              <a:rPr lang="en-CA" dirty="0" smtClean="0">
                <a:solidFill>
                  <a:srgbClr val="C00000"/>
                </a:solidFill>
              </a:rPr>
              <a:t>1 John 4:9-10)</a:t>
            </a:r>
          </a:p>
          <a:p>
            <a:r>
              <a:rPr lang="en-CA" dirty="0" smtClean="0"/>
              <a:t>The </a:t>
            </a:r>
            <a:r>
              <a:rPr lang="en-CA" dirty="0"/>
              <a:t>cross, fashioned as an emblem of oppression and cruelty by the Romans, was re-interpreted by God as an emblem of His unfathomable love. </a:t>
            </a:r>
          </a:p>
        </p:txBody>
      </p:sp>
      <p:pic>
        <p:nvPicPr>
          <p:cNvPr id="7170" name="Picture 2" descr="Premium Vector | Heart symbol , symbols of heart , love vector"/>
          <p:cNvPicPr>
            <a:picLocks noChangeAspect="1" noChangeArrowheads="1"/>
          </p:cNvPicPr>
          <p:nvPr/>
        </p:nvPicPr>
        <p:blipFill>
          <a:blip r:embed="rId2">
            <a:clrChange>
              <a:clrFrom>
                <a:srgbClr val="FFFFFF"/>
              </a:clrFrom>
              <a:clrTo>
                <a:srgbClr val="FFFFFF">
                  <a:alpha val="0"/>
                </a:srgbClr>
              </a:clrTo>
            </a:clrChange>
            <a:grayscl/>
            <a:extLst>
              <a:ext uri="{28A0092B-C50C-407E-A947-70E740481C1C}">
                <a14:useLocalDpi xmlns:a14="http://schemas.microsoft.com/office/drawing/2010/main" val="0"/>
              </a:ext>
            </a:extLst>
          </a:blip>
          <a:srcRect/>
          <a:stretch>
            <a:fillRect/>
          </a:stretch>
        </p:blipFill>
        <p:spPr bwMode="auto">
          <a:xfrm>
            <a:off x="199118" y="1536698"/>
            <a:ext cx="2776034" cy="18492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45204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a:xfrm>
            <a:off x="2743200" y="580571"/>
            <a:ext cx="8940800" cy="5596392"/>
          </a:xfrm>
        </p:spPr>
        <p:txBody>
          <a:bodyPr>
            <a:normAutofit/>
          </a:bodyPr>
          <a:lstStyle/>
          <a:p>
            <a:r>
              <a:rPr lang="en-CA" dirty="0" smtClean="0"/>
              <a:t>On </a:t>
            </a:r>
            <a:r>
              <a:rPr lang="en-CA" dirty="0"/>
              <a:t>our own, through our individual and corporate striving, I do not think that we can replicate the obedience of Christ; we just cannot. </a:t>
            </a:r>
            <a:endParaRPr lang="en-CA" dirty="0" smtClean="0"/>
          </a:p>
          <a:p>
            <a:r>
              <a:rPr lang="en-CA" dirty="0" smtClean="0">
                <a:solidFill>
                  <a:srgbClr val="C00000"/>
                </a:solidFill>
              </a:rPr>
              <a:t>“We </a:t>
            </a:r>
            <a:r>
              <a:rPr lang="en-CA" dirty="0">
                <a:solidFill>
                  <a:srgbClr val="C00000"/>
                </a:solidFill>
              </a:rPr>
              <a:t>know that our old self was crucified with him so that the body ruled by sin might be done away with, that we should no longer be slaves to sin— because anyone who has died has been set free from </a:t>
            </a:r>
            <a:r>
              <a:rPr lang="en-CA" dirty="0" smtClean="0">
                <a:solidFill>
                  <a:srgbClr val="C00000"/>
                </a:solidFill>
              </a:rPr>
              <a:t>sin.” (Romans 6:6-7) </a:t>
            </a:r>
          </a:p>
          <a:p>
            <a:r>
              <a:rPr lang="en-CA" dirty="0" smtClean="0"/>
              <a:t>In </a:t>
            </a:r>
            <a:r>
              <a:rPr lang="en-CA" dirty="0"/>
              <a:t>a powerful way, by faith in Jesus, our sinful selves in totality were crucified upon the cross with Jesus, meaning that we can really and fully </a:t>
            </a:r>
            <a:r>
              <a:rPr lang="en-CA" dirty="0">
                <a:solidFill>
                  <a:srgbClr val="C00000"/>
                </a:solidFill>
              </a:rPr>
              <a:t>“count [ourselves] dead to sin but alive to God in Christ </a:t>
            </a:r>
            <a:r>
              <a:rPr lang="en-CA" dirty="0" smtClean="0">
                <a:solidFill>
                  <a:srgbClr val="C00000"/>
                </a:solidFill>
              </a:rPr>
              <a:t>Jesus.” (Romans 6:11)</a:t>
            </a:r>
            <a:endParaRPr lang="en-CA" dirty="0">
              <a:solidFill>
                <a:srgbClr val="C00000"/>
              </a:solidFill>
            </a:endParaRPr>
          </a:p>
        </p:txBody>
      </p:sp>
    </p:spTree>
    <p:extLst>
      <p:ext uri="{BB962C8B-B14F-4D97-AF65-F5344CB8AC3E}">
        <p14:creationId xmlns:p14="http://schemas.microsoft.com/office/powerpoint/2010/main" val="23990586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lnSpcReduction="10000"/>
          </a:bodyPr>
          <a:lstStyle/>
          <a:p>
            <a:r>
              <a:rPr lang="en-CA" dirty="0"/>
              <a:t>Good Friday is an incredible day to understand that we do not simply require repair, retro-fitting or renovation, but we require rescue from our sin, from ourselves in many ways, so that we might live obediently. </a:t>
            </a:r>
            <a:endParaRPr lang="en-CA" dirty="0" smtClean="0"/>
          </a:p>
          <a:p>
            <a:r>
              <a:rPr lang="en-CA" dirty="0" smtClean="0"/>
              <a:t>Today </a:t>
            </a:r>
            <a:r>
              <a:rPr lang="en-CA" dirty="0"/>
              <a:t>is an amazing full-stop day; a day to stop our vain striving, to acknowledge Jesus’ obedience in serving as our Suffering Servant and, then in obedience, to submit to Him as the exalted One</a:t>
            </a:r>
            <a:r>
              <a:rPr lang="en-CA" dirty="0" smtClean="0"/>
              <a:t>.</a:t>
            </a:r>
          </a:p>
          <a:p>
            <a:r>
              <a:rPr lang="en-CA" dirty="0" smtClean="0"/>
              <a:t>Upon </a:t>
            </a:r>
            <a:r>
              <a:rPr lang="en-CA" dirty="0"/>
              <a:t>second thought, there is probably one more “good” thing we can do </a:t>
            </a:r>
            <a:r>
              <a:rPr lang="en-CA" dirty="0" smtClean="0"/>
              <a:t>today - recognizing </a:t>
            </a:r>
            <a:r>
              <a:rPr lang="en-CA" dirty="0"/>
              <a:t>the obedience of Christ in facing the cross for our sins, Good Friday is a wonderful day for confession.</a:t>
            </a:r>
          </a:p>
          <a:p>
            <a:endParaRPr lang="en-CA" dirty="0"/>
          </a:p>
        </p:txBody>
      </p:sp>
    </p:spTree>
    <p:extLst>
      <p:ext uri="{BB962C8B-B14F-4D97-AF65-F5344CB8AC3E}">
        <p14:creationId xmlns:p14="http://schemas.microsoft.com/office/powerpoint/2010/main" val="8939690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2743200" y="2162629"/>
            <a:ext cx="8610600" cy="4014334"/>
          </a:xfrm>
        </p:spPr>
        <p:txBody>
          <a:bodyPr/>
          <a:lstStyle/>
          <a:p>
            <a:r>
              <a:rPr lang="en-CA" dirty="0"/>
              <a:t>On this Good Friday, might we together for but a moment come to a full-stop, encountering Christ’s inspiring humility, His incredible reciprocity and His immense love. </a:t>
            </a:r>
          </a:p>
        </p:txBody>
      </p:sp>
    </p:spTree>
    <p:extLst>
      <p:ext uri="{BB962C8B-B14F-4D97-AF65-F5344CB8AC3E}">
        <p14:creationId xmlns:p14="http://schemas.microsoft.com/office/powerpoint/2010/main" val="32821173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pic>
        <p:nvPicPr>
          <p:cNvPr id="2050" name="Picture 2" descr="Stop the sign madness! - The Globe and Mai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2031" y="365125"/>
            <a:ext cx="7921398" cy="52809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3778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77371" y="1540783"/>
            <a:ext cx="2177143" cy="1325563"/>
          </a:xfrm>
        </p:spPr>
        <p:txBody>
          <a:bodyPr>
            <a:normAutofit fontScale="90000"/>
          </a:bodyPr>
          <a:lstStyle/>
          <a:p>
            <a:r>
              <a:rPr lang="en-CA" dirty="0" smtClean="0"/>
              <a:t>A Full Stop Day</a:t>
            </a:r>
            <a:endParaRPr lang="en-CA" dirty="0"/>
          </a:p>
        </p:txBody>
      </p:sp>
      <p:sp>
        <p:nvSpPr>
          <p:cNvPr id="3" name="Content Placeholder 2"/>
          <p:cNvSpPr>
            <a:spLocks noGrp="1"/>
          </p:cNvSpPr>
          <p:nvPr>
            <p:ph idx="1"/>
          </p:nvPr>
        </p:nvSpPr>
        <p:spPr>
          <a:xfrm>
            <a:off x="2757714" y="624114"/>
            <a:ext cx="8610600" cy="5306106"/>
          </a:xfrm>
        </p:spPr>
        <p:txBody>
          <a:bodyPr>
            <a:normAutofit/>
          </a:bodyPr>
          <a:lstStyle/>
          <a:p>
            <a:r>
              <a:rPr lang="en-CA" dirty="0" smtClean="0"/>
              <a:t>Nearly 2,000 years ago, for the earliest followers of Jesus, everything they thought they knew came to a full-stop around 3pm on that first Good Friday. </a:t>
            </a:r>
          </a:p>
          <a:p>
            <a:r>
              <a:rPr lang="en-CA" dirty="0" smtClean="0"/>
              <a:t>The hopes and dreams they had attached to Jesus evaporated in Christ’s last breath and, in that moment, Jesus’ declaration that “it is finished”, communicated not only a completion of Christ’s mission, but also a deep heartfelt sense among His gathered followers that all they had engaged in over the past three years or so had ground to a sudden full stop too. </a:t>
            </a:r>
            <a:endParaRPr lang="en-CA" dirty="0"/>
          </a:p>
        </p:txBody>
      </p:sp>
    </p:spTree>
    <p:extLst>
      <p:ext uri="{BB962C8B-B14F-4D97-AF65-F5344CB8AC3E}">
        <p14:creationId xmlns:p14="http://schemas.microsoft.com/office/powerpoint/2010/main" val="31805240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2743200" y="940253"/>
            <a:ext cx="8610600" cy="4351338"/>
          </a:xfrm>
        </p:spPr>
        <p:txBody>
          <a:bodyPr>
            <a:normAutofit/>
          </a:bodyPr>
          <a:lstStyle/>
          <a:p>
            <a:r>
              <a:rPr lang="en-CA" dirty="0" smtClean="0"/>
              <a:t>There </a:t>
            </a:r>
            <a:r>
              <a:rPr lang="en-CA" dirty="0"/>
              <a:t>is perhaps no better day for solemn reflection than Good Friday. </a:t>
            </a:r>
            <a:endParaRPr lang="en-CA" dirty="0" smtClean="0"/>
          </a:p>
          <a:p>
            <a:r>
              <a:rPr lang="en-CA" dirty="0" smtClean="0"/>
              <a:t>The </a:t>
            </a:r>
            <a:r>
              <a:rPr lang="en-CA" dirty="0"/>
              <a:t>tendency </a:t>
            </a:r>
            <a:r>
              <a:rPr lang="en-CA" dirty="0" smtClean="0"/>
              <a:t>to push toward meaningful activity </a:t>
            </a:r>
            <a:r>
              <a:rPr lang="en-CA" dirty="0"/>
              <a:t>threatens to strip from Good Friday some of its meaningful significance. </a:t>
            </a:r>
            <a:endParaRPr lang="en-CA" dirty="0" smtClean="0"/>
          </a:p>
          <a:p>
            <a:r>
              <a:rPr lang="en-CA" dirty="0" smtClean="0">
                <a:solidFill>
                  <a:srgbClr val="C00000"/>
                </a:solidFill>
              </a:rPr>
              <a:t>“Be</a:t>
            </a:r>
            <a:r>
              <a:rPr lang="en-CA" dirty="0">
                <a:solidFill>
                  <a:srgbClr val="C00000"/>
                </a:solidFill>
              </a:rPr>
              <a:t> still, and know that I am God; I will be exalted among the nations, I will be exalted in the </a:t>
            </a:r>
            <a:r>
              <a:rPr lang="en-CA" dirty="0" smtClean="0">
                <a:solidFill>
                  <a:srgbClr val="C00000"/>
                </a:solidFill>
              </a:rPr>
              <a:t>earth.” (Psalm 46:10)</a:t>
            </a:r>
            <a:endParaRPr lang="en-CA" dirty="0">
              <a:solidFill>
                <a:srgbClr val="C00000"/>
              </a:solidFill>
            </a:endParaRPr>
          </a:p>
        </p:txBody>
      </p:sp>
    </p:spTree>
    <p:extLst>
      <p:ext uri="{BB962C8B-B14F-4D97-AF65-F5344CB8AC3E}">
        <p14:creationId xmlns:p14="http://schemas.microsoft.com/office/powerpoint/2010/main" val="30106668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2743200" y="365125"/>
            <a:ext cx="8610600" cy="5811838"/>
          </a:xfrm>
        </p:spPr>
        <p:txBody>
          <a:bodyPr>
            <a:normAutofit fontScale="92500" lnSpcReduction="10000"/>
          </a:bodyPr>
          <a:lstStyle/>
          <a:p>
            <a:r>
              <a:rPr lang="en-CA" dirty="0"/>
              <a:t>Being still today involves acknowledging that Good Friday is a day in which we recognize that there is nothing we can do to atone for our sin. </a:t>
            </a:r>
            <a:endParaRPr lang="en-CA" dirty="0" smtClean="0"/>
          </a:p>
          <a:p>
            <a:r>
              <a:rPr lang="en-CA" dirty="0" smtClean="0"/>
              <a:t>Good </a:t>
            </a:r>
            <a:r>
              <a:rPr lang="en-CA" dirty="0"/>
              <a:t>Friday reminds us that there is nothing that we could ever do to warrant our salvation. </a:t>
            </a:r>
            <a:r>
              <a:rPr lang="en-CA" dirty="0" smtClean="0"/>
              <a:t>We </a:t>
            </a:r>
            <a:r>
              <a:rPr lang="en-CA" dirty="0"/>
              <a:t>are, every one of us, so sin-soaked that we could never atone for our sin of our own accord. </a:t>
            </a:r>
            <a:endParaRPr lang="en-CA" dirty="0" smtClean="0"/>
          </a:p>
          <a:p>
            <a:r>
              <a:rPr lang="en-CA" dirty="0" smtClean="0"/>
              <a:t>And </a:t>
            </a:r>
            <a:r>
              <a:rPr lang="en-CA" dirty="0"/>
              <a:t>yet, as Titus 3:5 tells us, Jesus </a:t>
            </a:r>
            <a:r>
              <a:rPr lang="en-CA" dirty="0">
                <a:solidFill>
                  <a:srgbClr val="C00000"/>
                </a:solidFill>
              </a:rPr>
              <a:t>“saved us, not because of righteous things we had done, but because of his mercy”</a:t>
            </a:r>
            <a:r>
              <a:rPr lang="en-CA" dirty="0"/>
              <a:t>. </a:t>
            </a:r>
            <a:endParaRPr lang="en-CA" dirty="0" smtClean="0"/>
          </a:p>
          <a:p>
            <a:r>
              <a:rPr lang="en-CA" dirty="0"/>
              <a:t>T</a:t>
            </a:r>
            <a:r>
              <a:rPr lang="en-CA" dirty="0" smtClean="0"/>
              <a:t>he </a:t>
            </a:r>
            <a:r>
              <a:rPr lang="en-CA" dirty="0"/>
              <a:t>first full-stop we must acknowledge today is that any pursuit that we think will earn us our salvation, or better position ourselves to be saved, must be abandoned. </a:t>
            </a:r>
          </a:p>
        </p:txBody>
      </p:sp>
    </p:spTree>
    <p:extLst>
      <p:ext uri="{BB962C8B-B14F-4D97-AF65-F5344CB8AC3E}">
        <p14:creationId xmlns:p14="http://schemas.microsoft.com/office/powerpoint/2010/main" val="27871793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2743200" y="1523999"/>
            <a:ext cx="8610600" cy="4652963"/>
          </a:xfrm>
        </p:spPr>
        <p:txBody>
          <a:bodyPr>
            <a:normAutofit/>
          </a:bodyPr>
          <a:lstStyle/>
          <a:p>
            <a:r>
              <a:rPr lang="en-CA" dirty="0" smtClean="0"/>
              <a:t>Philippians </a:t>
            </a:r>
            <a:r>
              <a:rPr lang="en-CA" dirty="0"/>
              <a:t>2:8 tells us that Jesus was quite active on that ancient Good Friday, </a:t>
            </a:r>
            <a:r>
              <a:rPr lang="en-CA" dirty="0">
                <a:solidFill>
                  <a:srgbClr val="C00000"/>
                </a:solidFill>
              </a:rPr>
              <a:t>“</a:t>
            </a:r>
            <a:r>
              <a:rPr lang="en-CA" dirty="0" err="1">
                <a:solidFill>
                  <a:srgbClr val="C00000"/>
                </a:solidFill>
              </a:rPr>
              <a:t>humbl</a:t>
            </a:r>
            <a:r>
              <a:rPr lang="en-CA" dirty="0">
                <a:solidFill>
                  <a:srgbClr val="C00000"/>
                </a:solidFill>
              </a:rPr>
              <a:t>[</a:t>
            </a:r>
            <a:r>
              <a:rPr lang="en-CA" dirty="0" err="1">
                <a:solidFill>
                  <a:srgbClr val="C00000"/>
                </a:solidFill>
              </a:rPr>
              <a:t>ing</a:t>
            </a:r>
            <a:r>
              <a:rPr lang="en-CA" dirty="0">
                <a:solidFill>
                  <a:srgbClr val="C00000"/>
                </a:solidFill>
              </a:rPr>
              <a:t>] himself by becoming obedient to death— even death on a cross!”. </a:t>
            </a:r>
            <a:endParaRPr lang="en-CA" dirty="0" smtClean="0">
              <a:solidFill>
                <a:srgbClr val="C00000"/>
              </a:solidFill>
            </a:endParaRPr>
          </a:p>
          <a:p>
            <a:r>
              <a:rPr lang="en-CA" dirty="0" smtClean="0"/>
              <a:t>A </a:t>
            </a:r>
            <a:r>
              <a:rPr lang="en-CA" dirty="0"/>
              <a:t>key place upon which we can reflect on this Good Friday is upon the active obedience Jesus exhibited throughout the events of that ancient day. </a:t>
            </a:r>
            <a:endParaRPr lang="en-CA" dirty="0" smtClean="0"/>
          </a:p>
          <a:p>
            <a:endParaRPr lang="en-CA" dirty="0"/>
          </a:p>
          <a:p>
            <a:endParaRPr lang="en-CA" dirty="0"/>
          </a:p>
        </p:txBody>
      </p:sp>
    </p:spTree>
    <p:extLst>
      <p:ext uri="{BB962C8B-B14F-4D97-AF65-F5344CB8AC3E}">
        <p14:creationId xmlns:p14="http://schemas.microsoft.com/office/powerpoint/2010/main" val="29313660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714" y="1482725"/>
            <a:ext cx="2307771" cy="1957161"/>
          </a:xfrm>
        </p:spPr>
        <p:txBody>
          <a:bodyPr>
            <a:noAutofit/>
          </a:bodyPr>
          <a:lstStyle/>
          <a:p>
            <a:r>
              <a:rPr lang="en-CA" sz="3200" dirty="0" smtClean="0"/>
              <a:t>The Obedience of Jesus</a:t>
            </a:r>
            <a:endParaRPr lang="en-CA" sz="3200" dirty="0"/>
          </a:p>
        </p:txBody>
      </p:sp>
      <p:sp>
        <p:nvSpPr>
          <p:cNvPr id="3" name="Content Placeholder 2"/>
          <p:cNvSpPr>
            <a:spLocks noGrp="1"/>
          </p:cNvSpPr>
          <p:nvPr>
            <p:ph idx="1"/>
          </p:nvPr>
        </p:nvSpPr>
        <p:spPr>
          <a:xfrm>
            <a:off x="2743200" y="478971"/>
            <a:ext cx="8610600" cy="5697992"/>
          </a:xfrm>
        </p:spPr>
        <p:txBody>
          <a:bodyPr>
            <a:normAutofit fontScale="92500" lnSpcReduction="20000"/>
          </a:bodyPr>
          <a:lstStyle/>
          <a:p>
            <a:r>
              <a:rPr lang="en-CA" dirty="0" smtClean="0"/>
              <a:t>Even before all this came into being, Jesus accepted an appointment from the Father, readying Himself to one day fulfill this calling unto death.</a:t>
            </a:r>
          </a:p>
          <a:p>
            <a:r>
              <a:rPr lang="en-CA" dirty="0" smtClean="0"/>
              <a:t>When God sovereignly deemed the time had come for specific intervention in the course of human history, Jesus </a:t>
            </a:r>
            <a:r>
              <a:rPr lang="en-CA" dirty="0" smtClean="0">
                <a:solidFill>
                  <a:srgbClr val="C00000"/>
                </a:solidFill>
              </a:rPr>
              <a:t>“made himself nothing by taking the very nature of a servant, being made in human likeness” (Philippians 2:7). </a:t>
            </a:r>
          </a:p>
          <a:p>
            <a:r>
              <a:rPr lang="en-CA" dirty="0" smtClean="0"/>
              <a:t>Though </a:t>
            </a:r>
            <a:r>
              <a:rPr lang="en-CA" dirty="0" smtClean="0">
                <a:solidFill>
                  <a:srgbClr val="C00000"/>
                </a:solidFill>
              </a:rPr>
              <a:t>“tempted in every way, just as we are—yet he did not sin” (Hebrews 4:15).</a:t>
            </a:r>
          </a:p>
          <a:p>
            <a:r>
              <a:rPr lang="en-CA" dirty="0" smtClean="0"/>
              <a:t>Christ again exhibited humble obedience to the will of the Father, submitting to God’s will – the cross – over and above His own.</a:t>
            </a:r>
          </a:p>
          <a:p>
            <a:r>
              <a:rPr lang="en-CA" dirty="0" smtClean="0"/>
              <a:t>Though jeered by the religious leaders, Jesus remained obediently affixed to the cross, rather than exercising His divine power to come down from the cross. </a:t>
            </a:r>
            <a:endParaRPr lang="en-CA" dirty="0"/>
          </a:p>
        </p:txBody>
      </p:sp>
    </p:spTree>
    <p:extLst>
      <p:ext uri="{BB962C8B-B14F-4D97-AF65-F5344CB8AC3E}">
        <p14:creationId xmlns:p14="http://schemas.microsoft.com/office/powerpoint/2010/main" val="9322007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2743200" y="1190171"/>
            <a:ext cx="8610600" cy="4986792"/>
          </a:xfrm>
        </p:spPr>
        <p:txBody>
          <a:bodyPr/>
          <a:lstStyle/>
          <a:p>
            <a:r>
              <a:rPr lang="en-CA" dirty="0" smtClean="0"/>
              <a:t>How </a:t>
            </a:r>
            <a:r>
              <a:rPr lang="en-CA" dirty="0"/>
              <a:t>many of you occasionally struggle with obedience to God? </a:t>
            </a:r>
            <a:endParaRPr lang="en-CA" dirty="0" smtClean="0"/>
          </a:p>
          <a:p>
            <a:r>
              <a:rPr lang="en-CA" dirty="0" smtClean="0"/>
              <a:t>If </a:t>
            </a:r>
            <a:r>
              <a:rPr lang="en-CA" dirty="0"/>
              <a:t>Jesus was obedient in leaving heavenly glory for the dust of ancient Israel AND was perfectly obedient to God’s will, though tempted in every way we are AND was obedient even unto death upon a cross, why do we find it so difficult to be obedient in even the little things of life?</a:t>
            </a:r>
          </a:p>
        </p:txBody>
      </p:sp>
      <p:pic>
        <p:nvPicPr>
          <p:cNvPr id="5122" name="Picture 2" descr="Question Mark Images – Browse 409,738 Stock Photos, Vectors, and Video |  Adobe Stoc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8539" y="1308665"/>
            <a:ext cx="3457914" cy="23052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45504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2743200" y="478972"/>
            <a:ext cx="8610600" cy="5596392"/>
          </a:xfrm>
        </p:spPr>
        <p:txBody>
          <a:bodyPr>
            <a:normAutofit lnSpcReduction="10000"/>
          </a:bodyPr>
          <a:lstStyle/>
          <a:p>
            <a:r>
              <a:rPr lang="en-CA" dirty="0" smtClean="0"/>
              <a:t>In </a:t>
            </a:r>
            <a:r>
              <a:rPr lang="en-CA" dirty="0"/>
              <a:t>the events we celebrate at Christmas, we marvel at Christ’s exchange of heavenly glory for a manger in Bethlehem, wondering at the incarnation, God’s literal taking on of humanity in Jesus Christ. </a:t>
            </a:r>
            <a:endParaRPr lang="en-CA" dirty="0" smtClean="0"/>
          </a:p>
          <a:p>
            <a:r>
              <a:rPr lang="en-CA" dirty="0" smtClean="0"/>
              <a:t>Upon the </a:t>
            </a:r>
            <a:r>
              <a:rPr lang="en-CA" dirty="0"/>
              <a:t>cross, </a:t>
            </a:r>
            <a:r>
              <a:rPr lang="en-CA" dirty="0">
                <a:solidFill>
                  <a:srgbClr val="C00000"/>
                </a:solidFill>
              </a:rPr>
              <a:t>“God made him who had no sin to be sin for us, so that in him we might become the righteousness of God”. </a:t>
            </a:r>
            <a:r>
              <a:rPr lang="en-CA" dirty="0" smtClean="0">
                <a:solidFill>
                  <a:srgbClr val="C00000"/>
                </a:solidFill>
              </a:rPr>
              <a:t>(2 Corinthians 5:21)</a:t>
            </a:r>
          </a:p>
          <a:p>
            <a:r>
              <a:rPr lang="en-CA" dirty="0" smtClean="0"/>
              <a:t>His </a:t>
            </a:r>
            <a:r>
              <a:rPr lang="en-CA" dirty="0"/>
              <a:t>perfect obedience meant that the penalty of death was invalid for Jesus, and yet, Jesus accepted the will of the Father that He be made sin for us. Imagine undeservedly shouldering the weight of all human sin and willingly reaping its wage of death on behalf of others. </a:t>
            </a:r>
          </a:p>
        </p:txBody>
      </p:sp>
      <p:pic>
        <p:nvPicPr>
          <p:cNvPr id="6146" name="Picture 2" descr="Exchange logo for business company simple Vector Image"/>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1" r="26887" b="28656"/>
          <a:stretch/>
        </p:blipFill>
        <p:spPr bwMode="auto">
          <a:xfrm>
            <a:off x="-918483" y="0"/>
            <a:ext cx="3552826" cy="37442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75332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TotalTime>
  <Words>667</Words>
  <Application>Microsoft Office PowerPoint</Application>
  <PresentationFormat>Widescreen</PresentationFormat>
  <Paragraphs>34</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Narrow</vt:lpstr>
      <vt:lpstr>Calibri</vt:lpstr>
      <vt:lpstr>Franklin Gothic Heavy</vt:lpstr>
      <vt:lpstr>Office Theme</vt:lpstr>
      <vt:lpstr>PowerPoint Presentation</vt:lpstr>
      <vt:lpstr>PowerPoint Presentation</vt:lpstr>
      <vt:lpstr>A Full Stop Day</vt:lpstr>
      <vt:lpstr>PowerPoint Presentation</vt:lpstr>
      <vt:lpstr>PowerPoint Presentation</vt:lpstr>
      <vt:lpstr>PowerPoint Presentation</vt:lpstr>
      <vt:lpstr>The Obedience of Jesus</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7</cp:revision>
  <dcterms:created xsi:type="dcterms:W3CDTF">2024-03-27T19:57:36Z</dcterms:created>
  <dcterms:modified xsi:type="dcterms:W3CDTF">2024-03-27T23:56:12Z</dcterms:modified>
</cp:coreProperties>
</file>