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F7C"/>
    <a:srgbClr val="0F82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6" d="100"/>
          <a:sy n="66" d="100"/>
        </p:scale>
        <p:origin x="90"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68B2604B-FEA7-4115-A3B4-0385A12AAE2F}" type="datetimeFigureOut">
              <a:rPr lang="en-CA" smtClean="0"/>
              <a:t>2024-03-29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2DD7DB4-0FB5-4A8A-8EE0-4EEB3CF3A259}" type="slidenum">
              <a:rPr lang="en-CA" smtClean="0"/>
              <a:t>‹#›</a:t>
            </a:fld>
            <a:endParaRPr lang="en-CA"/>
          </a:p>
        </p:txBody>
      </p:sp>
    </p:spTree>
    <p:extLst>
      <p:ext uri="{BB962C8B-B14F-4D97-AF65-F5344CB8AC3E}">
        <p14:creationId xmlns:p14="http://schemas.microsoft.com/office/powerpoint/2010/main" val="2747463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8B2604B-FEA7-4115-A3B4-0385A12AAE2F}" type="datetimeFigureOut">
              <a:rPr lang="en-CA" smtClean="0"/>
              <a:t>2024-03-29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2DD7DB4-0FB5-4A8A-8EE0-4EEB3CF3A259}" type="slidenum">
              <a:rPr lang="en-CA" smtClean="0"/>
              <a:t>‹#›</a:t>
            </a:fld>
            <a:endParaRPr lang="en-CA"/>
          </a:p>
        </p:txBody>
      </p:sp>
    </p:spTree>
    <p:extLst>
      <p:ext uri="{BB962C8B-B14F-4D97-AF65-F5344CB8AC3E}">
        <p14:creationId xmlns:p14="http://schemas.microsoft.com/office/powerpoint/2010/main" val="3798755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8B2604B-FEA7-4115-A3B4-0385A12AAE2F}" type="datetimeFigureOut">
              <a:rPr lang="en-CA" smtClean="0"/>
              <a:t>2024-03-29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2DD7DB4-0FB5-4A8A-8EE0-4EEB3CF3A259}" type="slidenum">
              <a:rPr lang="en-CA" smtClean="0"/>
              <a:t>‹#›</a:t>
            </a:fld>
            <a:endParaRPr lang="en-CA"/>
          </a:p>
        </p:txBody>
      </p:sp>
    </p:spTree>
    <p:extLst>
      <p:ext uri="{BB962C8B-B14F-4D97-AF65-F5344CB8AC3E}">
        <p14:creationId xmlns:p14="http://schemas.microsoft.com/office/powerpoint/2010/main" val="3583825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8B2604B-FEA7-4115-A3B4-0385A12AAE2F}" type="datetimeFigureOut">
              <a:rPr lang="en-CA" smtClean="0"/>
              <a:t>2024-03-29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2DD7DB4-0FB5-4A8A-8EE0-4EEB3CF3A259}" type="slidenum">
              <a:rPr lang="en-CA" smtClean="0"/>
              <a:t>‹#›</a:t>
            </a:fld>
            <a:endParaRPr lang="en-CA"/>
          </a:p>
        </p:txBody>
      </p:sp>
    </p:spTree>
    <p:extLst>
      <p:ext uri="{BB962C8B-B14F-4D97-AF65-F5344CB8AC3E}">
        <p14:creationId xmlns:p14="http://schemas.microsoft.com/office/powerpoint/2010/main" val="923887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B2604B-FEA7-4115-A3B4-0385A12AAE2F}" type="datetimeFigureOut">
              <a:rPr lang="en-CA" smtClean="0"/>
              <a:t>2024-03-29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2DD7DB4-0FB5-4A8A-8EE0-4EEB3CF3A259}" type="slidenum">
              <a:rPr lang="en-CA" smtClean="0"/>
              <a:t>‹#›</a:t>
            </a:fld>
            <a:endParaRPr lang="en-CA"/>
          </a:p>
        </p:txBody>
      </p:sp>
    </p:spTree>
    <p:extLst>
      <p:ext uri="{BB962C8B-B14F-4D97-AF65-F5344CB8AC3E}">
        <p14:creationId xmlns:p14="http://schemas.microsoft.com/office/powerpoint/2010/main" val="2190050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68B2604B-FEA7-4115-A3B4-0385A12AAE2F}" type="datetimeFigureOut">
              <a:rPr lang="en-CA" smtClean="0"/>
              <a:t>2024-03-29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2DD7DB4-0FB5-4A8A-8EE0-4EEB3CF3A259}" type="slidenum">
              <a:rPr lang="en-CA" smtClean="0"/>
              <a:t>‹#›</a:t>
            </a:fld>
            <a:endParaRPr lang="en-CA"/>
          </a:p>
        </p:txBody>
      </p:sp>
    </p:spTree>
    <p:extLst>
      <p:ext uri="{BB962C8B-B14F-4D97-AF65-F5344CB8AC3E}">
        <p14:creationId xmlns:p14="http://schemas.microsoft.com/office/powerpoint/2010/main" val="2773241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68B2604B-FEA7-4115-A3B4-0385A12AAE2F}" type="datetimeFigureOut">
              <a:rPr lang="en-CA" smtClean="0"/>
              <a:t>2024-03-29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2DD7DB4-0FB5-4A8A-8EE0-4EEB3CF3A259}" type="slidenum">
              <a:rPr lang="en-CA" smtClean="0"/>
              <a:t>‹#›</a:t>
            </a:fld>
            <a:endParaRPr lang="en-CA"/>
          </a:p>
        </p:txBody>
      </p:sp>
    </p:spTree>
    <p:extLst>
      <p:ext uri="{BB962C8B-B14F-4D97-AF65-F5344CB8AC3E}">
        <p14:creationId xmlns:p14="http://schemas.microsoft.com/office/powerpoint/2010/main" val="3429387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68B2604B-FEA7-4115-A3B4-0385A12AAE2F}" type="datetimeFigureOut">
              <a:rPr lang="en-CA" smtClean="0"/>
              <a:t>2024-03-29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2DD7DB4-0FB5-4A8A-8EE0-4EEB3CF3A259}" type="slidenum">
              <a:rPr lang="en-CA" smtClean="0"/>
              <a:t>‹#›</a:t>
            </a:fld>
            <a:endParaRPr lang="en-CA"/>
          </a:p>
        </p:txBody>
      </p:sp>
    </p:spTree>
    <p:extLst>
      <p:ext uri="{BB962C8B-B14F-4D97-AF65-F5344CB8AC3E}">
        <p14:creationId xmlns:p14="http://schemas.microsoft.com/office/powerpoint/2010/main" val="3604315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B2604B-FEA7-4115-A3B4-0385A12AAE2F}" type="datetimeFigureOut">
              <a:rPr lang="en-CA" smtClean="0"/>
              <a:t>2024-03-29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2DD7DB4-0FB5-4A8A-8EE0-4EEB3CF3A259}" type="slidenum">
              <a:rPr lang="en-CA" smtClean="0"/>
              <a:t>‹#›</a:t>
            </a:fld>
            <a:endParaRPr lang="en-CA"/>
          </a:p>
        </p:txBody>
      </p:sp>
    </p:spTree>
    <p:extLst>
      <p:ext uri="{BB962C8B-B14F-4D97-AF65-F5344CB8AC3E}">
        <p14:creationId xmlns:p14="http://schemas.microsoft.com/office/powerpoint/2010/main" val="3566479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B2604B-FEA7-4115-A3B4-0385A12AAE2F}" type="datetimeFigureOut">
              <a:rPr lang="en-CA" smtClean="0"/>
              <a:t>2024-03-29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2DD7DB4-0FB5-4A8A-8EE0-4EEB3CF3A259}" type="slidenum">
              <a:rPr lang="en-CA" smtClean="0"/>
              <a:t>‹#›</a:t>
            </a:fld>
            <a:endParaRPr lang="en-CA"/>
          </a:p>
        </p:txBody>
      </p:sp>
    </p:spTree>
    <p:extLst>
      <p:ext uri="{BB962C8B-B14F-4D97-AF65-F5344CB8AC3E}">
        <p14:creationId xmlns:p14="http://schemas.microsoft.com/office/powerpoint/2010/main" val="2313203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B2604B-FEA7-4115-A3B4-0385A12AAE2F}" type="datetimeFigureOut">
              <a:rPr lang="en-CA" smtClean="0"/>
              <a:t>2024-03-29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2DD7DB4-0FB5-4A8A-8EE0-4EEB3CF3A259}" type="slidenum">
              <a:rPr lang="en-CA" smtClean="0"/>
              <a:t>‹#›</a:t>
            </a:fld>
            <a:endParaRPr lang="en-CA"/>
          </a:p>
        </p:txBody>
      </p:sp>
    </p:spTree>
    <p:extLst>
      <p:ext uri="{BB962C8B-B14F-4D97-AF65-F5344CB8AC3E}">
        <p14:creationId xmlns:p14="http://schemas.microsoft.com/office/powerpoint/2010/main" val="4029862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Easter Sunday Continental Breakfast — Las Vegas Church of the Nazarene"/>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21041"/>
            <a:ext cx="12225782" cy="4374677"/>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userDrawn="1"/>
        </p:nvSpPr>
        <p:spPr>
          <a:xfrm>
            <a:off x="0" y="1665027"/>
            <a:ext cx="12225782" cy="5192973"/>
          </a:xfrm>
          <a:prstGeom prst="rect">
            <a:avLst/>
          </a:prstGeom>
          <a:solidFill>
            <a:srgbClr val="0F82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B2604B-FEA7-4115-A3B4-0385A12AAE2F}" type="datetimeFigureOut">
              <a:rPr lang="en-CA" smtClean="0"/>
              <a:t>2024-03-29</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DD7DB4-0FB5-4A8A-8EE0-4EEB3CF3A259}" type="slidenum">
              <a:rPr lang="en-CA" smtClean="0"/>
              <a:t>‹#›</a:t>
            </a:fld>
            <a:endParaRPr lang="en-CA"/>
          </a:p>
        </p:txBody>
      </p:sp>
    </p:spTree>
    <p:extLst>
      <p:ext uri="{BB962C8B-B14F-4D97-AF65-F5344CB8AC3E}">
        <p14:creationId xmlns:p14="http://schemas.microsoft.com/office/powerpoint/2010/main" val="1911165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b="1" kern="1200">
          <a:solidFill>
            <a:schemeClr val="bg1"/>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200" b="1" kern="1200">
          <a:solidFill>
            <a:schemeClr val="bg1"/>
          </a:solidFill>
          <a:latin typeface="Arial Narrow" panose="020B0606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3200" b="1" kern="1200">
          <a:solidFill>
            <a:schemeClr val="bg1"/>
          </a:solidFill>
          <a:latin typeface="Arial Narrow" panose="020B06060202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3200" b="1" kern="1200">
          <a:solidFill>
            <a:schemeClr val="bg1"/>
          </a:solidFill>
          <a:latin typeface="Arial Narrow" panose="020B0606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3200" b="1" kern="1200">
          <a:solidFill>
            <a:schemeClr val="bg1"/>
          </a:solidFill>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2210937"/>
            <a:ext cx="12225782" cy="6253384"/>
          </a:xfrm>
          <a:prstGeom prst="rect">
            <a:avLst/>
          </a:prstGeom>
          <a:solidFill>
            <a:srgbClr val="0F82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0" name="Picture 2" descr="Easter Sunday Continental Breakfast — Las Vegas Church of the Nazare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0778"/>
            <a:ext cx="12225782" cy="622849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0" y="1665027"/>
            <a:ext cx="12225782" cy="5192973"/>
          </a:xfrm>
          <a:prstGeom prst="rect">
            <a:avLst/>
          </a:prstGeom>
          <a:solidFill>
            <a:srgbClr val="0F82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Title 4"/>
          <p:cNvSpPr>
            <a:spLocks noGrp="1"/>
          </p:cNvSpPr>
          <p:nvPr>
            <p:ph type="ctrTitle"/>
          </p:nvPr>
        </p:nvSpPr>
        <p:spPr>
          <a:xfrm>
            <a:off x="1407886" y="2210937"/>
            <a:ext cx="9144000" cy="2387600"/>
          </a:xfrm>
        </p:spPr>
        <p:txBody>
          <a:bodyPr>
            <a:normAutofit/>
          </a:bodyPr>
          <a:lstStyle/>
          <a:p>
            <a:r>
              <a:rPr lang="en-CA" sz="7200" b="1" dirty="0" smtClean="0">
                <a:ln w="22225">
                  <a:solidFill>
                    <a:schemeClr val="accent2"/>
                  </a:solidFill>
                  <a:prstDash val="solid"/>
                </a:ln>
                <a:solidFill>
                  <a:srgbClr val="FFDF7C"/>
                </a:solidFill>
                <a:latin typeface="Arial Black" panose="020B0A04020102020204" pitchFamily="34" charset="0"/>
              </a:rPr>
              <a:t>An Easter Sunday Sermon</a:t>
            </a:r>
            <a:endParaRPr lang="en-CA" sz="7200" b="1" dirty="0">
              <a:ln w="22225">
                <a:solidFill>
                  <a:schemeClr val="accent2"/>
                </a:solidFill>
                <a:prstDash val="solid"/>
              </a:ln>
              <a:solidFill>
                <a:srgbClr val="FFDF7C"/>
              </a:solidFill>
              <a:latin typeface="Arial Black" panose="020B0A04020102020204" pitchFamily="34" charset="0"/>
            </a:endParaRPr>
          </a:p>
        </p:txBody>
      </p:sp>
      <p:sp>
        <p:nvSpPr>
          <p:cNvPr id="8" name="Subtitle 7"/>
          <p:cNvSpPr>
            <a:spLocks noGrp="1"/>
          </p:cNvSpPr>
          <p:nvPr>
            <p:ph type="subTitle" idx="1"/>
          </p:nvPr>
        </p:nvSpPr>
        <p:spPr>
          <a:xfrm>
            <a:off x="1540891" y="4598537"/>
            <a:ext cx="9144000" cy="1655762"/>
          </a:xfrm>
        </p:spPr>
        <p:txBody>
          <a:bodyPr>
            <a:noAutofit/>
          </a:bodyPr>
          <a:lstStyle/>
          <a:p>
            <a:r>
              <a:rPr lang="en-CA" sz="3200" b="1" dirty="0">
                <a:ln w="9525">
                  <a:solidFill>
                    <a:schemeClr val="accent2"/>
                  </a:solidFill>
                  <a:prstDash val="solid"/>
                </a:ln>
                <a:solidFill>
                  <a:srgbClr val="FFDF7C"/>
                </a:solidFill>
                <a:latin typeface="Arial Narrow" panose="020B0606020202030204" pitchFamily="34" charset="0"/>
              </a:rPr>
              <a:t>“Do not be afraid, for I know that you are looking for Jesus, who was crucified. He is not here; he has risen, just as he said. Come and see the place where he lay. </a:t>
            </a:r>
            <a:r>
              <a:rPr lang="en-CA" sz="3200" b="1" dirty="0" smtClean="0">
                <a:ln w="9525">
                  <a:solidFill>
                    <a:schemeClr val="accent2"/>
                  </a:solidFill>
                  <a:prstDash val="solid"/>
                </a:ln>
                <a:solidFill>
                  <a:srgbClr val="FFDF7C"/>
                </a:solidFill>
                <a:latin typeface="Arial Narrow" panose="020B0606020202030204" pitchFamily="34" charset="0"/>
              </a:rPr>
              <a:t>” (Matthew 28:5-6)</a:t>
            </a:r>
            <a:endParaRPr lang="en-CA" sz="3200" b="1" dirty="0">
              <a:ln w="9525">
                <a:solidFill>
                  <a:schemeClr val="accent2"/>
                </a:solidFill>
                <a:prstDash val="solid"/>
              </a:ln>
              <a:solidFill>
                <a:srgbClr val="FFDF7C"/>
              </a:solidFill>
              <a:latin typeface="Arial Narrow" panose="020B0606020202030204" pitchFamily="34" charset="0"/>
            </a:endParaRPr>
          </a:p>
        </p:txBody>
      </p:sp>
    </p:spTree>
    <p:extLst>
      <p:ext uri="{BB962C8B-B14F-4D97-AF65-F5344CB8AC3E}">
        <p14:creationId xmlns:p14="http://schemas.microsoft.com/office/powerpoint/2010/main" val="4145567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fontScale="25000" lnSpcReduction="20000"/>
          </a:bodyPr>
          <a:lstStyle/>
          <a:p>
            <a:r>
              <a:rPr lang="en-CA" sz="12800" dirty="0" smtClean="0"/>
              <a:t>In </a:t>
            </a:r>
            <a:r>
              <a:rPr lang="en-CA" sz="12800" dirty="0"/>
              <a:t>Christ’s resurrection, “the new creation has come: The old has gone, the new is here!” (2 Corinthians 5:17). </a:t>
            </a:r>
            <a:endParaRPr lang="en-CA" sz="12800" dirty="0" smtClean="0"/>
          </a:p>
          <a:p>
            <a:r>
              <a:rPr lang="en-CA" sz="12800" dirty="0" smtClean="0"/>
              <a:t>In </a:t>
            </a:r>
            <a:r>
              <a:rPr lang="en-CA" sz="12800" dirty="0"/>
              <a:t>and of ourselves, we cannot display God’s holiness unto </a:t>
            </a:r>
            <a:r>
              <a:rPr lang="en-CA" sz="12800" dirty="0" smtClean="0"/>
              <a:t>others, but because </a:t>
            </a:r>
            <a:r>
              <a:rPr lang="en-CA" sz="12800" dirty="0"/>
              <a:t>of the presence of the Spirit within us through faith in Jesus, by reflecting upon the Risen Christ, we can be transformed into those through whom God puts His holiness on display for people to apprehend. </a:t>
            </a:r>
            <a:endParaRPr lang="en-CA" sz="12800" dirty="0" smtClean="0"/>
          </a:p>
          <a:p>
            <a:r>
              <a:rPr lang="en-CA" sz="12800" dirty="0" smtClean="0"/>
              <a:t>The </a:t>
            </a:r>
            <a:r>
              <a:rPr lang="en-CA" sz="12800" dirty="0"/>
              <a:t>transformative power of Easter Sunday is available to those who believe and therefore today, right now, by faith in Jesus and through the work of the Spirit, we can be transformed; we are being transformed by Christ’s love! </a:t>
            </a:r>
            <a:r>
              <a:rPr lang="en-CA" sz="12800" dirty="0" smtClean="0"/>
              <a:t>By </a:t>
            </a:r>
            <a:r>
              <a:rPr lang="en-CA" sz="12800" dirty="0"/>
              <a:t>our faith in Jesus, we can become one who confidently displays God’s holiness to the world around us.</a:t>
            </a:r>
          </a:p>
          <a:p>
            <a:endParaRPr lang="en-CA" dirty="0"/>
          </a:p>
        </p:txBody>
      </p:sp>
    </p:spTree>
    <p:extLst>
      <p:ext uri="{BB962C8B-B14F-4D97-AF65-F5344CB8AC3E}">
        <p14:creationId xmlns:p14="http://schemas.microsoft.com/office/powerpoint/2010/main" val="20144465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199" y="2394857"/>
            <a:ext cx="6114143" cy="3782106"/>
          </a:xfrm>
        </p:spPr>
        <p:txBody>
          <a:bodyPr>
            <a:normAutofit/>
          </a:bodyPr>
          <a:lstStyle/>
          <a:p>
            <a:r>
              <a:rPr lang="en-CA" dirty="0"/>
              <a:t>For the events of the Resurrection to be of even greater “right now” significance, however, I think we need to question what the reality of sharing in Christ’s glory ought to motivate us to do. What is the immediate application of all of this? </a:t>
            </a:r>
          </a:p>
        </p:txBody>
      </p:sp>
      <p:pic>
        <p:nvPicPr>
          <p:cNvPr id="4" name="Picture 2" descr="Question Mark Images – Browse 409,738 Stock Photos, Vectors, and Video |  Adobe Stock"/>
          <p:cNvPicPr>
            <a:picLocks noChangeAspect="1" noChangeArrowheads="1"/>
          </p:cNvPicPr>
          <p:nvPr/>
        </p:nvPicPr>
        <p:blipFill>
          <a:blip r:embed="rId2">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rcRect/>
          <a:stretch>
            <a:fillRect/>
          </a:stretch>
        </p:blipFill>
        <p:spPr bwMode="auto">
          <a:xfrm>
            <a:off x="6821714" y="2510972"/>
            <a:ext cx="5093947" cy="33959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84734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1825624"/>
            <a:ext cx="10515600" cy="4676775"/>
          </a:xfrm>
        </p:spPr>
        <p:txBody>
          <a:bodyPr>
            <a:normAutofit/>
          </a:bodyPr>
          <a:lstStyle/>
          <a:p>
            <a:r>
              <a:rPr lang="en-CA" dirty="0"/>
              <a:t>Christ’s glory inspires worship, and not just from the women around the tomb, but as Philippians 2:10-11 </a:t>
            </a:r>
            <a:r>
              <a:rPr lang="en-CA" dirty="0" smtClean="0"/>
              <a:t>reveals</a:t>
            </a:r>
            <a:r>
              <a:rPr lang="en-CA" dirty="0"/>
              <a:t> </a:t>
            </a:r>
            <a:r>
              <a:rPr lang="en-CA" dirty="0" smtClean="0"/>
              <a:t>“God </a:t>
            </a:r>
            <a:r>
              <a:rPr lang="en-CA" dirty="0"/>
              <a:t>exalted Him to the highest place and gave him the name that is above every name,</a:t>
            </a:r>
            <a:r>
              <a:rPr lang="en-CA" baseline="30000" dirty="0"/>
              <a:t> </a:t>
            </a:r>
            <a:r>
              <a:rPr lang="en-CA" dirty="0"/>
              <a:t>that at the name of Jesus every knee should bow, in heaven and on earth and under the earth,</a:t>
            </a:r>
            <a:r>
              <a:rPr lang="en-CA" baseline="30000" dirty="0"/>
              <a:t> </a:t>
            </a:r>
            <a:r>
              <a:rPr lang="en-CA" dirty="0"/>
              <a:t>and every tongue acknowledge that Jesus Christ is Lord, to the glory of God the Father</a:t>
            </a:r>
            <a:r>
              <a:rPr lang="en-CA" dirty="0" smtClean="0"/>
              <a:t>.’ </a:t>
            </a:r>
            <a:r>
              <a:rPr lang="en-CA" dirty="0"/>
              <a:t>(Philippians 2:10-11)</a:t>
            </a:r>
            <a:endParaRPr lang="en-CA" dirty="0" smtClean="0">
              <a:effectLst/>
            </a:endParaRPr>
          </a:p>
          <a:p>
            <a:r>
              <a:rPr lang="en-CA" dirty="0"/>
              <a:t> </a:t>
            </a:r>
            <a:r>
              <a:rPr lang="en-CA" dirty="0" smtClean="0"/>
              <a:t>Jesus </a:t>
            </a:r>
            <a:r>
              <a:rPr lang="en-CA" dirty="0"/>
              <a:t>was raised from the dead that all worship might be delivered unimpeded to God the Father. Therefore, a right response to the empty tomb is the worship of God. </a:t>
            </a:r>
          </a:p>
        </p:txBody>
      </p:sp>
    </p:spTree>
    <p:extLst>
      <p:ext uri="{BB962C8B-B14F-4D97-AF65-F5344CB8AC3E}">
        <p14:creationId xmlns:p14="http://schemas.microsoft.com/office/powerpoint/2010/main" val="16905708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1767568"/>
            <a:ext cx="10515600" cy="5090431"/>
          </a:xfrm>
        </p:spPr>
        <p:txBody>
          <a:bodyPr>
            <a:normAutofit fontScale="25000" lnSpcReduction="20000"/>
          </a:bodyPr>
          <a:lstStyle/>
          <a:p>
            <a:r>
              <a:rPr lang="en-CA" sz="12800" dirty="0" smtClean="0"/>
              <a:t>Jesus directed His </a:t>
            </a:r>
            <a:r>
              <a:rPr lang="en-CA" sz="12800" dirty="0"/>
              <a:t>followers, by the indwelling power of the Holy Spirit, to go and put Christ’s holiness on display for others to apprehend, sharing with the world the incredible news of the Risen Christ. </a:t>
            </a:r>
            <a:endParaRPr lang="en-CA" sz="12800" dirty="0" smtClean="0"/>
          </a:p>
          <a:p>
            <a:r>
              <a:rPr lang="en-CA" sz="12800" dirty="0" smtClean="0"/>
              <a:t>That Christ </a:t>
            </a:r>
            <a:r>
              <a:rPr lang="en-CA" sz="12800" dirty="0"/>
              <a:t>chose to appear in humility </a:t>
            </a:r>
            <a:r>
              <a:rPr lang="en-CA" sz="12800" dirty="0" smtClean="0"/>
              <a:t>so that </a:t>
            </a:r>
            <a:r>
              <a:rPr lang="en-CA" sz="12800" dirty="0"/>
              <a:t>we might be involved in boldly displaying the holiness of </a:t>
            </a:r>
            <a:r>
              <a:rPr lang="en-CA" sz="12800" dirty="0" smtClean="0"/>
              <a:t>God is incredible. </a:t>
            </a:r>
          </a:p>
          <a:p>
            <a:r>
              <a:rPr lang="en-CA" sz="12800" dirty="0" smtClean="0"/>
              <a:t>“We </a:t>
            </a:r>
            <a:r>
              <a:rPr lang="en-CA" sz="12800" dirty="0"/>
              <a:t>have this treasure in jars of clay to show that this all-surpassing power is from God and not from </a:t>
            </a:r>
            <a:r>
              <a:rPr lang="en-CA" sz="12800" dirty="0" smtClean="0"/>
              <a:t>us.” (</a:t>
            </a:r>
            <a:r>
              <a:rPr lang="en-CA" sz="12800" dirty="0" smtClean="0"/>
              <a:t>1 Corinthians 4:17)</a:t>
            </a:r>
            <a:endParaRPr lang="en-CA" sz="12800" dirty="0" smtClean="0"/>
          </a:p>
          <a:p>
            <a:r>
              <a:rPr lang="en-CA" sz="12800" dirty="0" smtClean="0"/>
              <a:t>We </a:t>
            </a:r>
            <a:r>
              <a:rPr lang="en-CA" sz="12800" dirty="0"/>
              <a:t>share in Christ’s glory, not so that we selfishly revel in it, but so that we can accomplish His purposes in the world as Jesus accompanies us as we are sent out, to the very end of the age. </a:t>
            </a:r>
            <a:endParaRPr lang="en-CA" sz="12800" dirty="0" smtClean="0"/>
          </a:p>
          <a:p>
            <a:endParaRPr lang="en-CA" dirty="0"/>
          </a:p>
        </p:txBody>
      </p:sp>
    </p:spTree>
    <p:extLst>
      <p:ext uri="{BB962C8B-B14F-4D97-AF65-F5344CB8AC3E}">
        <p14:creationId xmlns:p14="http://schemas.microsoft.com/office/powerpoint/2010/main" val="25921464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1825624"/>
            <a:ext cx="8247743" cy="4894489"/>
          </a:xfrm>
        </p:spPr>
        <p:txBody>
          <a:bodyPr>
            <a:noAutofit/>
          </a:bodyPr>
          <a:lstStyle/>
          <a:p>
            <a:pPr marL="0" indent="0">
              <a:buNone/>
            </a:pPr>
            <a:r>
              <a:rPr lang="en-CA" dirty="0"/>
              <a:t>My hope today is </a:t>
            </a:r>
            <a:r>
              <a:rPr lang="en-CA" dirty="0" smtClean="0"/>
              <a:t>that:</a:t>
            </a:r>
          </a:p>
          <a:p>
            <a:r>
              <a:rPr lang="en-CA" dirty="0" smtClean="0"/>
              <a:t>our </a:t>
            </a:r>
            <a:r>
              <a:rPr lang="en-CA" dirty="0"/>
              <a:t>celebration of Easter Sunday becomes less locked up as a historical event, but as a present victory which we share with Him. </a:t>
            </a:r>
            <a:endParaRPr lang="en-CA" dirty="0" smtClean="0"/>
          </a:p>
          <a:p>
            <a:r>
              <a:rPr lang="en-CA" dirty="0" smtClean="0"/>
              <a:t>all </a:t>
            </a:r>
            <a:r>
              <a:rPr lang="en-CA" dirty="0"/>
              <a:t>of this </a:t>
            </a:r>
            <a:r>
              <a:rPr lang="en-CA" dirty="0" smtClean="0"/>
              <a:t>becomes </a:t>
            </a:r>
            <a:r>
              <a:rPr lang="en-CA" dirty="0"/>
              <a:t>an immediate, overwhelming, all-encompassing and exciting ongoing reality. </a:t>
            </a:r>
            <a:endParaRPr lang="en-CA" dirty="0" smtClean="0"/>
          </a:p>
          <a:p>
            <a:r>
              <a:rPr lang="en-CA" dirty="0" smtClean="0"/>
              <a:t>as </a:t>
            </a:r>
            <a:r>
              <a:rPr lang="en-CA" dirty="0"/>
              <a:t>we celebrate that Christ is </a:t>
            </a:r>
            <a:r>
              <a:rPr lang="en-CA" dirty="0" smtClean="0"/>
              <a:t>risen, </a:t>
            </a:r>
            <a:r>
              <a:rPr lang="en-CA" dirty="0"/>
              <a:t>we too understand that by Jesus’ resurrection victory “God made [us] alive with </a:t>
            </a:r>
            <a:r>
              <a:rPr lang="en-CA" dirty="0" smtClean="0"/>
              <a:t>Christ” (</a:t>
            </a:r>
            <a:r>
              <a:rPr lang="en-CA" dirty="0"/>
              <a:t>Colossians </a:t>
            </a:r>
            <a:r>
              <a:rPr lang="en-CA" dirty="0" smtClean="0"/>
              <a:t>2:13).</a:t>
            </a:r>
          </a:p>
        </p:txBody>
      </p:sp>
      <p:pic>
        <p:nvPicPr>
          <p:cNvPr id="4" name="Picture 4" descr="He Is Risen Images – Browse 66,214 Stock Photos, Vectors, and Video | Adobe  Stock"/>
          <p:cNvPicPr>
            <a:picLocks noChangeAspect="1" noChangeArrowheads="1"/>
          </p:cNvPicPr>
          <p:nvPr/>
        </p:nvPicPr>
        <p:blipFill>
          <a:blip r:embed="rId2">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rcRect/>
          <a:stretch>
            <a:fillRect/>
          </a:stretch>
        </p:blipFill>
        <p:spPr bwMode="auto">
          <a:xfrm>
            <a:off x="9065307" y="2504849"/>
            <a:ext cx="3126693" cy="3126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18009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2235199"/>
            <a:ext cx="8233229" cy="4296230"/>
          </a:xfrm>
        </p:spPr>
        <p:txBody>
          <a:bodyPr>
            <a:normAutofit/>
          </a:bodyPr>
          <a:lstStyle/>
          <a:p>
            <a:pPr marL="0" indent="0">
              <a:buNone/>
            </a:pPr>
            <a:r>
              <a:rPr lang="en-CA" dirty="0" smtClean="0"/>
              <a:t>My hope is that we can declare this morning that:</a:t>
            </a:r>
          </a:p>
          <a:p>
            <a:pPr marL="514350" indent="-514350">
              <a:buFont typeface="+mj-lt"/>
              <a:buAutoNum type="arabicPeriod"/>
            </a:pPr>
            <a:r>
              <a:rPr lang="en-CA" dirty="0" smtClean="0"/>
              <a:t>new creation has come: the old has gone, the new is here! (</a:t>
            </a:r>
            <a:r>
              <a:rPr lang="en-CA" dirty="0" smtClean="0"/>
              <a:t>2 </a:t>
            </a:r>
            <a:r>
              <a:rPr lang="en-CA" dirty="0"/>
              <a:t>Corinthians </a:t>
            </a:r>
            <a:r>
              <a:rPr lang="en-CA" dirty="0" smtClean="0"/>
              <a:t>5:17)</a:t>
            </a:r>
            <a:endParaRPr lang="en-CA" dirty="0" smtClean="0"/>
          </a:p>
          <a:p>
            <a:pPr marL="514350" indent="-514350">
              <a:buFont typeface="+mj-lt"/>
              <a:buAutoNum type="arabicPeriod"/>
            </a:pPr>
            <a:r>
              <a:rPr lang="en-CA" dirty="0" smtClean="0"/>
              <a:t>death has been swallowed up in victory!</a:t>
            </a:r>
            <a:r>
              <a:rPr lang="en-CA" dirty="0"/>
              <a:t> </a:t>
            </a:r>
            <a:r>
              <a:rPr lang="en-CA" dirty="0" smtClean="0"/>
              <a:t>                          (</a:t>
            </a:r>
            <a:r>
              <a:rPr lang="en-CA" dirty="0"/>
              <a:t>1 Corinthians </a:t>
            </a:r>
            <a:r>
              <a:rPr lang="en-CA" dirty="0" smtClean="0"/>
              <a:t>15:54)</a:t>
            </a:r>
            <a:endParaRPr lang="en-CA" dirty="0" smtClean="0"/>
          </a:p>
          <a:p>
            <a:pPr marL="514350" indent="-514350">
              <a:buFont typeface="+mj-lt"/>
              <a:buAutoNum type="arabicPeriod"/>
            </a:pPr>
            <a:r>
              <a:rPr lang="en-CA" dirty="0" smtClean="0"/>
              <a:t>The lives we now </a:t>
            </a:r>
            <a:r>
              <a:rPr lang="en-CA" dirty="0" smtClean="0">
                <a:effectLst/>
              </a:rPr>
              <a:t>live in the body, we live by faith in the Son of God, who loved us and gave himself for us! (Galatians 2:20)</a:t>
            </a:r>
            <a:endParaRPr lang="en-CA" dirty="0" smtClean="0"/>
          </a:p>
        </p:txBody>
      </p:sp>
      <p:pic>
        <p:nvPicPr>
          <p:cNvPr id="6148" name="Picture 4" descr="He Is Risen Images – Browse 66,214 Stock Photos, Vectors, and Video | Adobe  Stock"/>
          <p:cNvPicPr>
            <a:picLocks noChangeAspect="1" noChangeArrowheads="1"/>
          </p:cNvPicPr>
          <p:nvPr/>
        </p:nvPicPr>
        <p:blipFill>
          <a:blip r:embed="rId2">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rcRect/>
          <a:stretch>
            <a:fillRect/>
          </a:stretch>
        </p:blipFill>
        <p:spPr bwMode="auto">
          <a:xfrm>
            <a:off x="8763000" y="2432277"/>
            <a:ext cx="3429000" cy="3429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02779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1825625"/>
            <a:ext cx="8770257" cy="4351338"/>
          </a:xfrm>
        </p:spPr>
        <p:txBody>
          <a:bodyPr>
            <a:normAutofit lnSpcReduction="10000"/>
          </a:bodyPr>
          <a:lstStyle/>
          <a:p>
            <a:r>
              <a:rPr lang="en-CA" sz="3200" b="1" dirty="0" smtClean="0">
                <a:solidFill>
                  <a:schemeClr val="bg1"/>
                </a:solidFill>
                <a:latin typeface="Arial Narrow" panose="020B0606020202030204" pitchFamily="34" charset="0"/>
              </a:rPr>
              <a:t>The significance </a:t>
            </a:r>
            <a:r>
              <a:rPr lang="en-CA" sz="3200" b="1" dirty="0">
                <a:solidFill>
                  <a:schemeClr val="bg1"/>
                </a:solidFill>
                <a:latin typeface="Arial Narrow" panose="020B0606020202030204" pitchFamily="34" charset="0"/>
              </a:rPr>
              <a:t>of victory can become locked in the </a:t>
            </a:r>
            <a:r>
              <a:rPr lang="en-CA" sz="3200" b="1" dirty="0" smtClean="0">
                <a:solidFill>
                  <a:schemeClr val="bg1"/>
                </a:solidFill>
                <a:latin typeface="Arial Narrow" panose="020B0606020202030204" pitchFamily="34" charset="0"/>
              </a:rPr>
              <a:t>past or can fade, having little immediate</a:t>
            </a:r>
            <a:r>
              <a:rPr lang="en-CA" sz="3200" b="1" dirty="0">
                <a:solidFill>
                  <a:schemeClr val="bg1"/>
                </a:solidFill>
                <a:latin typeface="Arial Narrow" panose="020B0606020202030204" pitchFamily="34" charset="0"/>
              </a:rPr>
              <a:t>, “right now” significance, </a:t>
            </a:r>
            <a:r>
              <a:rPr lang="en-CA" sz="3200" b="1" dirty="0" smtClean="0">
                <a:solidFill>
                  <a:schemeClr val="bg1"/>
                </a:solidFill>
                <a:latin typeface="Arial Narrow" panose="020B0606020202030204" pitchFamily="34" charset="0"/>
              </a:rPr>
              <a:t>failing to significantly </a:t>
            </a:r>
            <a:r>
              <a:rPr lang="en-CA" sz="3200" b="1" dirty="0">
                <a:solidFill>
                  <a:schemeClr val="bg1"/>
                </a:solidFill>
                <a:latin typeface="Arial Narrow" panose="020B0606020202030204" pitchFamily="34" charset="0"/>
              </a:rPr>
              <a:t>inform </a:t>
            </a:r>
            <a:r>
              <a:rPr lang="en-CA" sz="3200" b="1" dirty="0" smtClean="0">
                <a:solidFill>
                  <a:schemeClr val="bg1"/>
                </a:solidFill>
                <a:latin typeface="Arial Narrow" panose="020B0606020202030204" pitchFamily="34" charset="0"/>
              </a:rPr>
              <a:t>our living.</a:t>
            </a:r>
          </a:p>
          <a:p>
            <a:r>
              <a:rPr lang="en-CA" sz="3200" b="1" dirty="0" smtClean="0">
                <a:solidFill>
                  <a:schemeClr val="bg1"/>
                </a:solidFill>
                <a:latin typeface="Arial Narrow" panose="020B0606020202030204" pitchFamily="34" charset="0"/>
              </a:rPr>
              <a:t>The </a:t>
            </a:r>
            <a:r>
              <a:rPr lang="en-CA" sz="3200" b="1" dirty="0">
                <a:solidFill>
                  <a:schemeClr val="bg1"/>
                </a:solidFill>
                <a:latin typeface="Arial Narrow" panose="020B0606020202030204" pitchFamily="34" charset="0"/>
              </a:rPr>
              <a:t>Risen Christ bodily revealed that “new creation has come: The old has gone, the new is here!” </a:t>
            </a:r>
            <a:r>
              <a:rPr lang="en-CA" sz="3200" b="1" dirty="0" smtClean="0">
                <a:solidFill>
                  <a:schemeClr val="bg1"/>
                </a:solidFill>
                <a:latin typeface="Arial Narrow" panose="020B0606020202030204" pitchFamily="34" charset="0"/>
              </a:rPr>
              <a:t>                (</a:t>
            </a:r>
            <a:r>
              <a:rPr lang="en-CA" sz="3200" b="1" dirty="0">
                <a:solidFill>
                  <a:schemeClr val="bg1"/>
                </a:solidFill>
                <a:latin typeface="Arial Narrow" panose="020B0606020202030204" pitchFamily="34" charset="0"/>
              </a:rPr>
              <a:t>2 Corinthians 5:17). </a:t>
            </a:r>
            <a:endParaRPr lang="en-CA" sz="3200" b="1" dirty="0" smtClean="0">
              <a:solidFill>
                <a:schemeClr val="bg1"/>
              </a:solidFill>
              <a:latin typeface="Arial Narrow" panose="020B0606020202030204" pitchFamily="34" charset="0"/>
            </a:endParaRPr>
          </a:p>
          <a:p>
            <a:r>
              <a:rPr lang="en-CA" sz="3200" b="1" dirty="0" smtClean="0">
                <a:solidFill>
                  <a:schemeClr val="bg1"/>
                </a:solidFill>
                <a:latin typeface="Arial Narrow" panose="020B0606020202030204" pitchFamily="34" charset="0"/>
              </a:rPr>
              <a:t>Easter </a:t>
            </a:r>
            <a:r>
              <a:rPr lang="en-CA" sz="3200" b="1" dirty="0">
                <a:solidFill>
                  <a:schemeClr val="bg1"/>
                </a:solidFill>
                <a:latin typeface="Arial Narrow" panose="020B0606020202030204" pitchFamily="34" charset="0"/>
              </a:rPr>
              <a:t>Sunday reminds us that the way of life lived under the reign of sin and death ended and a new way to live, in freedom and fullness, was made possible that day.</a:t>
            </a:r>
            <a:endParaRPr lang="en-CA" sz="3200" b="1" dirty="0" smtClean="0">
              <a:solidFill>
                <a:schemeClr val="bg1"/>
              </a:solidFill>
              <a:latin typeface="Arial Narrow" panose="020B0606020202030204" pitchFamily="34" charset="0"/>
            </a:endParaRPr>
          </a:p>
        </p:txBody>
      </p:sp>
      <p:sp>
        <p:nvSpPr>
          <p:cNvPr id="7" name="Oval 6"/>
          <p:cNvSpPr/>
          <p:nvPr/>
        </p:nvSpPr>
        <p:spPr>
          <a:xfrm>
            <a:off x="9927771" y="3086893"/>
            <a:ext cx="1925637" cy="1828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2054" name="Picture 6" descr="Past Icon"/>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787618" y="2929731"/>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1149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1999796"/>
            <a:ext cx="7420429" cy="4351338"/>
          </a:xfrm>
        </p:spPr>
        <p:txBody>
          <a:bodyPr/>
          <a:lstStyle/>
          <a:p>
            <a:r>
              <a:rPr lang="en-CA" sz="3200" b="1" dirty="0" smtClean="0">
                <a:solidFill>
                  <a:schemeClr val="bg1"/>
                </a:solidFill>
                <a:latin typeface="Arial Narrow" panose="020B0606020202030204" pitchFamily="34" charset="0"/>
              </a:rPr>
              <a:t>Repetitive reflection on past victory can chip away at the significance of victory, and </a:t>
            </a:r>
            <a:r>
              <a:rPr lang="en-CA" sz="3200" b="1" dirty="0" smtClean="0">
                <a:solidFill>
                  <a:schemeClr val="bg1"/>
                </a:solidFill>
                <a:latin typeface="Arial Narrow" panose="020B0606020202030204" pitchFamily="34" charset="0"/>
              </a:rPr>
              <a:t>things </a:t>
            </a:r>
            <a:r>
              <a:rPr lang="en-CA" sz="3200" b="1" dirty="0">
                <a:solidFill>
                  <a:schemeClr val="bg1"/>
                </a:solidFill>
                <a:latin typeface="Arial Narrow" panose="020B0606020202030204" pitchFamily="34" charset="0"/>
              </a:rPr>
              <a:t>that occur according to a regular schedule can become rote, dry and of less meaningful </a:t>
            </a:r>
            <a:r>
              <a:rPr lang="en-CA" sz="3200" b="1" dirty="0" smtClean="0">
                <a:solidFill>
                  <a:schemeClr val="bg1"/>
                </a:solidFill>
                <a:latin typeface="Arial Narrow" panose="020B0606020202030204" pitchFamily="34" charset="0"/>
              </a:rPr>
              <a:t>impact.</a:t>
            </a:r>
          </a:p>
          <a:p>
            <a:r>
              <a:rPr lang="en-CA" sz="3200" b="1" dirty="0">
                <a:solidFill>
                  <a:schemeClr val="bg1"/>
                </a:solidFill>
                <a:latin typeface="Arial Narrow" panose="020B0606020202030204" pitchFamily="34" charset="0"/>
              </a:rPr>
              <a:t>The last thing </a:t>
            </a:r>
            <a:r>
              <a:rPr lang="en-CA" sz="3200" b="1" dirty="0" smtClean="0">
                <a:solidFill>
                  <a:schemeClr val="bg1"/>
                </a:solidFill>
                <a:latin typeface="Arial Narrow" panose="020B0606020202030204" pitchFamily="34" charset="0"/>
              </a:rPr>
              <a:t>that </a:t>
            </a:r>
            <a:r>
              <a:rPr lang="en-CA" sz="3200" b="1" dirty="0">
                <a:solidFill>
                  <a:schemeClr val="bg1"/>
                </a:solidFill>
                <a:latin typeface="Arial Narrow" panose="020B0606020202030204" pitchFamily="34" charset="0"/>
              </a:rPr>
              <a:t>Easter Sunday </a:t>
            </a:r>
            <a:r>
              <a:rPr lang="en-CA" sz="3200" b="1" dirty="0" smtClean="0">
                <a:solidFill>
                  <a:schemeClr val="bg1"/>
                </a:solidFill>
                <a:latin typeface="Arial Narrow" panose="020B0606020202030204" pitchFamily="34" charset="0"/>
              </a:rPr>
              <a:t>should become </a:t>
            </a:r>
            <a:r>
              <a:rPr lang="en-CA" sz="3200" b="1" dirty="0">
                <a:solidFill>
                  <a:schemeClr val="bg1"/>
                </a:solidFill>
                <a:latin typeface="Arial Narrow" panose="020B0606020202030204" pitchFamily="34" charset="0"/>
              </a:rPr>
              <a:t>is a rote, mechanically repetitive, and insignificant day. </a:t>
            </a:r>
            <a:endParaRPr lang="en-CA" sz="3200" b="1" dirty="0" smtClean="0">
              <a:solidFill>
                <a:schemeClr val="bg1"/>
              </a:solidFill>
              <a:latin typeface="Arial Narrow" panose="020B0606020202030204" pitchFamily="34" charset="0"/>
            </a:endParaRPr>
          </a:p>
          <a:p>
            <a:endParaRPr lang="en-CA" dirty="0"/>
          </a:p>
        </p:txBody>
      </p:sp>
      <p:pic>
        <p:nvPicPr>
          <p:cNvPr id="5122" name="Picture 2" descr="Cycle - Free arrows ic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64135" y="2423886"/>
            <a:ext cx="2959326" cy="2959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0248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1825624"/>
            <a:ext cx="10515600" cy="4792889"/>
          </a:xfrm>
        </p:spPr>
        <p:txBody>
          <a:bodyPr>
            <a:noAutofit/>
          </a:bodyPr>
          <a:lstStyle/>
          <a:p>
            <a:pPr marL="0" indent="0">
              <a:buNone/>
            </a:pPr>
            <a:r>
              <a:rPr lang="en-CA" sz="3200" b="1" dirty="0">
                <a:solidFill>
                  <a:schemeClr val="bg1"/>
                </a:solidFill>
                <a:latin typeface="Arial Narrow" panose="020B0606020202030204" pitchFamily="34" charset="0"/>
              </a:rPr>
              <a:t>“After the Sabbath, at dawn on the first day of the week, Mary Magdalene and the other Mary went to look at the tomb.</a:t>
            </a:r>
            <a:r>
              <a:rPr lang="en-CA" sz="3200" b="1" baseline="30000" dirty="0">
                <a:solidFill>
                  <a:schemeClr val="bg1"/>
                </a:solidFill>
                <a:latin typeface="Arial Narrow" panose="020B0606020202030204" pitchFamily="34" charset="0"/>
              </a:rPr>
              <a:t> </a:t>
            </a:r>
            <a:r>
              <a:rPr lang="en-CA" sz="3200" b="1" dirty="0">
                <a:solidFill>
                  <a:schemeClr val="bg1"/>
                </a:solidFill>
                <a:latin typeface="Arial Narrow" panose="020B0606020202030204" pitchFamily="34" charset="0"/>
              </a:rPr>
              <a:t>There was a violent earthquake, for an angel of the Lord came down from heaven and, going to the tomb, rolled back the stone and sat on it. His appearance was like lightning, and his clothes were white as snow. The guards were so afraid of him that they shook and became like dead men.</a:t>
            </a:r>
            <a:r>
              <a:rPr lang="en-CA" sz="3200" b="1" baseline="30000" dirty="0">
                <a:solidFill>
                  <a:schemeClr val="bg1"/>
                </a:solidFill>
                <a:latin typeface="Arial Narrow" panose="020B0606020202030204" pitchFamily="34" charset="0"/>
              </a:rPr>
              <a:t> </a:t>
            </a:r>
            <a:r>
              <a:rPr lang="en-CA" sz="3200" b="1" dirty="0">
                <a:solidFill>
                  <a:schemeClr val="bg1"/>
                </a:solidFill>
                <a:latin typeface="Arial Narrow" panose="020B0606020202030204" pitchFamily="34" charset="0"/>
              </a:rPr>
              <a:t>The angel said to the women, “Do not be afraid, for I know that you are looking for Jesus, who was crucified. He is not here; he has risen, just as he said. Come and see the place where he lay</a:t>
            </a:r>
            <a:r>
              <a:rPr lang="en-CA" sz="3200" b="1" dirty="0" smtClean="0">
                <a:solidFill>
                  <a:schemeClr val="bg1"/>
                </a:solidFill>
                <a:latin typeface="Arial Narrow" panose="020B0606020202030204" pitchFamily="34" charset="0"/>
              </a:rPr>
              <a:t>.”</a:t>
            </a:r>
            <a:endParaRPr lang="en-CA" sz="3200" dirty="0"/>
          </a:p>
        </p:txBody>
      </p:sp>
    </p:spTree>
    <p:extLst>
      <p:ext uri="{BB962C8B-B14F-4D97-AF65-F5344CB8AC3E}">
        <p14:creationId xmlns:p14="http://schemas.microsoft.com/office/powerpoint/2010/main" val="34622392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1825624"/>
            <a:ext cx="10515600" cy="4792889"/>
          </a:xfrm>
        </p:spPr>
        <p:txBody>
          <a:bodyPr>
            <a:normAutofit/>
          </a:bodyPr>
          <a:lstStyle/>
          <a:p>
            <a:pPr marL="0" indent="0">
              <a:buNone/>
            </a:pPr>
            <a:r>
              <a:rPr lang="en-CA" sz="3200" b="1" dirty="0" smtClean="0">
                <a:solidFill>
                  <a:schemeClr val="bg1"/>
                </a:solidFill>
                <a:latin typeface="Arial Narrow" panose="020B0606020202030204" pitchFamily="34" charset="0"/>
              </a:rPr>
              <a:t>“Then go quickly and tell his disciples: ‘He has risen from the dead and is going ahead of you into Galilee. There you will see him.’ Now I have told you.”</a:t>
            </a:r>
            <a:r>
              <a:rPr lang="en-CA" sz="3200" b="1" baseline="30000" dirty="0" smtClean="0">
                <a:solidFill>
                  <a:schemeClr val="bg1"/>
                </a:solidFill>
                <a:latin typeface="Arial Narrow" panose="020B0606020202030204" pitchFamily="34" charset="0"/>
              </a:rPr>
              <a:t> </a:t>
            </a:r>
            <a:r>
              <a:rPr lang="en-CA" sz="3200" b="1" dirty="0" smtClean="0">
                <a:solidFill>
                  <a:schemeClr val="bg1"/>
                </a:solidFill>
                <a:latin typeface="Arial Narrow" panose="020B0606020202030204" pitchFamily="34" charset="0"/>
              </a:rPr>
              <a:t>So the women hurried away from the tomb, afraid yet filled with joy, and ran to tell his disciples. </a:t>
            </a:r>
          </a:p>
          <a:p>
            <a:pPr marL="0" indent="0">
              <a:buNone/>
            </a:pPr>
            <a:r>
              <a:rPr lang="en-CA" sz="3200" b="1" dirty="0" smtClean="0">
                <a:solidFill>
                  <a:schemeClr val="bg1"/>
                </a:solidFill>
                <a:latin typeface="Arial Narrow" panose="020B0606020202030204" pitchFamily="34" charset="0"/>
              </a:rPr>
              <a:t>Suddenly Jesus met them. “Greetings,” he said. They came to him, clasped his feet and worshiped him. Then Jesus said to them, “Do not be afraid. Go and tell my brothers to go to Galilee; there they will see me</a:t>
            </a:r>
            <a:r>
              <a:rPr lang="en-CA" sz="3200" b="1" smtClean="0">
                <a:solidFill>
                  <a:schemeClr val="bg1"/>
                </a:solidFill>
                <a:latin typeface="Arial Narrow" panose="020B0606020202030204" pitchFamily="34" charset="0"/>
              </a:rPr>
              <a:t>.” </a:t>
            </a:r>
          </a:p>
          <a:p>
            <a:pPr marL="0" indent="0" algn="r">
              <a:buNone/>
            </a:pPr>
            <a:r>
              <a:rPr lang="en-CA" sz="3200" b="1" smtClean="0">
                <a:solidFill>
                  <a:schemeClr val="bg1"/>
                </a:solidFill>
                <a:latin typeface="Arial Narrow" panose="020B0606020202030204" pitchFamily="34" charset="0"/>
              </a:rPr>
              <a:t>(</a:t>
            </a:r>
            <a:r>
              <a:rPr lang="en-CA" sz="3200" b="1" dirty="0" smtClean="0">
                <a:solidFill>
                  <a:schemeClr val="bg1"/>
                </a:solidFill>
                <a:latin typeface="Arial Narrow" panose="020B0606020202030204" pitchFamily="34" charset="0"/>
              </a:rPr>
              <a:t>Matthew 28:1-10)</a:t>
            </a:r>
            <a:endParaRPr lang="en-CA" sz="3200" dirty="0"/>
          </a:p>
        </p:txBody>
      </p:sp>
    </p:spTree>
    <p:extLst>
      <p:ext uri="{BB962C8B-B14F-4D97-AF65-F5344CB8AC3E}">
        <p14:creationId xmlns:p14="http://schemas.microsoft.com/office/powerpoint/2010/main" val="11866507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1690688"/>
            <a:ext cx="10515600" cy="4913311"/>
          </a:xfrm>
        </p:spPr>
        <p:txBody>
          <a:bodyPr>
            <a:normAutofit/>
          </a:bodyPr>
          <a:lstStyle/>
          <a:p>
            <a:pPr marL="0" indent="0" algn="ctr">
              <a:buNone/>
            </a:pPr>
            <a:r>
              <a:rPr lang="en-CA" sz="3900" dirty="0" smtClean="0"/>
              <a:t>From </a:t>
            </a:r>
            <a:r>
              <a:rPr lang="en-CA" sz="3900" dirty="0"/>
              <a:t>tortuous humiliation to rapturous exaltation! </a:t>
            </a:r>
            <a:endParaRPr lang="en-CA" sz="3900" dirty="0" smtClean="0"/>
          </a:p>
          <a:p>
            <a:pPr marL="0" indent="0" algn="ctr">
              <a:buNone/>
            </a:pPr>
            <a:r>
              <a:rPr lang="en-CA" sz="3900" dirty="0" smtClean="0"/>
              <a:t>From </a:t>
            </a:r>
            <a:r>
              <a:rPr lang="en-CA" sz="3900" dirty="0"/>
              <a:t>dearly departed to eternally present in a span of three days. </a:t>
            </a:r>
            <a:endParaRPr lang="en-CA" sz="3900" dirty="0" smtClean="0"/>
          </a:p>
          <a:p>
            <a:pPr marL="0" indent="0" algn="ctr">
              <a:buNone/>
            </a:pPr>
            <a:r>
              <a:rPr lang="en-CA" sz="3900" dirty="0" smtClean="0"/>
              <a:t>Physically </a:t>
            </a:r>
            <a:r>
              <a:rPr lang="en-CA" sz="3900" dirty="0"/>
              <a:t>entombed in death in one moment, Christ is physically risen to life the next! </a:t>
            </a:r>
            <a:endParaRPr lang="en-CA" sz="3900" dirty="0" smtClean="0"/>
          </a:p>
          <a:p>
            <a:pPr marL="0" indent="0" algn="ctr">
              <a:buNone/>
            </a:pPr>
            <a:r>
              <a:rPr lang="en-CA" sz="3900" dirty="0" smtClean="0"/>
              <a:t>Today </a:t>
            </a:r>
            <a:r>
              <a:rPr lang="en-CA" sz="3900" dirty="0"/>
              <a:t>we proclaim that the tomb is empty – He was not there, sin and death are defeated and Christ is risen victorious!</a:t>
            </a:r>
          </a:p>
          <a:p>
            <a:endParaRPr lang="en-CA" dirty="0"/>
          </a:p>
        </p:txBody>
      </p:sp>
    </p:spTree>
    <p:extLst>
      <p:ext uri="{BB962C8B-B14F-4D97-AF65-F5344CB8AC3E}">
        <p14:creationId xmlns:p14="http://schemas.microsoft.com/office/powerpoint/2010/main" val="16812636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1970769"/>
            <a:ext cx="10515600" cy="5032376"/>
          </a:xfrm>
        </p:spPr>
        <p:txBody>
          <a:bodyPr>
            <a:normAutofit fontScale="70000" lnSpcReduction="20000"/>
          </a:bodyPr>
          <a:lstStyle/>
          <a:p>
            <a:r>
              <a:rPr lang="en-CA" sz="4600" dirty="0" smtClean="0"/>
              <a:t>Even </a:t>
            </a:r>
            <a:r>
              <a:rPr lang="en-CA" sz="4600" dirty="0"/>
              <a:t>within the existence altering moments associated with Christ’s resurrection, Jesus manifests an incredible </a:t>
            </a:r>
            <a:r>
              <a:rPr lang="en-CA" sz="4600" dirty="0" smtClean="0"/>
              <a:t>humility</a:t>
            </a:r>
            <a:r>
              <a:rPr lang="en-CA" sz="4600" dirty="0"/>
              <a:t>. </a:t>
            </a:r>
            <a:endParaRPr lang="en-CA" sz="4600" dirty="0" smtClean="0"/>
          </a:p>
          <a:p>
            <a:r>
              <a:rPr lang="en-CA" sz="4600" dirty="0" smtClean="0"/>
              <a:t>Jesus</a:t>
            </a:r>
            <a:r>
              <a:rPr lang="en-CA" sz="4600" dirty="0"/>
              <a:t>’ Easter Sunday resurrection appearances amount </a:t>
            </a:r>
            <a:r>
              <a:rPr lang="en-CA" sz="4600" dirty="0" smtClean="0"/>
              <a:t>to:</a:t>
            </a:r>
          </a:p>
          <a:p>
            <a:pPr lvl="1"/>
            <a:r>
              <a:rPr lang="en-CA" sz="4600" dirty="0" smtClean="0"/>
              <a:t>an </a:t>
            </a:r>
            <a:r>
              <a:rPr lang="en-CA" sz="4600" dirty="0"/>
              <a:t>appearance near a remote and isolated </a:t>
            </a:r>
            <a:r>
              <a:rPr lang="en-CA" sz="4600" dirty="0" smtClean="0"/>
              <a:t>tomb to </a:t>
            </a:r>
            <a:r>
              <a:rPr lang="en-CA" sz="4600" dirty="0" smtClean="0"/>
              <a:t>women, who in ancient days weren’t considered trustworthy enough to even testify in court</a:t>
            </a:r>
          </a:p>
          <a:p>
            <a:pPr lvl="1"/>
            <a:r>
              <a:rPr lang="en-CA" sz="4600" dirty="0" smtClean="0"/>
              <a:t>an </a:t>
            </a:r>
            <a:r>
              <a:rPr lang="en-CA" sz="4600" dirty="0"/>
              <a:t>appearance behind locked doors in a non-descript upper </a:t>
            </a:r>
            <a:r>
              <a:rPr lang="en-CA" sz="4600" dirty="0" smtClean="0"/>
              <a:t>room</a:t>
            </a:r>
          </a:p>
          <a:p>
            <a:pPr lvl="1"/>
            <a:r>
              <a:rPr lang="en-CA" sz="4600" dirty="0" smtClean="0"/>
              <a:t>an </a:t>
            </a:r>
            <a:r>
              <a:rPr lang="en-CA" sz="4600" dirty="0"/>
              <a:t>appearance on a solitary country road. </a:t>
            </a:r>
            <a:endParaRPr lang="en-CA" sz="4600" dirty="0" smtClean="0"/>
          </a:p>
          <a:p>
            <a:r>
              <a:rPr lang="en-CA" sz="4600" dirty="0" smtClean="0"/>
              <a:t>Let us acknowledge </a:t>
            </a:r>
            <a:r>
              <a:rPr lang="en-CA" sz="4600" dirty="0"/>
              <a:t>that Christ’s miraculous appearances were steeped in humility</a:t>
            </a:r>
            <a:r>
              <a:rPr lang="en-CA" sz="4600" dirty="0" smtClean="0"/>
              <a:t>.</a:t>
            </a:r>
            <a:endParaRPr lang="en-CA" dirty="0"/>
          </a:p>
        </p:txBody>
      </p:sp>
    </p:spTree>
    <p:extLst>
      <p:ext uri="{BB962C8B-B14F-4D97-AF65-F5344CB8AC3E}">
        <p14:creationId xmlns:p14="http://schemas.microsoft.com/office/powerpoint/2010/main" val="39023439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1825625"/>
            <a:ext cx="7870371" cy="4351338"/>
          </a:xfrm>
        </p:spPr>
        <p:txBody>
          <a:bodyPr>
            <a:noAutofit/>
          </a:bodyPr>
          <a:lstStyle/>
          <a:p>
            <a:r>
              <a:rPr lang="en-CA" dirty="0" smtClean="0"/>
              <a:t>While </a:t>
            </a:r>
            <a:r>
              <a:rPr lang="en-CA" dirty="0"/>
              <a:t>His appearances were filled with </a:t>
            </a:r>
            <a:r>
              <a:rPr lang="en-CA" dirty="0" smtClean="0"/>
              <a:t>humility, </a:t>
            </a:r>
            <a:r>
              <a:rPr lang="en-CA" dirty="0"/>
              <a:t>they were also full of glory. </a:t>
            </a:r>
            <a:endParaRPr lang="en-CA" dirty="0" smtClean="0"/>
          </a:p>
          <a:p>
            <a:r>
              <a:rPr lang="en-CA" dirty="0" smtClean="0"/>
              <a:t>Glory </a:t>
            </a:r>
            <a:r>
              <a:rPr lang="en-CA" dirty="0"/>
              <a:t>“is the way God puts His holiness on display for people to apprehend”. </a:t>
            </a:r>
            <a:endParaRPr lang="en-CA" dirty="0" smtClean="0"/>
          </a:p>
          <a:p>
            <a:r>
              <a:rPr lang="en-CA" dirty="0" smtClean="0"/>
              <a:t>Though </a:t>
            </a:r>
            <a:r>
              <a:rPr lang="en-CA" dirty="0"/>
              <a:t>done in humility, Jesus’ resurrection appearances also served as a public display of God’s holiness and His good will for humanity. </a:t>
            </a:r>
            <a:endParaRPr lang="en-CA" dirty="0" smtClean="0"/>
          </a:p>
          <a:p>
            <a:r>
              <a:rPr lang="en-CA" dirty="0" smtClean="0"/>
              <a:t>Incredibly</a:t>
            </a:r>
            <a:r>
              <a:rPr lang="en-CA" dirty="0"/>
              <a:t>, part of the Easter Sunday story is that Jesus shares His glory – God’s glory shared with Him – with </a:t>
            </a:r>
            <a:r>
              <a:rPr lang="en-CA" dirty="0" smtClean="0"/>
              <a:t>us.</a:t>
            </a:r>
            <a:endParaRPr lang="en-CA" dirty="0"/>
          </a:p>
        </p:txBody>
      </p:sp>
      <p:pic>
        <p:nvPicPr>
          <p:cNvPr id="7172" name="Picture 4" descr="Glory Sign. Hand Drawn Motivation Lettering Phrase. Black Ink. Vector  Illustration Stock Illustration - Illustration of poster, background:  175247133"/>
          <p:cNvPicPr>
            <a:picLocks noChangeAspect="1" noChangeArrowheads="1"/>
          </p:cNvPicPr>
          <p:nvPr/>
        </p:nvPicPr>
        <p:blipFill rotWithShape="1">
          <a:blip r:embed="rId2" cstate="print">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rcRect b="11732"/>
          <a:stretch/>
        </p:blipFill>
        <p:spPr bwMode="auto">
          <a:xfrm>
            <a:off x="8321137" y="2002971"/>
            <a:ext cx="4063178" cy="37882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01996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1622425"/>
            <a:ext cx="10515600" cy="4792889"/>
          </a:xfrm>
        </p:spPr>
        <p:txBody>
          <a:bodyPr>
            <a:noAutofit/>
          </a:bodyPr>
          <a:lstStyle/>
          <a:p>
            <a:r>
              <a:rPr lang="en-CA" sz="2800" dirty="0" smtClean="0"/>
              <a:t>“The</a:t>
            </a:r>
            <a:r>
              <a:rPr lang="en-CA" sz="2800" dirty="0"/>
              <a:t> glory that you have given me I have given to them, that they may be one even as we are one, I in them and you in me, that they may become perfectly one, so that the world may know that you sent me and loved them even as you loved me (John 17:22–23).</a:t>
            </a:r>
          </a:p>
          <a:p>
            <a:r>
              <a:rPr lang="en-CA" sz="2800" dirty="0" smtClean="0"/>
              <a:t>Jesus </a:t>
            </a:r>
            <a:r>
              <a:rPr lang="en-CA" sz="2800" dirty="0"/>
              <a:t>desired to share His glory with His </a:t>
            </a:r>
            <a:r>
              <a:rPr lang="en-CA" sz="2800" dirty="0" smtClean="0"/>
              <a:t>followers, so </a:t>
            </a:r>
            <a:r>
              <a:rPr lang="en-CA" sz="2800" dirty="0"/>
              <a:t>that being in us, we might become perfectly one, revealing to the world both the gospel of Jesus Christ and the love of God. </a:t>
            </a:r>
            <a:endParaRPr lang="en-CA" sz="2800" dirty="0" smtClean="0"/>
          </a:p>
          <a:p>
            <a:r>
              <a:rPr lang="en-CA" sz="2800" dirty="0" smtClean="0"/>
              <a:t>Because </a:t>
            </a:r>
            <a:r>
              <a:rPr lang="en-CA" sz="2800" dirty="0"/>
              <a:t>of the gift of the Holy Spirit to the </a:t>
            </a:r>
            <a:r>
              <a:rPr lang="en-CA" sz="2800" dirty="0" smtClean="0"/>
              <a:t>church, </a:t>
            </a:r>
            <a:r>
              <a:rPr lang="en-CA" sz="2800" dirty="0"/>
              <a:t>when others look upon the people of God, they encounter God’s holiness. </a:t>
            </a:r>
            <a:endParaRPr lang="en-CA" sz="2800" dirty="0" smtClean="0"/>
          </a:p>
          <a:p>
            <a:r>
              <a:rPr lang="en-CA" sz="2800" dirty="0" smtClean="0"/>
              <a:t>Because </a:t>
            </a:r>
            <a:r>
              <a:rPr lang="en-CA" sz="2800" dirty="0"/>
              <a:t>Christ is Risen and His Spirit given to those who have placed their faith in Jesus, we as the church, at this very moment share in Christ’s glory, serving as a way for people to encounter God’s holiness. </a:t>
            </a:r>
          </a:p>
        </p:txBody>
      </p:sp>
    </p:spTree>
    <p:extLst>
      <p:ext uri="{BB962C8B-B14F-4D97-AF65-F5344CB8AC3E}">
        <p14:creationId xmlns:p14="http://schemas.microsoft.com/office/powerpoint/2010/main" val="8581761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610</Words>
  <Application>Microsoft Office PowerPoint</Application>
  <PresentationFormat>Widescreen</PresentationFormat>
  <Paragraphs>47</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Arial Black</vt:lpstr>
      <vt:lpstr>Arial Narrow</vt:lpstr>
      <vt:lpstr>Calibri</vt:lpstr>
      <vt:lpstr>Calibri Light</vt:lpstr>
      <vt:lpstr>Office Theme</vt:lpstr>
      <vt:lpstr>An Easter Sunday Sermon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Easter Sunday Sermon</dc:title>
  <dc:creator>Microsoft account</dc:creator>
  <cp:lastModifiedBy>Microsoft account</cp:lastModifiedBy>
  <cp:revision>10</cp:revision>
  <dcterms:created xsi:type="dcterms:W3CDTF">2024-03-29T20:17:57Z</dcterms:created>
  <dcterms:modified xsi:type="dcterms:W3CDTF">2024-03-29T21:29:07Z</dcterms:modified>
</cp:coreProperties>
</file>