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3"/>
  </p:handoutMasterIdLst>
  <p:sldIdLst>
    <p:sldId id="256" r:id="rId2"/>
    <p:sldId id="272" r:id="rId3"/>
    <p:sldId id="257" r:id="rId4"/>
    <p:sldId id="258" r:id="rId5"/>
    <p:sldId id="260" r:id="rId6"/>
    <p:sldId id="261" r:id="rId7"/>
    <p:sldId id="262" r:id="rId8"/>
    <p:sldId id="263" r:id="rId9"/>
    <p:sldId id="264" r:id="rId10"/>
    <p:sldId id="265" r:id="rId11"/>
    <p:sldId id="266" r:id="rId1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42424"/>
    <a:srgbClr val="C5E0B5"/>
    <a:srgbClr val="83AF7D"/>
    <a:srgbClr val="9266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5" d="100"/>
          <a:sy n="65" d="100"/>
        </p:scale>
        <p:origin x="85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14B50232-223D-4FBF-ABA1-C273958B6770}" type="datetimeFigureOut">
              <a:rPr lang="en-CA" smtClean="0"/>
              <a:t>2024-02-02</a:t>
            </a:fld>
            <a:endParaRPr lang="en-CA"/>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CA"/>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122E972A-30F7-479C-B75A-A34A1D7E16B5}" type="slidenum">
              <a:rPr lang="en-CA" smtClean="0"/>
              <a:t>‹#›</a:t>
            </a:fld>
            <a:endParaRPr lang="en-CA"/>
          </a:p>
        </p:txBody>
      </p:sp>
    </p:spTree>
    <p:extLst>
      <p:ext uri="{BB962C8B-B14F-4D97-AF65-F5344CB8AC3E}">
        <p14:creationId xmlns:p14="http://schemas.microsoft.com/office/powerpoint/2010/main" val="123979340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a:xfrm>
            <a:off x="838200" y="6008008"/>
            <a:ext cx="2743200" cy="365125"/>
          </a:xfrm>
        </p:spPr>
        <p:txBody>
          <a:bodyPr/>
          <a:lstStyle/>
          <a:p>
            <a:fld id="{7B037446-3802-4368-9936-C52CCC36DA49}" type="datetimeFigureOut">
              <a:rPr lang="en-CA" smtClean="0"/>
              <a:t>2024-02-02</a:t>
            </a:fld>
            <a:endParaRPr lang="en-CA"/>
          </a:p>
        </p:txBody>
      </p:sp>
      <p:sp>
        <p:nvSpPr>
          <p:cNvPr id="5" name="Footer Placeholder 4"/>
          <p:cNvSpPr>
            <a:spLocks noGrp="1"/>
          </p:cNvSpPr>
          <p:nvPr>
            <p:ph type="ftr" sz="quarter" idx="11"/>
          </p:nvPr>
        </p:nvSpPr>
        <p:spPr>
          <a:xfrm>
            <a:off x="4038600" y="6008008"/>
            <a:ext cx="4114800" cy="365125"/>
          </a:xfrm>
        </p:spPr>
        <p:txBody>
          <a:bodyPr/>
          <a:lstStyle/>
          <a:p>
            <a:endParaRPr lang="en-CA"/>
          </a:p>
        </p:txBody>
      </p:sp>
      <p:sp>
        <p:nvSpPr>
          <p:cNvPr id="6" name="Slide Number Placeholder 5"/>
          <p:cNvSpPr>
            <a:spLocks noGrp="1"/>
          </p:cNvSpPr>
          <p:nvPr>
            <p:ph type="sldNum" sz="quarter" idx="12"/>
          </p:nvPr>
        </p:nvSpPr>
        <p:spPr/>
        <p:txBody>
          <a:bodyPr/>
          <a:lstStyle/>
          <a:p>
            <a:fld id="{06447914-8768-427F-9A9E-32A3E28AC0E1}" type="slidenum">
              <a:rPr lang="en-CA" smtClean="0"/>
              <a:t>‹#›</a:t>
            </a:fld>
            <a:endParaRPr lang="en-CA"/>
          </a:p>
        </p:txBody>
      </p:sp>
      <p:sp>
        <p:nvSpPr>
          <p:cNvPr id="7" name="Rectangle 6"/>
          <p:cNvSpPr/>
          <p:nvPr userDrawn="1"/>
        </p:nvSpPr>
        <p:spPr>
          <a:xfrm>
            <a:off x="0" y="0"/>
            <a:ext cx="12192000" cy="6858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212" y="0"/>
            <a:ext cx="12175787" cy="6867143"/>
          </a:xfrm>
          <a:prstGeom prst="rect">
            <a:avLst/>
          </a:prstGeom>
        </p:spPr>
      </p:pic>
    </p:spTree>
    <p:extLst>
      <p:ext uri="{BB962C8B-B14F-4D97-AF65-F5344CB8AC3E}">
        <p14:creationId xmlns:p14="http://schemas.microsoft.com/office/powerpoint/2010/main" val="2487567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7B037446-3802-4368-9936-C52CCC36DA49}" type="datetimeFigureOut">
              <a:rPr lang="en-CA" smtClean="0"/>
              <a:t>2024-02-02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6447914-8768-427F-9A9E-32A3E28AC0E1}" type="slidenum">
              <a:rPr lang="en-CA" smtClean="0"/>
              <a:t>‹#›</a:t>
            </a:fld>
            <a:endParaRPr lang="en-CA"/>
          </a:p>
        </p:txBody>
      </p:sp>
    </p:spTree>
    <p:extLst>
      <p:ext uri="{BB962C8B-B14F-4D97-AF65-F5344CB8AC3E}">
        <p14:creationId xmlns:p14="http://schemas.microsoft.com/office/powerpoint/2010/main" val="1938936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7B037446-3802-4368-9936-C52CCC36DA49}" type="datetimeFigureOut">
              <a:rPr lang="en-CA" smtClean="0"/>
              <a:t>2024-02-02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6447914-8768-427F-9A9E-32A3E28AC0E1}" type="slidenum">
              <a:rPr lang="en-CA" smtClean="0"/>
              <a:t>‹#›</a:t>
            </a:fld>
            <a:endParaRPr lang="en-CA"/>
          </a:p>
        </p:txBody>
      </p:sp>
    </p:spTree>
    <p:extLst>
      <p:ext uri="{BB962C8B-B14F-4D97-AF65-F5344CB8AC3E}">
        <p14:creationId xmlns:p14="http://schemas.microsoft.com/office/powerpoint/2010/main" val="1964623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6000">
                <a:ln>
                  <a:solidFill>
                    <a:srgbClr val="92664B"/>
                  </a:solidFill>
                </a:ln>
                <a:solidFill>
                  <a:schemeClr val="bg1"/>
                </a:solidFill>
                <a:latin typeface="Impact" panose="020B0806030902050204" pitchFamily="34" charset="0"/>
              </a:defRPr>
            </a:lvl1pPr>
          </a:lstStyle>
          <a:p>
            <a:r>
              <a:rPr lang="en-US" dirty="0" smtClean="0"/>
              <a:t>Click to edit Master title style</a:t>
            </a:r>
            <a:endParaRPr lang="en-CA" dirty="0"/>
          </a:p>
        </p:txBody>
      </p:sp>
      <p:sp>
        <p:nvSpPr>
          <p:cNvPr id="3" name="Content Placeholder 2"/>
          <p:cNvSpPr>
            <a:spLocks noGrp="1"/>
          </p:cNvSpPr>
          <p:nvPr>
            <p:ph idx="1"/>
          </p:nvPr>
        </p:nvSpPr>
        <p:spPr>
          <a:xfrm>
            <a:off x="838200" y="1825625"/>
            <a:ext cx="10555514" cy="4351338"/>
          </a:xfrm>
        </p:spPr>
        <p:txBody>
          <a:bodyPr>
            <a:normAutofit/>
          </a:bodyPr>
          <a:lstStyle>
            <a:lvl1pPr>
              <a:defRPr sz="3200">
                <a:solidFill>
                  <a:schemeClr val="tx1"/>
                </a:solidFill>
                <a:effectLst/>
                <a:latin typeface="Arial Narrow" panose="020B0606020202030204" pitchFamily="34" charset="0"/>
              </a:defRPr>
            </a:lvl1pPr>
            <a:lvl2pPr>
              <a:defRPr sz="3200">
                <a:solidFill>
                  <a:schemeClr val="tx1"/>
                </a:solidFill>
                <a:effectLst/>
                <a:latin typeface="Arial Narrow" panose="020B0606020202030204" pitchFamily="34" charset="0"/>
              </a:defRPr>
            </a:lvl2pPr>
            <a:lvl3pPr>
              <a:defRPr sz="3200">
                <a:solidFill>
                  <a:schemeClr val="tx1"/>
                </a:solidFill>
                <a:effectLst/>
                <a:latin typeface="Arial Narrow" panose="020B0606020202030204" pitchFamily="34" charset="0"/>
              </a:defRPr>
            </a:lvl3pPr>
            <a:lvl4pPr>
              <a:defRPr sz="3200">
                <a:solidFill>
                  <a:schemeClr val="tx1"/>
                </a:solidFill>
                <a:effectLst/>
                <a:latin typeface="Arial Narrow" panose="020B0606020202030204" pitchFamily="34" charset="0"/>
              </a:defRPr>
            </a:lvl4pPr>
            <a:lvl5pPr>
              <a:defRPr sz="3200">
                <a:solidFill>
                  <a:schemeClr val="tx1"/>
                </a:solidFill>
                <a:effectLst/>
                <a:latin typeface="Arial Narrow" panose="020B060602020203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Date Placeholder 3"/>
          <p:cNvSpPr>
            <a:spLocks noGrp="1"/>
          </p:cNvSpPr>
          <p:nvPr>
            <p:ph type="dt" sz="half" idx="10"/>
          </p:nvPr>
        </p:nvSpPr>
        <p:spPr/>
        <p:txBody>
          <a:bodyPr/>
          <a:lstStyle/>
          <a:p>
            <a:fld id="{7B037446-3802-4368-9936-C52CCC36DA49}" type="datetimeFigureOut">
              <a:rPr lang="en-CA" smtClean="0"/>
              <a:t>2024-02-02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6447914-8768-427F-9A9E-32A3E28AC0E1}" type="slidenum">
              <a:rPr lang="en-CA" smtClean="0"/>
              <a:t>‹#›</a:t>
            </a:fld>
            <a:endParaRPr lang="en-CA"/>
          </a:p>
        </p:txBody>
      </p:sp>
    </p:spTree>
    <p:extLst>
      <p:ext uri="{BB962C8B-B14F-4D97-AF65-F5344CB8AC3E}">
        <p14:creationId xmlns:p14="http://schemas.microsoft.com/office/powerpoint/2010/main" val="194182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037446-3802-4368-9936-C52CCC36DA49}" type="datetimeFigureOut">
              <a:rPr lang="en-CA" smtClean="0"/>
              <a:t>2024-02-02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6447914-8768-427F-9A9E-32A3E28AC0E1}" type="slidenum">
              <a:rPr lang="en-CA" smtClean="0"/>
              <a:t>‹#›</a:t>
            </a:fld>
            <a:endParaRPr lang="en-CA"/>
          </a:p>
        </p:txBody>
      </p:sp>
    </p:spTree>
    <p:extLst>
      <p:ext uri="{BB962C8B-B14F-4D97-AF65-F5344CB8AC3E}">
        <p14:creationId xmlns:p14="http://schemas.microsoft.com/office/powerpoint/2010/main" val="3241311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7B037446-3802-4368-9936-C52CCC36DA49}" type="datetimeFigureOut">
              <a:rPr lang="en-CA" smtClean="0"/>
              <a:t>2024-02-02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6447914-8768-427F-9A9E-32A3E28AC0E1}" type="slidenum">
              <a:rPr lang="en-CA" smtClean="0"/>
              <a:t>‹#›</a:t>
            </a:fld>
            <a:endParaRPr lang="en-CA"/>
          </a:p>
        </p:txBody>
      </p:sp>
    </p:spTree>
    <p:extLst>
      <p:ext uri="{BB962C8B-B14F-4D97-AF65-F5344CB8AC3E}">
        <p14:creationId xmlns:p14="http://schemas.microsoft.com/office/powerpoint/2010/main" val="2450023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7B037446-3802-4368-9936-C52CCC36DA49}" type="datetimeFigureOut">
              <a:rPr lang="en-CA" smtClean="0"/>
              <a:t>2024-02-02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06447914-8768-427F-9A9E-32A3E28AC0E1}" type="slidenum">
              <a:rPr lang="en-CA" smtClean="0"/>
              <a:t>‹#›</a:t>
            </a:fld>
            <a:endParaRPr lang="en-CA"/>
          </a:p>
        </p:txBody>
      </p:sp>
    </p:spTree>
    <p:extLst>
      <p:ext uri="{BB962C8B-B14F-4D97-AF65-F5344CB8AC3E}">
        <p14:creationId xmlns:p14="http://schemas.microsoft.com/office/powerpoint/2010/main" val="3046185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7B037446-3802-4368-9936-C52CCC36DA49}" type="datetimeFigureOut">
              <a:rPr lang="en-CA" smtClean="0"/>
              <a:t>2024-02-02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06447914-8768-427F-9A9E-32A3E28AC0E1}" type="slidenum">
              <a:rPr lang="en-CA" smtClean="0"/>
              <a:t>‹#›</a:t>
            </a:fld>
            <a:endParaRPr lang="en-CA"/>
          </a:p>
        </p:txBody>
      </p:sp>
    </p:spTree>
    <p:extLst>
      <p:ext uri="{BB962C8B-B14F-4D97-AF65-F5344CB8AC3E}">
        <p14:creationId xmlns:p14="http://schemas.microsoft.com/office/powerpoint/2010/main" val="1316636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037446-3802-4368-9936-C52CCC36DA49}" type="datetimeFigureOut">
              <a:rPr lang="en-CA" smtClean="0"/>
              <a:t>2024-02-02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06447914-8768-427F-9A9E-32A3E28AC0E1}" type="slidenum">
              <a:rPr lang="en-CA" smtClean="0"/>
              <a:t>‹#›</a:t>
            </a:fld>
            <a:endParaRPr lang="en-CA"/>
          </a:p>
        </p:txBody>
      </p:sp>
    </p:spTree>
    <p:extLst>
      <p:ext uri="{BB962C8B-B14F-4D97-AF65-F5344CB8AC3E}">
        <p14:creationId xmlns:p14="http://schemas.microsoft.com/office/powerpoint/2010/main" val="1291292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037446-3802-4368-9936-C52CCC36DA49}" type="datetimeFigureOut">
              <a:rPr lang="en-CA" smtClean="0"/>
              <a:t>2024-02-02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6447914-8768-427F-9A9E-32A3E28AC0E1}" type="slidenum">
              <a:rPr lang="en-CA" smtClean="0"/>
              <a:t>‹#›</a:t>
            </a:fld>
            <a:endParaRPr lang="en-CA"/>
          </a:p>
        </p:txBody>
      </p:sp>
    </p:spTree>
    <p:extLst>
      <p:ext uri="{BB962C8B-B14F-4D97-AF65-F5344CB8AC3E}">
        <p14:creationId xmlns:p14="http://schemas.microsoft.com/office/powerpoint/2010/main" val="3975750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037446-3802-4368-9936-C52CCC36DA49}" type="datetimeFigureOut">
              <a:rPr lang="en-CA" smtClean="0"/>
              <a:t>2024-02-02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6447914-8768-427F-9A9E-32A3E28AC0E1}" type="slidenum">
              <a:rPr lang="en-CA" smtClean="0"/>
              <a:t>‹#›</a:t>
            </a:fld>
            <a:endParaRPr lang="en-CA"/>
          </a:p>
        </p:txBody>
      </p:sp>
    </p:spTree>
    <p:extLst>
      <p:ext uri="{BB962C8B-B14F-4D97-AF65-F5344CB8AC3E}">
        <p14:creationId xmlns:p14="http://schemas.microsoft.com/office/powerpoint/2010/main" val="3984651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2382" y="0"/>
            <a:ext cx="13007582" cy="7331656"/>
          </a:xfrm>
          <a:prstGeom prst="rect">
            <a:avLst/>
          </a:prstGeom>
        </p:spPr>
      </p:pic>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037446-3802-4368-9936-C52CCC36DA49}" type="datetimeFigureOut">
              <a:rPr lang="en-CA" smtClean="0"/>
              <a:t>2024-02-02</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447914-8768-427F-9A9E-32A3E28AC0E1}" type="slidenum">
              <a:rPr lang="en-CA" smtClean="0"/>
              <a:t>‹#›</a:t>
            </a:fld>
            <a:endParaRPr lang="en-CA"/>
          </a:p>
        </p:txBody>
      </p:sp>
    </p:spTree>
    <p:extLst>
      <p:ext uri="{BB962C8B-B14F-4D97-AF65-F5344CB8AC3E}">
        <p14:creationId xmlns:p14="http://schemas.microsoft.com/office/powerpoint/2010/main" val="7933185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CA" dirty="0"/>
          </a:p>
        </p:txBody>
      </p:sp>
      <p:sp>
        <p:nvSpPr>
          <p:cNvPr id="3" name="Subtitle 2"/>
          <p:cNvSpPr>
            <a:spLocks noGrp="1"/>
          </p:cNvSpPr>
          <p:nvPr>
            <p:ph type="subTitle" idx="1"/>
          </p:nvPr>
        </p:nvSpPr>
        <p:spPr/>
        <p:txBody>
          <a:bodyPr/>
          <a:lstStyle/>
          <a:p>
            <a:endParaRPr lang="en-CA"/>
          </a:p>
        </p:txBody>
      </p:sp>
    </p:spTree>
    <p:extLst>
      <p:ext uri="{BB962C8B-B14F-4D97-AF65-F5344CB8AC3E}">
        <p14:creationId xmlns:p14="http://schemas.microsoft.com/office/powerpoint/2010/main" val="29889470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365124"/>
            <a:ext cx="9485671" cy="6376869"/>
          </a:xfrm>
        </p:spPr>
        <p:txBody>
          <a:bodyPr>
            <a:noAutofit/>
          </a:bodyPr>
          <a:lstStyle/>
          <a:p>
            <a:r>
              <a:rPr lang="en-CA" dirty="0" smtClean="0"/>
              <a:t>Thinking of James, John and Peter, do </a:t>
            </a:r>
            <a:r>
              <a:rPr lang="en-CA" dirty="0"/>
              <a:t>you think their faith in Jesus was strengthened through their confidant relationship with Jesus? </a:t>
            </a:r>
            <a:endParaRPr lang="en-CA" dirty="0" smtClean="0"/>
          </a:p>
          <a:p>
            <a:r>
              <a:rPr lang="en-CA" dirty="0" smtClean="0"/>
              <a:t>Do </a:t>
            </a:r>
            <a:r>
              <a:rPr lang="en-CA" dirty="0"/>
              <a:t>you think they were emboldened in faith by their shared relationship apart from Jesus? </a:t>
            </a:r>
            <a:endParaRPr lang="en-CA" dirty="0" smtClean="0"/>
          </a:p>
          <a:p>
            <a:r>
              <a:rPr lang="en-CA" dirty="0"/>
              <a:t>W</a:t>
            </a:r>
            <a:r>
              <a:rPr lang="en-CA" dirty="0" smtClean="0"/>
              <a:t>ithout </a:t>
            </a:r>
            <a:r>
              <a:rPr lang="en-CA" dirty="0"/>
              <a:t>confidants in our following of Jesus, we will lack confidence in our faith. When we envision our faith as an individualistic pursuit, we will lack the confidence that comes through the sharing of our journey with others. </a:t>
            </a:r>
            <a:endParaRPr lang="en-CA" dirty="0" smtClean="0"/>
          </a:p>
          <a:p>
            <a:r>
              <a:rPr lang="en-CA" dirty="0" smtClean="0"/>
              <a:t>Am </a:t>
            </a:r>
            <a:r>
              <a:rPr lang="en-CA" dirty="0"/>
              <a:t>I open to sharing my life deeply with a key </a:t>
            </a:r>
            <a:r>
              <a:rPr lang="en-CA" dirty="0" smtClean="0"/>
              <a:t>                                    group </a:t>
            </a:r>
            <a:r>
              <a:rPr lang="en-CA" dirty="0"/>
              <a:t>of others if it results in the growth of </a:t>
            </a:r>
            <a:r>
              <a:rPr lang="en-CA" dirty="0" smtClean="0"/>
              <a:t>                                                  an </a:t>
            </a:r>
            <a:r>
              <a:rPr lang="en-CA" dirty="0"/>
              <a:t>“unbreakable” faith?</a:t>
            </a:r>
          </a:p>
        </p:txBody>
      </p:sp>
    </p:spTree>
    <p:extLst>
      <p:ext uri="{BB962C8B-B14F-4D97-AF65-F5344CB8AC3E}">
        <p14:creationId xmlns:p14="http://schemas.microsoft.com/office/powerpoint/2010/main" val="5692541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5411"/>
            <a:ext cx="10515600" cy="1325563"/>
          </a:xfrm>
        </p:spPr>
        <p:txBody>
          <a:bodyPr/>
          <a:lstStyle/>
          <a:p>
            <a:r>
              <a:rPr lang="en-CA" dirty="0" smtClean="0"/>
              <a:t>Application</a:t>
            </a:r>
            <a:endParaRPr lang="en-CA" dirty="0"/>
          </a:p>
        </p:txBody>
      </p:sp>
      <p:sp>
        <p:nvSpPr>
          <p:cNvPr id="3" name="Content Placeholder 2"/>
          <p:cNvSpPr>
            <a:spLocks noGrp="1"/>
          </p:cNvSpPr>
          <p:nvPr>
            <p:ph idx="1"/>
          </p:nvPr>
        </p:nvSpPr>
        <p:spPr>
          <a:xfrm>
            <a:off x="838200" y="1238865"/>
            <a:ext cx="9626600" cy="5646432"/>
          </a:xfrm>
        </p:spPr>
        <p:txBody>
          <a:bodyPr>
            <a:normAutofit lnSpcReduction="10000"/>
          </a:bodyPr>
          <a:lstStyle/>
          <a:p>
            <a:pPr lvl="0"/>
            <a:r>
              <a:rPr lang="en-CA" dirty="0" smtClean="0"/>
              <a:t>When </a:t>
            </a:r>
            <a:r>
              <a:rPr lang="en-CA" dirty="0"/>
              <a:t>we gather as a crowd, let us do so primarily with an aim to act compassionately, looking for those to whom we can extend the comfort we ourselves have received from Jesus.</a:t>
            </a:r>
          </a:p>
          <a:p>
            <a:pPr lvl="0"/>
            <a:r>
              <a:rPr lang="en-CA" dirty="0"/>
              <a:t>Let us seek out circles of relationship with others from Hillside, a smaller grouping with whom we might engage in mutual, reciprocal ministry, experiencing there empowering and equipping, detailed discussion, and intimate experiences of Christ’s love.</a:t>
            </a:r>
          </a:p>
          <a:p>
            <a:pPr lvl="0"/>
            <a:r>
              <a:rPr lang="en-CA" dirty="0"/>
              <a:t>Let us seek out confidant relationships, deep </a:t>
            </a:r>
            <a:r>
              <a:rPr lang="en-CA" dirty="0" smtClean="0"/>
              <a:t>                   relationships </a:t>
            </a:r>
            <a:r>
              <a:rPr lang="en-CA" dirty="0"/>
              <a:t>in which we might enjoy </a:t>
            </a:r>
            <a:r>
              <a:rPr lang="en-CA" dirty="0" smtClean="0"/>
              <a:t>                            conversations </a:t>
            </a:r>
            <a:r>
              <a:rPr lang="en-CA" dirty="0"/>
              <a:t>about calling, mission, </a:t>
            </a:r>
            <a:r>
              <a:rPr lang="en-CA" dirty="0" smtClean="0"/>
              <a:t>                                       forgiveness</a:t>
            </a:r>
            <a:r>
              <a:rPr lang="en-CA" dirty="0"/>
              <a:t>, restoration and profound </a:t>
            </a:r>
            <a:r>
              <a:rPr lang="en-CA" dirty="0" smtClean="0"/>
              <a:t>                                        issues </a:t>
            </a:r>
            <a:r>
              <a:rPr lang="en-CA" dirty="0"/>
              <a:t>of faith</a:t>
            </a:r>
            <a:r>
              <a:rPr lang="en-CA" dirty="0" smtClean="0"/>
              <a:t>.</a:t>
            </a:r>
            <a:endParaRPr lang="en-CA" dirty="0"/>
          </a:p>
        </p:txBody>
      </p:sp>
    </p:spTree>
    <p:extLst>
      <p:ext uri="{BB962C8B-B14F-4D97-AF65-F5344CB8AC3E}">
        <p14:creationId xmlns:p14="http://schemas.microsoft.com/office/powerpoint/2010/main" val="10511928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5400" dirty="0" smtClean="0"/>
              <a:t>Crowds</a:t>
            </a:r>
            <a:r>
              <a:rPr lang="en-CA" sz="4800" dirty="0"/>
              <a:t>, circles and </a:t>
            </a:r>
            <a:r>
              <a:rPr lang="en-CA" sz="4800" dirty="0" smtClean="0"/>
              <a:t>confidants</a:t>
            </a:r>
            <a:endParaRPr lang="en-CA" sz="4800" dirty="0"/>
          </a:p>
        </p:txBody>
      </p:sp>
      <p:sp>
        <p:nvSpPr>
          <p:cNvPr id="13" name="Content Placeholder 12"/>
          <p:cNvSpPr>
            <a:spLocks noGrp="1"/>
          </p:cNvSpPr>
          <p:nvPr>
            <p:ph idx="1"/>
          </p:nvPr>
        </p:nvSpPr>
        <p:spPr>
          <a:xfrm>
            <a:off x="838200" y="1825625"/>
            <a:ext cx="4101339" cy="4351338"/>
          </a:xfrm>
        </p:spPr>
        <p:txBody>
          <a:bodyPr>
            <a:normAutofit/>
          </a:bodyPr>
          <a:lstStyle/>
          <a:p>
            <a:r>
              <a:rPr lang="en-CA" dirty="0" smtClean="0"/>
              <a:t>Crowds: ranging </a:t>
            </a:r>
            <a:r>
              <a:rPr lang="en-CA" dirty="0"/>
              <a:t>from groups of 30 to much larger groups </a:t>
            </a:r>
            <a:endParaRPr lang="en-CA" dirty="0" smtClean="0"/>
          </a:p>
          <a:p>
            <a:r>
              <a:rPr lang="en-CA" dirty="0" smtClean="0"/>
              <a:t>Circles: smaller groups in the 10 -15 range</a:t>
            </a:r>
          </a:p>
          <a:p>
            <a:r>
              <a:rPr lang="en-CA" dirty="0" smtClean="0"/>
              <a:t>Confidants: a very small group of 3-4 people</a:t>
            </a:r>
            <a:endParaRPr lang="en-CA" dirty="0"/>
          </a:p>
          <a:p>
            <a:endParaRPr lang="en-CA" dirty="0"/>
          </a:p>
        </p:txBody>
      </p:sp>
      <p:pic>
        <p:nvPicPr>
          <p:cNvPr id="1032" name="Picture 8" descr="17,100+ People Standing In Circle Stock Photos, Pictures &amp; Royalty-Free  Images - iStock | People standing in group, People standing in line, People  holding hand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04513" y="1515139"/>
            <a:ext cx="4559301" cy="3419476"/>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8" descr="17,100+ People Standing In Circle Stock Photos, Pictures &amp; Royalty-Free  Images - iStock | People standing in group, People standing in line, People  holding hands"/>
          <p:cNvPicPr>
            <a:picLocks noChangeAspect="1" noChangeArrowheads="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14697" t="64714" r="73831" b="22174"/>
          <a:stretch/>
        </p:blipFill>
        <p:spPr bwMode="auto">
          <a:xfrm>
            <a:off x="7501085" y="2683778"/>
            <a:ext cx="366156" cy="3138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6923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202896"/>
            <a:ext cx="10515600" cy="1325563"/>
          </a:xfrm>
        </p:spPr>
        <p:txBody>
          <a:bodyPr/>
          <a:lstStyle/>
          <a:p>
            <a:r>
              <a:rPr lang="en-CA" dirty="0" smtClean="0"/>
              <a:t>Crowds</a:t>
            </a:r>
            <a:endParaRPr lang="en-CA" dirty="0"/>
          </a:p>
        </p:txBody>
      </p:sp>
      <p:sp>
        <p:nvSpPr>
          <p:cNvPr id="3" name="Content Placeholder 2"/>
          <p:cNvSpPr>
            <a:spLocks noGrp="1"/>
          </p:cNvSpPr>
          <p:nvPr>
            <p:ph idx="1"/>
          </p:nvPr>
        </p:nvSpPr>
        <p:spPr>
          <a:xfrm>
            <a:off x="838199" y="1319872"/>
            <a:ext cx="9861645" cy="5008728"/>
          </a:xfrm>
        </p:spPr>
        <p:txBody>
          <a:bodyPr>
            <a:noAutofit/>
          </a:bodyPr>
          <a:lstStyle/>
          <a:p>
            <a:r>
              <a:rPr lang="en-CA" dirty="0" smtClean="0"/>
              <a:t>In Jesus</a:t>
            </a:r>
            <a:r>
              <a:rPr lang="en-CA" dirty="0"/>
              <a:t>’ crowd ministry, we </a:t>
            </a:r>
            <a:r>
              <a:rPr lang="en-CA" dirty="0" smtClean="0"/>
              <a:t>encounter </a:t>
            </a:r>
            <a:r>
              <a:rPr lang="en-CA" dirty="0"/>
              <a:t>a ministry featuring teaching by parable, mass feedings, and spectacular healings. </a:t>
            </a:r>
            <a:endParaRPr lang="en-CA" dirty="0" smtClean="0"/>
          </a:p>
          <a:p>
            <a:r>
              <a:rPr lang="en-CA" dirty="0" smtClean="0"/>
              <a:t>Christ’s </a:t>
            </a:r>
            <a:r>
              <a:rPr lang="en-CA" dirty="0"/>
              <a:t>motivation for ministry or service to the crowds </a:t>
            </a:r>
            <a:endParaRPr lang="en-CA" dirty="0" smtClean="0"/>
          </a:p>
          <a:p>
            <a:pPr marL="457200" lvl="1" indent="0">
              <a:buNone/>
            </a:pPr>
            <a:r>
              <a:rPr lang="en-CA" dirty="0" smtClean="0">
                <a:solidFill>
                  <a:schemeClr val="accent6">
                    <a:lumMod val="75000"/>
                  </a:schemeClr>
                </a:solidFill>
              </a:rPr>
              <a:t>“</a:t>
            </a:r>
            <a:r>
              <a:rPr lang="en-CA" dirty="0">
                <a:solidFill>
                  <a:schemeClr val="accent6">
                    <a:lumMod val="75000"/>
                  </a:schemeClr>
                </a:solidFill>
              </a:rPr>
              <a:t>W</a:t>
            </a:r>
            <a:r>
              <a:rPr lang="en-CA" dirty="0" smtClean="0">
                <a:solidFill>
                  <a:schemeClr val="accent6">
                    <a:lumMod val="75000"/>
                  </a:schemeClr>
                </a:solidFill>
              </a:rPr>
              <a:t>hen</a:t>
            </a:r>
            <a:r>
              <a:rPr lang="en-CA" dirty="0">
                <a:solidFill>
                  <a:schemeClr val="accent6">
                    <a:lumMod val="75000"/>
                  </a:schemeClr>
                </a:solidFill>
              </a:rPr>
              <a:t> Jesus landed and saw a large crowd, he had compassion on them, because they were like sheep without a shepherd. So he began teaching them many things” ... “when Jesus landed and saw a large crowd, he had compassion on them and healed their </a:t>
            </a:r>
            <a:r>
              <a:rPr lang="en-CA" dirty="0" smtClean="0">
                <a:solidFill>
                  <a:schemeClr val="accent6">
                    <a:lumMod val="75000"/>
                  </a:schemeClr>
                </a:solidFill>
              </a:rPr>
              <a:t>sick.” 				</a:t>
            </a:r>
          </a:p>
          <a:p>
            <a:pPr marL="457200" lvl="1" indent="0">
              <a:buNone/>
            </a:pPr>
            <a:r>
              <a:rPr lang="en-CA" dirty="0" smtClean="0">
                <a:solidFill>
                  <a:schemeClr val="accent6">
                    <a:lumMod val="75000"/>
                  </a:schemeClr>
                </a:solidFill>
              </a:rPr>
              <a:t>(Mark 6:34, Matthew 14:13-14)</a:t>
            </a:r>
            <a:endParaRPr lang="en-CA" dirty="0">
              <a:solidFill>
                <a:schemeClr val="accent6">
                  <a:lumMod val="75000"/>
                </a:schemeClr>
              </a:solidFill>
            </a:endParaRPr>
          </a:p>
          <a:p>
            <a:r>
              <a:rPr lang="en-CA" dirty="0" smtClean="0"/>
              <a:t>Crowd </a:t>
            </a:r>
            <a:r>
              <a:rPr lang="en-CA" dirty="0"/>
              <a:t>ministry then is a key realm of </a:t>
            </a:r>
            <a:r>
              <a:rPr lang="en-CA" dirty="0" smtClean="0"/>
              <a:t>                            compassion</a:t>
            </a:r>
            <a:r>
              <a:rPr lang="en-CA" dirty="0"/>
              <a:t>.</a:t>
            </a:r>
          </a:p>
        </p:txBody>
      </p:sp>
    </p:spTree>
    <p:extLst>
      <p:ext uri="{BB962C8B-B14F-4D97-AF65-F5344CB8AC3E}">
        <p14:creationId xmlns:p14="http://schemas.microsoft.com/office/powerpoint/2010/main" val="14565612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290431"/>
            <a:ext cx="9559413" cy="6337979"/>
          </a:xfrm>
        </p:spPr>
        <p:txBody>
          <a:bodyPr>
            <a:normAutofit lnSpcReduction="10000"/>
          </a:bodyPr>
          <a:lstStyle/>
          <a:p>
            <a:r>
              <a:rPr lang="en-CA" dirty="0" smtClean="0"/>
              <a:t>Our </a:t>
            </a:r>
            <a:r>
              <a:rPr lang="en-CA" dirty="0"/>
              <a:t>church services and corporate gatherings would fall into the crowd category, which means that ministry motivated similarly to Christ’s crowd ministry ought to be occurring when we gather together. </a:t>
            </a:r>
          </a:p>
          <a:p>
            <a:r>
              <a:rPr lang="en-CA" dirty="0" smtClean="0"/>
              <a:t>A barrier to this is that we often </a:t>
            </a:r>
            <a:r>
              <a:rPr lang="en-CA" dirty="0"/>
              <a:t>do not approach crowd ministry </a:t>
            </a:r>
            <a:r>
              <a:rPr lang="en-CA" dirty="0" smtClean="0"/>
              <a:t>compassionately; we are not looking </a:t>
            </a:r>
            <a:r>
              <a:rPr lang="en-CA" dirty="0"/>
              <a:t>for those in suffering, ready to take action to help. </a:t>
            </a:r>
          </a:p>
          <a:p>
            <a:r>
              <a:rPr lang="en-CA" dirty="0" smtClean="0"/>
              <a:t>Might </a:t>
            </a:r>
            <a:r>
              <a:rPr lang="en-CA" dirty="0"/>
              <a:t>we take to heart Peter’s encouragement of God’s people in 1 Peter 3:8 and might </a:t>
            </a:r>
            <a:r>
              <a:rPr lang="en-CA" dirty="0">
                <a:solidFill>
                  <a:schemeClr val="accent6">
                    <a:lumMod val="75000"/>
                  </a:schemeClr>
                </a:solidFill>
              </a:rPr>
              <a:t>“all of [us], be like-minded, be sympathetic, love one another, be compassionate and humble”</a:t>
            </a:r>
            <a:r>
              <a:rPr lang="en-CA" dirty="0"/>
              <a:t>. </a:t>
            </a:r>
            <a:endParaRPr lang="en-CA" dirty="0" smtClean="0"/>
          </a:p>
          <a:p>
            <a:r>
              <a:rPr lang="en-CA" dirty="0" smtClean="0"/>
              <a:t>When </a:t>
            </a:r>
            <a:r>
              <a:rPr lang="en-CA" dirty="0"/>
              <a:t>you come to church, when you engage </a:t>
            </a:r>
            <a:r>
              <a:rPr lang="en-CA" dirty="0" smtClean="0"/>
              <a:t>                          in </a:t>
            </a:r>
            <a:r>
              <a:rPr lang="en-CA" dirty="0"/>
              <a:t>a crowd, do you experience compassion </a:t>
            </a:r>
            <a:r>
              <a:rPr lang="en-CA" dirty="0" smtClean="0"/>
              <a:t>                                               for </a:t>
            </a:r>
            <a:r>
              <a:rPr lang="en-CA" dirty="0"/>
              <a:t>the people of God or are you yet </a:t>
            </a:r>
            <a:r>
              <a:rPr lang="en-CA" dirty="0" smtClean="0"/>
              <a:t>                                                   focussed </a:t>
            </a:r>
            <a:r>
              <a:rPr lang="en-CA" dirty="0"/>
              <a:t>on getting your fill?</a:t>
            </a:r>
          </a:p>
        </p:txBody>
      </p:sp>
    </p:spTree>
    <p:extLst>
      <p:ext uri="{BB962C8B-B14F-4D97-AF65-F5344CB8AC3E}">
        <p14:creationId xmlns:p14="http://schemas.microsoft.com/office/powerpoint/2010/main" val="35092092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77422"/>
            <a:ext cx="9662652" cy="3025775"/>
          </a:xfrm>
        </p:spPr>
        <p:txBody>
          <a:bodyPr>
            <a:noAutofit/>
          </a:bodyPr>
          <a:lstStyle/>
          <a:p>
            <a:r>
              <a:rPr lang="en-CA" dirty="0" smtClean="0"/>
              <a:t>Jesus </a:t>
            </a:r>
            <a:r>
              <a:rPr lang="en-CA" dirty="0"/>
              <a:t>engaged in specific ministry to a circle, a group of 12 and a few other hangers on</a:t>
            </a:r>
            <a:r>
              <a:rPr lang="en-CA" dirty="0" smtClean="0"/>
              <a:t>. </a:t>
            </a:r>
            <a:r>
              <a:rPr lang="en-CA" dirty="0"/>
              <a:t> </a:t>
            </a:r>
          </a:p>
          <a:p>
            <a:r>
              <a:rPr lang="en-CA" dirty="0">
                <a:solidFill>
                  <a:schemeClr val="accent6">
                    <a:lumMod val="75000"/>
                  </a:schemeClr>
                </a:solidFill>
              </a:rPr>
              <a:t>“One of those days Jesus went out to a mountainside to pray, and spent the night praying to God. When morning came, he called his disciples to him and chose twelve of them, whom he also designated apostles: Simon (whom he named Peter), his brother Andrew, James, John, </a:t>
            </a:r>
            <a:r>
              <a:rPr lang="en-CA" dirty="0" smtClean="0">
                <a:solidFill>
                  <a:schemeClr val="accent6">
                    <a:lumMod val="75000"/>
                  </a:schemeClr>
                </a:solidFill>
              </a:rPr>
              <a:t>Philip, Bartholomew, Matthew, Thomas</a:t>
            </a:r>
            <a:r>
              <a:rPr lang="en-CA" dirty="0">
                <a:solidFill>
                  <a:schemeClr val="accent6">
                    <a:lumMod val="75000"/>
                  </a:schemeClr>
                </a:solidFill>
              </a:rPr>
              <a:t>, James son of </a:t>
            </a:r>
            <a:r>
              <a:rPr lang="en-CA" dirty="0" err="1">
                <a:solidFill>
                  <a:schemeClr val="accent6">
                    <a:lumMod val="75000"/>
                  </a:schemeClr>
                </a:solidFill>
              </a:rPr>
              <a:t>Alphaeus</a:t>
            </a:r>
            <a:r>
              <a:rPr lang="en-CA" dirty="0">
                <a:solidFill>
                  <a:schemeClr val="accent6">
                    <a:lumMod val="75000"/>
                  </a:schemeClr>
                </a:solidFill>
              </a:rPr>
              <a:t>, Simon who was called the Zealot, Judas son of James, and Judas Iscariot</a:t>
            </a:r>
            <a:r>
              <a:rPr lang="en-CA" dirty="0" smtClean="0">
                <a:solidFill>
                  <a:schemeClr val="accent6">
                    <a:lumMod val="75000"/>
                  </a:schemeClr>
                </a:solidFill>
              </a:rPr>
              <a:t>,                                     </a:t>
            </a:r>
            <a:r>
              <a:rPr lang="en-CA" dirty="0">
                <a:solidFill>
                  <a:schemeClr val="accent6">
                    <a:lumMod val="75000"/>
                  </a:schemeClr>
                </a:solidFill>
              </a:rPr>
              <a:t>who became a traitor</a:t>
            </a:r>
            <a:r>
              <a:rPr lang="en-CA" dirty="0" smtClean="0">
                <a:solidFill>
                  <a:schemeClr val="accent6">
                    <a:lumMod val="75000"/>
                  </a:schemeClr>
                </a:solidFill>
              </a:rPr>
              <a:t>.” </a:t>
            </a:r>
            <a:r>
              <a:rPr lang="en-CA" dirty="0">
                <a:solidFill>
                  <a:schemeClr val="accent6">
                    <a:lumMod val="75000"/>
                  </a:schemeClr>
                </a:solidFill>
              </a:rPr>
              <a:t>(Luke 6:12–16)</a:t>
            </a:r>
          </a:p>
          <a:p>
            <a:r>
              <a:rPr lang="en-CA" dirty="0" smtClean="0"/>
              <a:t>Out </a:t>
            </a:r>
            <a:r>
              <a:rPr lang="en-CA" dirty="0"/>
              <a:t>of the vast crowds that followed Jesus, </a:t>
            </a:r>
            <a:r>
              <a:rPr lang="en-CA" dirty="0" smtClean="0"/>
              <a:t>                              He </a:t>
            </a:r>
            <a:r>
              <a:rPr lang="en-CA" dirty="0"/>
              <a:t>chose twelve men to form His </a:t>
            </a:r>
            <a:r>
              <a:rPr lang="en-CA" dirty="0" smtClean="0"/>
              <a:t>circle.</a:t>
            </a:r>
            <a:endParaRPr lang="en-CA" dirty="0"/>
          </a:p>
        </p:txBody>
      </p:sp>
      <p:sp>
        <p:nvSpPr>
          <p:cNvPr id="4" name="Title 3"/>
          <p:cNvSpPr>
            <a:spLocks noGrp="1"/>
          </p:cNvSpPr>
          <p:nvPr>
            <p:ph type="title"/>
          </p:nvPr>
        </p:nvSpPr>
        <p:spPr>
          <a:xfrm>
            <a:off x="838200" y="11169"/>
            <a:ext cx="10515600" cy="1325563"/>
          </a:xfrm>
        </p:spPr>
        <p:txBody>
          <a:bodyPr/>
          <a:lstStyle/>
          <a:p>
            <a:r>
              <a:rPr lang="en-CA" dirty="0" smtClean="0"/>
              <a:t>Circles</a:t>
            </a:r>
            <a:endParaRPr lang="en-CA" dirty="0"/>
          </a:p>
        </p:txBody>
      </p:sp>
    </p:spTree>
    <p:extLst>
      <p:ext uri="{BB962C8B-B14F-4D97-AF65-F5344CB8AC3E}">
        <p14:creationId xmlns:p14="http://schemas.microsoft.com/office/powerpoint/2010/main" val="30550435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1" y="365124"/>
            <a:ext cx="9343029" cy="6363221"/>
          </a:xfrm>
        </p:spPr>
        <p:txBody>
          <a:bodyPr>
            <a:normAutofit/>
          </a:bodyPr>
          <a:lstStyle/>
          <a:p>
            <a:r>
              <a:rPr lang="en-CA" dirty="0" smtClean="0"/>
              <a:t>Rather </a:t>
            </a:r>
            <a:r>
              <a:rPr lang="en-CA" dirty="0"/>
              <a:t>than being connected </a:t>
            </a:r>
            <a:r>
              <a:rPr lang="en-CA" dirty="0" err="1"/>
              <a:t>familially</a:t>
            </a:r>
            <a:r>
              <a:rPr lang="en-CA" dirty="0"/>
              <a:t>, by employment </a:t>
            </a:r>
            <a:r>
              <a:rPr lang="en-CA" dirty="0" smtClean="0"/>
              <a:t>or </a:t>
            </a:r>
            <a:r>
              <a:rPr lang="en-CA" dirty="0"/>
              <a:t>socially, the connection between Christ and this circle occu</a:t>
            </a:r>
            <a:r>
              <a:rPr lang="en-CA" dirty="0" smtClean="0"/>
              <a:t>rred </a:t>
            </a:r>
            <a:r>
              <a:rPr lang="en-CA" dirty="0" err="1"/>
              <a:t>missionally</a:t>
            </a:r>
            <a:r>
              <a:rPr lang="en-CA" dirty="0" smtClean="0"/>
              <a:t>.</a:t>
            </a:r>
          </a:p>
          <a:p>
            <a:r>
              <a:rPr lang="en-CA" dirty="0" smtClean="0"/>
              <a:t>Jesus </a:t>
            </a:r>
            <a:r>
              <a:rPr lang="en-CA" dirty="0"/>
              <a:t>and the twelve disciples shared a connection based upon not only a close relational engagement, but also based upon the fact that mutual ministry – cooperative and participative </a:t>
            </a:r>
            <a:r>
              <a:rPr lang="en-CA" dirty="0" smtClean="0"/>
              <a:t>ministry </a:t>
            </a:r>
            <a:r>
              <a:rPr lang="en-CA" dirty="0"/>
              <a:t>– was shared among this group. </a:t>
            </a:r>
            <a:endParaRPr lang="en-CA" dirty="0" smtClean="0"/>
          </a:p>
          <a:p>
            <a:r>
              <a:rPr lang="en-CA" dirty="0"/>
              <a:t>To His group of 12, Jesus performed targeted equipping and empowering tasks, He engaged in more detailed teaching and discussion, and those within His circle </a:t>
            </a:r>
            <a:r>
              <a:rPr lang="en-CA" dirty="0" smtClean="0"/>
              <a:t>                         enjoyed </a:t>
            </a:r>
            <a:r>
              <a:rPr lang="en-CA" dirty="0"/>
              <a:t>a more intimate experience of His love. </a:t>
            </a:r>
          </a:p>
        </p:txBody>
      </p:sp>
    </p:spTree>
    <p:extLst>
      <p:ext uri="{BB962C8B-B14F-4D97-AF65-F5344CB8AC3E}">
        <p14:creationId xmlns:p14="http://schemas.microsoft.com/office/powerpoint/2010/main" val="36669647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365125"/>
            <a:ext cx="9847997" cy="6282418"/>
          </a:xfrm>
        </p:spPr>
        <p:txBody>
          <a:bodyPr>
            <a:normAutofit lnSpcReduction="10000"/>
          </a:bodyPr>
          <a:lstStyle/>
          <a:p>
            <a:r>
              <a:rPr lang="en-CA" dirty="0" smtClean="0"/>
              <a:t>When </a:t>
            </a:r>
            <a:r>
              <a:rPr lang="en-CA" dirty="0"/>
              <a:t>we establish a circle with whom we interact around the things of </a:t>
            </a:r>
            <a:r>
              <a:rPr lang="en-CA" dirty="0" smtClean="0"/>
              <a:t>faith through ministries like our </a:t>
            </a:r>
            <a:r>
              <a:rPr lang="en-CA" dirty="0"/>
              <a:t>H2H groups and Bible study ministries at Hillside</a:t>
            </a:r>
            <a:r>
              <a:rPr lang="en-CA" dirty="0" smtClean="0"/>
              <a:t>, </a:t>
            </a:r>
            <a:r>
              <a:rPr lang="en-CA" dirty="0"/>
              <a:t>I firmly believe that the same kind of empowering and equipping, detailed discussion, and intimate experiences of Christ’s love experienced by the disciples can also be experienced by us. </a:t>
            </a:r>
            <a:endParaRPr lang="en-CA" dirty="0" smtClean="0"/>
          </a:p>
          <a:p>
            <a:r>
              <a:rPr lang="en-CA" dirty="0" smtClean="0"/>
              <a:t>When </a:t>
            </a:r>
            <a:r>
              <a:rPr lang="en-CA" dirty="0"/>
              <a:t>we begin to connect more deeply with others, experiencing the mutuality of ministry that comes through circle ministry, then I believe we will find ourselves growing in our faith in incredible ways, as did Christ’s 12. </a:t>
            </a:r>
            <a:endParaRPr lang="en-CA" dirty="0" smtClean="0"/>
          </a:p>
          <a:p>
            <a:r>
              <a:rPr lang="en-CA" dirty="0" smtClean="0"/>
              <a:t>To </a:t>
            </a:r>
            <a:r>
              <a:rPr lang="en-CA" dirty="0"/>
              <a:t>experience the kind of growth in faith seen in Christ’s circle ministry, am I willing to risk deep connection </a:t>
            </a:r>
            <a:r>
              <a:rPr lang="en-CA" dirty="0" smtClean="0"/>
              <a:t>                         with </a:t>
            </a:r>
            <a:r>
              <a:rPr lang="en-CA" dirty="0"/>
              <a:t>other followers of Jesus, with whom my </a:t>
            </a:r>
            <a:r>
              <a:rPr lang="en-CA" dirty="0" smtClean="0"/>
              <a:t>                                               greatest </a:t>
            </a:r>
            <a:r>
              <a:rPr lang="en-CA" dirty="0"/>
              <a:t>connection is that we are together </a:t>
            </a:r>
            <a:r>
              <a:rPr lang="en-CA" dirty="0" smtClean="0"/>
              <a:t>                                                   on </a:t>
            </a:r>
            <a:r>
              <a:rPr lang="en-CA" dirty="0"/>
              <a:t>mission for Jesus in the world?</a:t>
            </a:r>
          </a:p>
        </p:txBody>
      </p:sp>
    </p:spTree>
    <p:extLst>
      <p:ext uri="{BB962C8B-B14F-4D97-AF65-F5344CB8AC3E}">
        <p14:creationId xmlns:p14="http://schemas.microsoft.com/office/powerpoint/2010/main" val="20109061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9656"/>
            <a:ext cx="10515600" cy="1325563"/>
          </a:xfrm>
        </p:spPr>
        <p:txBody>
          <a:bodyPr/>
          <a:lstStyle/>
          <a:p>
            <a:r>
              <a:rPr lang="en-CA" dirty="0" smtClean="0"/>
              <a:t>Confidants</a:t>
            </a:r>
            <a:endParaRPr lang="en-CA" dirty="0"/>
          </a:p>
        </p:txBody>
      </p:sp>
      <p:sp>
        <p:nvSpPr>
          <p:cNvPr id="3" name="Content Placeholder 2"/>
          <p:cNvSpPr>
            <a:spLocks noGrp="1"/>
          </p:cNvSpPr>
          <p:nvPr>
            <p:ph idx="1"/>
          </p:nvPr>
        </p:nvSpPr>
        <p:spPr>
          <a:xfrm>
            <a:off x="838200" y="1309022"/>
            <a:ext cx="9441426" cy="6804270"/>
          </a:xfrm>
        </p:spPr>
        <p:txBody>
          <a:bodyPr>
            <a:noAutofit/>
          </a:bodyPr>
          <a:lstStyle/>
          <a:p>
            <a:r>
              <a:rPr lang="en-CA" dirty="0" smtClean="0"/>
              <a:t>Jesus </a:t>
            </a:r>
            <a:r>
              <a:rPr lang="en-CA" dirty="0"/>
              <a:t>had a very specific group of three confidants, an inner circle, if you will, made up of James and John, the sons of Zebedee and Simon Peter. </a:t>
            </a:r>
            <a:endParaRPr lang="en-CA" dirty="0" smtClean="0"/>
          </a:p>
          <a:p>
            <a:r>
              <a:rPr lang="en-CA" dirty="0" smtClean="0"/>
              <a:t>Their connection </a:t>
            </a:r>
            <a:r>
              <a:rPr lang="en-CA" dirty="0"/>
              <a:t>is forged not because of who they were, but because of what Christ was at work doing in their </a:t>
            </a:r>
            <a:r>
              <a:rPr lang="en-CA" dirty="0" smtClean="0"/>
              <a:t>lives, being called </a:t>
            </a:r>
            <a:r>
              <a:rPr lang="en-CA" dirty="0"/>
              <a:t>from being fishers </a:t>
            </a:r>
            <a:r>
              <a:rPr lang="en-CA" dirty="0" smtClean="0"/>
              <a:t>of </a:t>
            </a:r>
            <a:r>
              <a:rPr lang="en-CA" dirty="0"/>
              <a:t>fish, to be “fishers of men</a:t>
            </a:r>
            <a:r>
              <a:rPr lang="en-CA" dirty="0" smtClean="0"/>
              <a:t>”.</a:t>
            </a:r>
          </a:p>
          <a:p>
            <a:r>
              <a:rPr lang="en-CA" dirty="0" smtClean="0"/>
              <a:t>Jesus </a:t>
            </a:r>
            <a:r>
              <a:rPr lang="en-CA" dirty="0"/>
              <a:t>shared a unique relationship with these three men, enjoying a closer and more intimate relationship </a:t>
            </a:r>
            <a:r>
              <a:rPr lang="en-CA" dirty="0" smtClean="0"/>
              <a:t>                            than </a:t>
            </a:r>
            <a:r>
              <a:rPr lang="en-CA" dirty="0"/>
              <a:t>with any other of His followers. </a:t>
            </a:r>
            <a:endParaRPr lang="en-CA" dirty="0" smtClean="0"/>
          </a:p>
          <a:p>
            <a:r>
              <a:rPr lang="en-CA" dirty="0" smtClean="0"/>
              <a:t>Peter</a:t>
            </a:r>
            <a:r>
              <a:rPr lang="en-CA" dirty="0"/>
              <a:t>, James and John were privy to some </a:t>
            </a:r>
            <a:r>
              <a:rPr lang="en-CA" dirty="0" smtClean="0"/>
              <a:t>                                    very </a:t>
            </a:r>
            <a:r>
              <a:rPr lang="en-CA" dirty="0"/>
              <a:t>unique </a:t>
            </a:r>
            <a:r>
              <a:rPr lang="en-CA" dirty="0" smtClean="0"/>
              <a:t>experiences.</a:t>
            </a:r>
          </a:p>
        </p:txBody>
      </p:sp>
    </p:spTree>
    <p:extLst>
      <p:ext uri="{BB962C8B-B14F-4D97-AF65-F5344CB8AC3E}">
        <p14:creationId xmlns:p14="http://schemas.microsoft.com/office/powerpoint/2010/main" val="41670892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65124"/>
            <a:ext cx="9615985" cy="6492875"/>
          </a:xfrm>
        </p:spPr>
        <p:txBody>
          <a:bodyPr>
            <a:normAutofit/>
          </a:bodyPr>
          <a:lstStyle/>
          <a:p>
            <a:r>
              <a:rPr lang="en-CA" dirty="0" smtClean="0">
                <a:solidFill>
                  <a:schemeClr val="accent6">
                    <a:lumMod val="75000"/>
                  </a:schemeClr>
                </a:solidFill>
              </a:rPr>
              <a:t>“</a:t>
            </a:r>
            <a:r>
              <a:rPr lang="en-CA" dirty="0">
                <a:solidFill>
                  <a:schemeClr val="accent6">
                    <a:lumMod val="75000"/>
                  </a:schemeClr>
                </a:solidFill>
              </a:rPr>
              <a:t>Then Jesus went with his disciples to a place called Gethsemane, and he said to them, “Sit here while I go over there and pray.” He took Peter and the two sons of Zebedee along with him, and he began to be sorrowful and troubled. Then he said to them, “My soul is overwhelmed with sorrow to the point of death. Stay here and keep watch with me</a:t>
            </a:r>
            <a:r>
              <a:rPr lang="en-CA" dirty="0" smtClean="0">
                <a:solidFill>
                  <a:schemeClr val="accent6">
                    <a:lumMod val="75000"/>
                  </a:schemeClr>
                </a:solidFill>
              </a:rPr>
              <a:t>.”</a:t>
            </a:r>
            <a:r>
              <a:rPr lang="en-CA" dirty="0">
                <a:solidFill>
                  <a:schemeClr val="accent6">
                    <a:lumMod val="75000"/>
                  </a:schemeClr>
                </a:solidFill>
              </a:rPr>
              <a:t> </a:t>
            </a:r>
            <a:r>
              <a:rPr lang="en-CA" dirty="0" smtClean="0">
                <a:solidFill>
                  <a:schemeClr val="accent6">
                    <a:lumMod val="75000"/>
                  </a:schemeClr>
                </a:solidFill>
              </a:rPr>
              <a:t>(Matthew 26:36–38)</a:t>
            </a:r>
            <a:endParaRPr lang="en-CA" dirty="0">
              <a:solidFill>
                <a:schemeClr val="accent6">
                  <a:lumMod val="75000"/>
                </a:schemeClr>
              </a:solidFill>
            </a:endParaRPr>
          </a:p>
          <a:p>
            <a:r>
              <a:rPr lang="en-CA" dirty="0" smtClean="0"/>
              <a:t>Within </a:t>
            </a:r>
            <a:r>
              <a:rPr lang="en-CA" dirty="0"/>
              <a:t>this group of confidants, we see Christ engaging in significant conversations about calling, mission, forgiveness, restoration and profound issues of faith. Jesus had for Himself this triad He called together at critical </a:t>
            </a:r>
            <a:r>
              <a:rPr lang="en-CA" dirty="0" smtClean="0"/>
              <a:t>moments                            </a:t>
            </a:r>
            <a:r>
              <a:rPr lang="en-CA" dirty="0"/>
              <a:t>in His life – when support was needed </a:t>
            </a:r>
            <a:r>
              <a:rPr lang="en-CA" dirty="0" smtClean="0"/>
              <a:t>in                                                  </a:t>
            </a:r>
            <a:r>
              <a:rPr lang="en-CA" dirty="0"/>
              <a:t>the face of challenge, it was to His </a:t>
            </a:r>
            <a:r>
              <a:rPr lang="en-CA" dirty="0" smtClean="0"/>
              <a:t>confidants                                     </a:t>
            </a:r>
            <a:r>
              <a:rPr lang="en-CA" dirty="0"/>
              <a:t>He went. </a:t>
            </a:r>
          </a:p>
        </p:txBody>
      </p:sp>
    </p:spTree>
    <p:extLst>
      <p:ext uri="{BB962C8B-B14F-4D97-AF65-F5344CB8AC3E}">
        <p14:creationId xmlns:p14="http://schemas.microsoft.com/office/powerpoint/2010/main" val="40932221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3634</TotalTime>
  <Words>810</Words>
  <Application>Microsoft Office PowerPoint</Application>
  <PresentationFormat>Widescreen</PresentationFormat>
  <Paragraphs>39</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Arial Narrow</vt:lpstr>
      <vt:lpstr>Calibri</vt:lpstr>
      <vt:lpstr>Calibri Light</vt:lpstr>
      <vt:lpstr>Impact</vt:lpstr>
      <vt:lpstr>Office Theme</vt:lpstr>
      <vt:lpstr>PowerPoint Presentation</vt:lpstr>
      <vt:lpstr>Crowds, circles and confidants</vt:lpstr>
      <vt:lpstr>Crowds</vt:lpstr>
      <vt:lpstr>PowerPoint Presentation</vt:lpstr>
      <vt:lpstr>Circles</vt:lpstr>
      <vt:lpstr>PowerPoint Presentation</vt:lpstr>
      <vt:lpstr>PowerPoint Presentation</vt:lpstr>
      <vt:lpstr>Confidants</vt:lpstr>
      <vt:lpstr>PowerPoint Presentation</vt:lpstr>
      <vt:lpstr>PowerPoint Presentation</vt:lpstr>
      <vt:lpstr>Application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Microsoft account</cp:lastModifiedBy>
  <cp:revision>30</cp:revision>
  <cp:lastPrinted>2024-02-02T20:50:46Z</cp:lastPrinted>
  <dcterms:created xsi:type="dcterms:W3CDTF">2024-01-02T22:41:48Z</dcterms:created>
  <dcterms:modified xsi:type="dcterms:W3CDTF">2024-02-02T20:55:30Z</dcterms:modified>
</cp:coreProperties>
</file>