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72" r:id="rId3"/>
    <p:sldId id="276" r:id="rId4"/>
    <p:sldId id="257" r:id="rId5"/>
    <p:sldId id="258" r:id="rId6"/>
    <p:sldId id="260" r:id="rId7"/>
    <p:sldId id="273" r:id="rId8"/>
    <p:sldId id="261" r:id="rId9"/>
    <p:sldId id="262" r:id="rId10"/>
    <p:sldId id="263" r:id="rId11"/>
    <p:sldId id="264" r:id="rId12"/>
    <p:sldId id="265" r:id="rId13"/>
    <p:sldId id="277" r:id="rId14"/>
    <p:sldId id="266" r:id="rId15"/>
    <p:sldId id="274" r:id="rId16"/>
    <p:sldId id="275"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424"/>
    <a:srgbClr val="C5E0B5"/>
    <a:srgbClr val="83AF7D"/>
    <a:srgbClr val="926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5" d="100"/>
          <a:sy n="65" d="100"/>
        </p:scale>
        <p:origin x="85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4B50232-223D-4FBF-ABA1-C273958B6770}" type="datetimeFigureOut">
              <a:rPr lang="en-CA" smtClean="0"/>
              <a:t>2024-02-21</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22E972A-30F7-479C-B75A-A34A1D7E16B5}" type="slidenum">
              <a:rPr lang="en-CA" smtClean="0"/>
              <a:t>‹#›</a:t>
            </a:fld>
            <a:endParaRPr lang="en-CA"/>
          </a:p>
        </p:txBody>
      </p:sp>
    </p:spTree>
    <p:extLst>
      <p:ext uri="{BB962C8B-B14F-4D97-AF65-F5344CB8AC3E}">
        <p14:creationId xmlns:p14="http://schemas.microsoft.com/office/powerpoint/2010/main" val="12397934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008008"/>
            <a:ext cx="2743200" cy="365125"/>
          </a:xfrm>
        </p:spPr>
        <p:txBody>
          <a:bodyPr/>
          <a:lstStyle/>
          <a:p>
            <a:fld id="{7B037446-3802-4368-9936-C52CCC36DA49}" type="datetimeFigureOut">
              <a:rPr lang="en-CA" smtClean="0"/>
              <a:t>2024-02-21</a:t>
            </a:fld>
            <a:endParaRPr lang="en-CA"/>
          </a:p>
        </p:txBody>
      </p:sp>
      <p:sp>
        <p:nvSpPr>
          <p:cNvPr id="5" name="Footer Placeholder 4"/>
          <p:cNvSpPr>
            <a:spLocks noGrp="1"/>
          </p:cNvSpPr>
          <p:nvPr>
            <p:ph type="ftr" sz="quarter" idx="11"/>
          </p:nvPr>
        </p:nvSpPr>
        <p:spPr>
          <a:xfrm>
            <a:off x="4038600" y="6008008"/>
            <a:ext cx="4114800" cy="365125"/>
          </a:xfrm>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
        <p:nvSpPr>
          <p:cNvPr id="7" name="Rectangle 6"/>
          <p:cNvSpPr/>
          <p:nvPr userDrawn="1"/>
        </p:nvSpPr>
        <p:spPr>
          <a:xfrm>
            <a:off x="0" y="0"/>
            <a:ext cx="12192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12" y="0"/>
            <a:ext cx="12175787" cy="6867143"/>
          </a:xfrm>
          <a:prstGeom prst="rect">
            <a:avLst/>
          </a:prstGeom>
        </p:spPr>
      </p:pic>
    </p:spTree>
    <p:extLst>
      <p:ext uri="{BB962C8B-B14F-4D97-AF65-F5344CB8AC3E}">
        <p14:creationId xmlns:p14="http://schemas.microsoft.com/office/powerpoint/2010/main" val="248756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037446-3802-4368-9936-C52CCC36DA49}" type="datetimeFigureOut">
              <a:rPr lang="en-CA" smtClean="0"/>
              <a:t>2024-02-21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93893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037446-3802-4368-9936-C52CCC36DA49}" type="datetimeFigureOut">
              <a:rPr lang="en-CA" smtClean="0"/>
              <a:t>2024-02-21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96462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n>
                  <a:solidFill>
                    <a:srgbClr val="92664B"/>
                  </a:solidFill>
                </a:ln>
                <a:solidFill>
                  <a:schemeClr val="bg1"/>
                </a:solidFill>
                <a:latin typeface="Impact" panose="020B080603090205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38200" y="1825625"/>
            <a:ext cx="10555514" cy="4351338"/>
          </a:xfrm>
        </p:spPr>
        <p:txBody>
          <a:bodyPr>
            <a:normAutofit/>
          </a:bodyPr>
          <a:lstStyle>
            <a:lvl1pPr>
              <a:defRPr sz="3200">
                <a:solidFill>
                  <a:schemeClr val="tx1"/>
                </a:solidFill>
                <a:effectLst/>
                <a:latin typeface="Arial Narrow" panose="020B0606020202030204" pitchFamily="34" charset="0"/>
              </a:defRPr>
            </a:lvl1pPr>
            <a:lvl2pPr>
              <a:defRPr sz="3200">
                <a:solidFill>
                  <a:schemeClr val="tx1"/>
                </a:solidFill>
                <a:effectLst/>
                <a:latin typeface="Arial Narrow" panose="020B0606020202030204" pitchFamily="34" charset="0"/>
              </a:defRPr>
            </a:lvl2pPr>
            <a:lvl3pPr>
              <a:defRPr sz="3200">
                <a:solidFill>
                  <a:schemeClr val="tx1"/>
                </a:solidFill>
                <a:effectLst/>
                <a:latin typeface="Arial Narrow" panose="020B0606020202030204" pitchFamily="34" charset="0"/>
              </a:defRPr>
            </a:lvl3pPr>
            <a:lvl4pPr>
              <a:defRPr sz="3200">
                <a:solidFill>
                  <a:schemeClr val="tx1"/>
                </a:solidFill>
                <a:effectLst/>
                <a:latin typeface="Arial Narrow" panose="020B0606020202030204" pitchFamily="34" charset="0"/>
              </a:defRPr>
            </a:lvl4pPr>
            <a:lvl5pPr>
              <a:defRPr sz="3200">
                <a:solidFill>
                  <a:schemeClr val="tx1"/>
                </a:solidFill>
                <a:effectLst/>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7B037446-3802-4368-9936-C52CCC36DA49}" type="datetimeFigureOut">
              <a:rPr lang="en-CA" smtClean="0"/>
              <a:t>2024-02-21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9418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037446-3802-4368-9936-C52CCC36DA49}" type="datetimeFigureOut">
              <a:rPr lang="en-CA" smtClean="0"/>
              <a:t>2024-02-21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324131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B037446-3802-4368-9936-C52CCC36DA49}" type="datetimeFigureOut">
              <a:rPr lang="en-CA" smtClean="0"/>
              <a:t>2024-02-21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245002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B037446-3802-4368-9936-C52CCC36DA49}" type="datetimeFigureOut">
              <a:rPr lang="en-CA" smtClean="0"/>
              <a:t>2024-02-21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304618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B037446-3802-4368-9936-C52CCC36DA49}" type="datetimeFigureOut">
              <a:rPr lang="en-CA" smtClean="0"/>
              <a:t>2024-02-21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31663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37446-3802-4368-9936-C52CCC36DA49}" type="datetimeFigureOut">
              <a:rPr lang="en-CA" smtClean="0"/>
              <a:t>2024-02-21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2912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37446-3802-4368-9936-C52CCC36DA49}" type="datetimeFigureOut">
              <a:rPr lang="en-CA" smtClean="0"/>
              <a:t>2024-02-21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397575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37446-3802-4368-9936-C52CCC36DA49}" type="datetimeFigureOut">
              <a:rPr lang="en-CA" smtClean="0"/>
              <a:t>2024-02-21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398465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382" y="-103239"/>
            <a:ext cx="13007582" cy="744793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37446-3802-4368-9936-C52CCC36DA49}" type="datetimeFigureOut">
              <a:rPr lang="en-CA" smtClean="0"/>
              <a:t>2024-02-21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47914-8768-427F-9A9E-32A3E28AC0E1}" type="slidenum">
              <a:rPr lang="en-CA" smtClean="0"/>
              <a:t>‹#›</a:t>
            </a:fld>
            <a:endParaRPr lang="en-CA"/>
          </a:p>
        </p:txBody>
      </p:sp>
    </p:spTree>
    <p:extLst>
      <p:ext uri="{BB962C8B-B14F-4D97-AF65-F5344CB8AC3E}">
        <p14:creationId xmlns:p14="http://schemas.microsoft.com/office/powerpoint/2010/main" val="7933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988947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8865"/>
            <a:ext cx="8910484" cy="7748167"/>
          </a:xfrm>
        </p:spPr>
        <p:txBody>
          <a:bodyPr>
            <a:noAutofit/>
          </a:bodyPr>
          <a:lstStyle/>
          <a:p>
            <a:r>
              <a:rPr lang="en-CA" dirty="0"/>
              <a:t>W</a:t>
            </a:r>
            <a:r>
              <a:rPr lang="en-CA" dirty="0" smtClean="0"/>
              <a:t>ithin </a:t>
            </a:r>
            <a:r>
              <a:rPr lang="en-CA" dirty="0"/>
              <a:t>His ministry, Jesus seems not to have shaped His ministry approach based solely upon the financial position of those He engaged. </a:t>
            </a:r>
            <a:endParaRPr lang="en-CA" dirty="0" smtClean="0"/>
          </a:p>
          <a:p>
            <a:r>
              <a:rPr lang="en-CA" dirty="0" smtClean="0"/>
              <a:t>Regardless </a:t>
            </a:r>
            <a:r>
              <a:rPr lang="en-CA" dirty="0"/>
              <a:t>of the condition of our bank account, we are God’s craftsmanship and as such, we require ongoing provision from our Maker and sustainer. </a:t>
            </a:r>
            <a:endParaRPr lang="en-CA" dirty="0" smtClean="0"/>
          </a:p>
          <a:p>
            <a:r>
              <a:rPr lang="en-CA" dirty="0" smtClean="0"/>
              <a:t>Both </a:t>
            </a:r>
            <a:r>
              <a:rPr lang="en-CA" dirty="0"/>
              <a:t>the rich and poor desperately require provision, in varying degrees and in a multitude of ways from Jesus </a:t>
            </a:r>
            <a:r>
              <a:rPr lang="en-CA" dirty="0" smtClean="0"/>
              <a:t>Christ and in </a:t>
            </a:r>
            <a:r>
              <a:rPr lang="en-CA" dirty="0"/>
              <a:t>a very unique way, Jesus served as the “bread of life”, meeting the physical and </a:t>
            </a:r>
            <a:r>
              <a:rPr lang="en-CA" dirty="0" smtClean="0"/>
              <a:t>                                     spiritual </a:t>
            </a:r>
            <a:r>
              <a:rPr lang="en-CA" dirty="0"/>
              <a:t>needs of both the rich and the poor.</a:t>
            </a:r>
            <a:endParaRPr lang="en-CA" dirty="0" smtClean="0"/>
          </a:p>
        </p:txBody>
      </p:sp>
    </p:spTree>
    <p:extLst>
      <p:ext uri="{BB962C8B-B14F-4D97-AF65-F5344CB8AC3E}">
        <p14:creationId xmlns:p14="http://schemas.microsoft.com/office/powerpoint/2010/main" val="416708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365124"/>
            <a:ext cx="9574160" cy="6492875"/>
          </a:xfrm>
        </p:spPr>
        <p:txBody>
          <a:bodyPr>
            <a:noAutofit/>
          </a:bodyPr>
          <a:lstStyle/>
          <a:p>
            <a:r>
              <a:rPr lang="en-CA" dirty="0" smtClean="0"/>
              <a:t>Jesus </a:t>
            </a:r>
            <a:r>
              <a:rPr lang="en-CA" dirty="0"/>
              <a:t>did not come that all poor people might see their financial situations changed immediately, but I do believe that Jesus very clearly envisioned that through the community of the people of God, the poverty experienced by brothers and sisters in Christ would be addressed by those from a more wealthy background. </a:t>
            </a:r>
            <a:endParaRPr lang="en-CA" dirty="0" smtClean="0"/>
          </a:p>
          <a:p>
            <a:r>
              <a:rPr lang="en-CA" dirty="0" smtClean="0"/>
              <a:t>Out </a:t>
            </a:r>
            <a:r>
              <a:rPr lang="en-CA" dirty="0"/>
              <a:t>of the overflow of generosity experienced within the church, the surrounding community would also see poverty generously addressed. </a:t>
            </a:r>
            <a:endParaRPr lang="en-CA" dirty="0" smtClean="0"/>
          </a:p>
          <a:p>
            <a:r>
              <a:rPr lang="en-CA" dirty="0" smtClean="0"/>
              <a:t>As followers of Jesus, we </a:t>
            </a:r>
            <a:r>
              <a:rPr lang="en-CA" dirty="0"/>
              <a:t>ought to be inclined </a:t>
            </a:r>
            <a:r>
              <a:rPr lang="en-CA" dirty="0" smtClean="0"/>
              <a:t>                                           to </a:t>
            </a:r>
            <a:r>
              <a:rPr lang="en-CA" dirty="0"/>
              <a:t>meet the needs of the poor because we have </a:t>
            </a:r>
            <a:r>
              <a:rPr lang="en-CA" dirty="0" smtClean="0"/>
              <a:t>                                       been </a:t>
            </a:r>
            <a:r>
              <a:rPr lang="en-CA" dirty="0"/>
              <a:t>changed by the gospel! </a:t>
            </a:r>
          </a:p>
        </p:txBody>
      </p:sp>
    </p:spTree>
    <p:extLst>
      <p:ext uri="{BB962C8B-B14F-4D97-AF65-F5344CB8AC3E}">
        <p14:creationId xmlns:p14="http://schemas.microsoft.com/office/powerpoint/2010/main" val="4093222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8040329" cy="6376869"/>
          </a:xfrm>
        </p:spPr>
        <p:txBody>
          <a:bodyPr>
            <a:noAutofit/>
          </a:bodyPr>
          <a:lstStyle/>
          <a:p>
            <a:r>
              <a:rPr lang="en-CA" dirty="0" smtClean="0">
                <a:solidFill>
                  <a:schemeClr val="accent6">
                    <a:lumMod val="75000"/>
                  </a:schemeClr>
                </a:solidFill>
              </a:rPr>
              <a:t>“</a:t>
            </a:r>
            <a:r>
              <a:rPr lang="en-CA" dirty="0">
                <a:solidFill>
                  <a:schemeClr val="accent6">
                    <a:lumMod val="75000"/>
                  </a:schemeClr>
                </a:solidFill>
              </a:rPr>
              <a:t>This is how we know what love is: Jesus Christ laid down his life for us. And we ought to lay down our lives for our brothers and sisters. If anyone has material possessions and sees a brother or sister in need but has no pity on them, how can the love of God be in that person? ” (1 John 3:16-17)</a:t>
            </a:r>
          </a:p>
          <a:p>
            <a:r>
              <a:rPr lang="en-CA" dirty="0" smtClean="0">
                <a:solidFill>
                  <a:schemeClr val="accent6">
                    <a:lumMod val="75000"/>
                  </a:schemeClr>
                </a:solidFill>
              </a:rPr>
              <a:t>“I am not commanding you [to be generous], but I want to test the sincerity of your love by comparing it with the earnestness of others. For you know the grace of our Lord Jesus Christ, that though he was rich, yet for your sake he became poor, so that you through his poverty might become rich.”                         (2 </a:t>
            </a:r>
            <a:r>
              <a:rPr lang="en-CA" dirty="0">
                <a:solidFill>
                  <a:schemeClr val="accent6">
                    <a:lumMod val="75000"/>
                  </a:schemeClr>
                </a:solidFill>
              </a:rPr>
              <a:t>Corinthians </a:t>
            </a:r>
            <a:r>
              <a:rPr lang="en-CA" dirty="0" smtClean="0">
                <a:solidFill>
                  <a:schemeClr val="accent6">
                    <a:lumMod val="75000"/>
                  </a:schemeClr>
                </a:solidFill>
              </a:rPr>
              <a:t>8:8-9)</a:t>
            </a:r>
          </a:p>
        </p:txBody>
      </p:sp>
    </p:spTree>
    <p:extLst>
      <p:ext uri="{BB962C8B-B14F-4D97-AF65-F5344CB8AC3E}">
        <p14:creationId xmlns:p14="http://schemas.microsoft.com/office/powerpoint/2010/main" val="569254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9485671" cy="6376869"/>
          </a:xfrm>
        </p:spPr>
        <p:txBody>
          <a:bodyPr>
            <a:noAutofit/>
          </a:bodyPr>
          <a:lstStyle/>
          <a:p>
            <a:r>
              <a:rPr lang="en-CA" dirty="0"/>
              <a:t>Our willingness to meet the physical/financial needs of others therefore, points not only to the sincerity of our love for Christ, but also serves as the righteous response for the richness of our standing in Christ, due to His willingness to embrace poverty. </a:t>
            </a:r>
            <a:endParaRPr lang="en-CA" dirty="0" smtClean="0"/>
          </a:p>
          <a:p>
            <a:r>
              <a:rPr lang="en-CA" dirty="0"/>
              <a:t>The point of the generous meeting of needs within the greater church then is as Paul says to allow </a:t>
            </a:r>
            <a:r>
              <a:rPr lang="en-CA" dirty="0">
                <a:solidFill>
                  <a:schemeClr val="accent6">
                    <a:lumMod val="75000"/>
                  </a:schemeClr>
                </a:solidFill>
              </a:rPr>
              <a:t>“[our] plenty [to] supply what they need, so that in turn their plenty will supply what [we] need. The goal is equality …” (2 Corinthians 8:14). </a:t>
            </a:r>
            <a:endParaRPr lang="en-CA" dirty="0" smtClean="0">
              <a:solidFill>
                <a:schemeClr val="accent6">
                  <a:lumMod val="75000"/>
                </a:schemeClr>
              </a:solidFill>
            </a:endParaRPr>
          </a:p>
          <a:p>
            <a:r>
              <a:rPr lang="en-CA" dirty="0" smtClean="0"/>
              <a:t>Followers </a:t>
            </a:r>
            <a:r>
              <a:rPr lang="en-CA" dirty="0"/>
              <a:t>of Jesus ought to pursue reciprocity </a:t>
            </a:r>
            <a:r>
              <a:rPr lang="en-CA" dirty="0" smtClean="0"/>
              <a:t>                         in </a:t>
            </a:r>
            <a:r>
              <a:rPr lang="en-CA" dirty="0"/>
              <a:t>generosity, so that nothing is lacking within </a:t>
            </a:r>
            <a:r>
              <a:rPr lang="en-CA" dirty="0" smtClean="0"/>
              <a:t>                            the </a:t>
            </a:r>
            <a:r>
              <a:rPr lang="en-CA" dirty="0"/>
              <a:t>body of Christ! This is imprecisely what </a:t>
            </a:r>
            <a:r>
              <a:rPr lang="en-CA" dirty="0" smtClean="0"/>
              <a:t>                           we </a:t>
            </a:r>
            <a:r>
              <a:rPr lang="en-CA" dirty="0"/>
              <a:t>learn occurred within the early church. </a:t>
            </a:r>
          </a:p>
          <a:p>
            <a:endParaRPr lang="en-CA" dirty="0"/>
          </a:p>
        </p:txBody>
      </p:sp>
    </p:spTree>
    <p:extLst>
      <p:ext uri="{BB962C8B-B14F-4D97-AF65-F5344CB8AC3E}">
        <p14:creationId xmlns:p14="http://schemas.microsoft.com/office/powerpoint/2010/main" val="3684005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411"/>
            <a:ext cx="10515600" cy="1325563"/>
          </a:xfrm>
        </p:spPr>
        <p:txBody>
          <a:bodyPr/>
          <a:lstStyle/>
          <a:p>
            <a:r>
              <a:rPr lang="en-CA" dirty="0" smtClean="0"/>
              <a:t>A Conclusion</a:t>
            </a:r>
            <a:endParaRPr lang="en-CA" dirty="0"/>
          </a:p>
        </p:txBody>
      </p:sp>
      <p:sp>
        <p:nvSpPr>
          <p:cNvPr id="3" name="Content Placeholder 2"/>
          <p:cNvSpPr>
            <a:spLocks noGrp="1"/>
          </p:cNvSpPr>
          <p:nvPr>
            <p:ph idx="1"/>
          </p:nvPr>
        </p:nvSpPr>
        <p:spPr>
          <a:xfrm>
            <a:off x="838200" y="1159753"/>
            <a:ext cx="9736394" cy="5580265"/>
          </a:xfrm>
        </p:spPr>
        <p:txBody>
          <a:bodyPr>
            <a:normAutofit lnSpcReduction="10000"/>
          </a:bodyPr>
          <a:lstStyle/>
          <a:p>
            <a:pPr marL="0" indent="0">
              <a:buNone/>
            </a:pPr>
            <a:r>
              <a:rPr lang="en-CA" dirty="0" smtClean="0"/>
              <a:t>From </a:t>
            </a:r>
            <a:r>
              <a:rPr lang="en-CA" dirty="0"/>
              <a:t>the ministry of Jesus and the service of the early church, we can learn </a:t>
            </a:r>
            <a:r>
              <a:rPr lang="en-CA" dirty="0" smtClean="0"/>
              <a:t>that:</a:t>
            </a:r>
          </a:p>
          <a:p>
            <a:pPr marL="514350" indent="-514350">
              <a:buFont typeface="+mj-lt"/>
              <a:buAutoNum type="arabicPeriod"/>
            </a:pPr>
            <a:r>
              <a:rPr lang="en-CA" dirty="0" smtClean="0"/>
              <a:t>we </a:t>
            </a:r>
            <a:r>
              <a:rPr lang="en-CA" dirty="0"/>
              <a:t>ought to serve those of lesser means in love, desiring to enjoy their inclusion in and contributions to the body of Christ, because we humbly understand the way Christ has graciously and generously met our own poverty. </a:t>
            </a:r>
            <a:endParaRPr lang="en-CA" dirty="0" smtClean="0"/>
          </a:p>
          <a:p>
            <a:pPr marL="514350" indent="-514350">
              <a:buFont typeface="+mj-lt"/>
              <a:buAutoNum type="arabicPeriod"/>
            </a:pPr>
            <a:r>
              <a:rPr lang="en-CA" dirty="0"/>
              <a:t>w</a:t>
            </a:r>
            <a:r>
              <a:rPr lang="en-CA" dirty="0" smtClean="0"/>
              <a:t>e </a:t>
            </a:r>
            <a:r>
              <a:rPr lang="en-CA" dirty="0"/>
              <a:t>ought not serve the poor to the neglect of the affluent, instead seeking ways to ensure that ministry is equally shared within the church between the wealthy and the impoverished. </a:t>
            </a:r>
            <a:endParaRPr lang="en-CA" dirty="0" smtClean="0"/>
          </a:p>
          <a:p>
            <a:pPr marL="514350" indent="-514350">
              <a:buFont typeface="+mj-lt"/>
              <a:buAutoNum type="arabicPeriod"/>
            </a:pPr>
            <a:r>
              <a:rPr lang="en-CA" dirty="0"/>
              <a:t>a</a:t>
            </a:r>
            <a:r>
              <a:rPr lang="en-CA" dirty="0" smtClean="0"/>
              <a:t>s </a:t>
            </a:r>
            <a:r>
              <a:rPr lang="en-CA" dirty="0"/>
              <a:t>we meet physical needs, so too must </a:t>
            </a:r>
            <a:r>
              <a:rPr lang="en-CA" dirty="0" smtClean="0"/>
              <a:t>                                        we </a:t>
            </a:r>
            <a:r>
              <a:rPr lang="en-CA" dirty="0"/>
              <a:t>ensure that gospel proclamation is part </a:t>
            </a:r>
            <a:r>
              <a:rPr lang="en-CA" dirty="0" smtClean="0"/>
              <a:t>                                              and </a:t>
            </a:r>
            <a:r>
              <a:rPr lang="en-CA" dirty="0"/>
              <a:t>parcel of our activity.</a:t>
            </a:r>
          </a:p>
        </p:txBody>
      </p:sp>
    </p:spTree>
    <p:extLst>
      <p:ext uri="{BB962C8B-B14F-4D97-AF65-F5344CB8AC3E}">
        <p14:creationId xmlns:p14="http://schemas.microsoft.com/office/powerpoint/2010/main" val="1051192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411"/>
            <a:ext cx="10515600" cy="1325563"/>
          </a:xfrm>
        </p:spPr>
        <p:txBody>
          <a:bodyPr/>
          <a:lstStyle/>
          <a:p>
            <a:r>
              <a:rPr lang="en-CA" dirty="0" smtClean="0"/>
              <a:t>Application</a:t>
            </a:r>
            <a:endParaRPr lang="en-CA" dirty="0"/>
          </a:p>
        </p:txBody>
      </p:sp>
      <p:sp>
        <p:nvSpPr>
          <p:cNvPr id="3" name="Content Placeholder 2"/>
          <p:cNvSpPr>
            <a:spLocks noGrp="1"/>
          </p:cNvSpPr>
          <p:nvPr>
            <p:ph idx="1"/>
          </p:nvPr>
        </p:nvSpPr>
        <p:spPr>
          <a:xfrm>
            <a:off x="838200" y="1189244"/>
            <a:ext cx="9736394" cy="5727750"/>
          </a:xfrm>
        </p:spPr>
        <p:txBody>
          <a:bodyPr>
            <a:normAutofit lnSpcReduction="10000"/>
          </a:bodyPr>
          <a:lstStyle/>
          <a:p>
            <a:pPr lvl="0"/>
            <a:r>
              <a:rPr lang="en-CA" dirty="0"/>
              <a:t>Might we pray that God changes our hearts by His good news so that we respond appropriately to issues of wealth and poverty in our </a:t>
            </a:r>
            <a:r>
              <a:rPr lang="en-CA" dirty="0" smtClean="0"/>
              <a:t>world. </a:t>
            </a:r>
          </a:p>
          <a:p>
            <a:pPr lvl="0"/>
            <a:r>
              <a:rPr lang="en-CA" dirty="0" smtClean="0"/>
              <a:t>Might </a:t>
            </a:r>
            <a:r>
              <a:rPr lang="en-CA" dirty="0"/>
              <a:t>we focus on the meeting of needs among both the rich and the poor, both in the church and outside the church, doing so while powerfully proclaiming that such generosity is only possible due to divinely changed hearts and as evidence of “Christ’s kingdom come”.</a:t>
            </a:r>
          </a:p>
          <a:p>
            <a:pPr lvl="0"/>
            <a:r>
              <a:rPr lang="en-CA" dirty="0" smtClean="0"/>
              <a:t>Might </a:t>
            </a:r>
            <a:r>
              <a:rPr lang="en-CA" dirty="0"/>
              <a:t>the generosity we see in action within this </a:t>
            </a:r>
            <a:r>
              <a:rPr lang="en-CA" dirty="0" smtClean="0"/>
              <a:t>                              church </a:t>
            </a:r>
            <a:r>
              <a:rPr lang="en-CA" dirty="0"/>
              <a:t>– be that from a positon of wealth or </a:t>
            </a:r>
            <a:r>
              <a:rPr lang="en-CA" dirty="0" smtClean="0"/>
              <a:t>                             through </a:t>
            </a:r>
            <a:r>
              <a:rPr lang="en-CA" dirty="0"/>
              <a:t>the gift of a widow’s mite - result in </a:t>
            </a:r>
            <a:r>
              <a:rPr lang="en-CA" dirty="0" smtClean="0"/>
              <a:t>the                              </a:t>
            </a:r>
            <a:r>
              <a:rPr lang="en-CA" dirty="0"/>
              <a:t>completion of the good works Christ </a:t>
            </a:r>
            <a:r>
              <a:rPr lang="en-CA" dirty="0" smtClean="0"/>
              <a:t>has                                                   </a:t>
            </a:r>
            <a:r>
              <a:rPr lang="en-CA" dirty="0"/>
              <a:t>laid out for us.</a:t>
            </a:r>
          </a:p>
        </p:txBody>
      </p:sp>
    </p:spTree>
    <p:extLst>
      <p:ext uri="{BB962C8B-B14F-4D97-AF65-F5344CB8AC3E}">
        <p14:creationId xmlns:p14="http://schemas.microsoft.com/office/powerpoint/2010/main" val="2163176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825625"/>
            <a:ext cx="7538884" cy="4351338"/>
          </a:xfrm>
        </p:spPr>
        <p:txBody>
          <a:bodyPr/>
          <a:lstStyle/>
          <a:p>
            <a:r>
              <a:rPr lang="en-CA" dirty="0" smtClean="0">
                <a:solidFill>
                  <a:schemeClr val="accent6">
                    <a:lumMod val="75000"/>
                  </a:schemeClr>
                </a:solidFill>
              </a:rPr>
              <a:t>“Give </a:t>
            </a:r>
            <a:r>
              <a:rPr lang="en-CA" dirty="0">
                <a:solidFill>
                  <a:schemeClr val="accent6">
                    <a:lumMod val="75000"/>
                  </a:schemeClr>
                </a:solidFill>
              </a:rPr>
              <a:t>me neither poverty nor riches, but give me only my daily bread.</a:t>
            </a:r>
            <a:r>
              <a:rPr lang="en-CA" b="1" baseline="30000" dirty="0">
                <a:solidFill>
                  <a:schemeClr val="accent6">
                    <a:lumMod val="75000"/>
                  </a:schemeClr>
                </a:solidFill>
              </a:rPr>
              <a:t> </a:t>
            </a:r>
            <a:r>
              <a:rPr lang="en-CA" dirty="0">
                <a:solidFill>
                  <a:schemeClr val="accent6">
                    <a:lumMod val="75000"/>
                  </a:schemeClr>
                </a:solidFill>
              </a:rPr>
              <a:t>Otherwise, I may have too much and disown you and say, ‘Who is the </a:t>
            </a:r>
            <a:r>
              <a:rPr lang="en-CA" cap="small" dirty="0">
                <a:solidFill>
                  <a:schemeClr val="accent6">
                    <a:lumMod val="75000"/>
                  </a:schemeClr>
                </a:solidFill>
              </a:rPr>
              <a:t>Lord</a:t>
            </a:r>
            <a:r>
              <a:rPr lang="en-CA" dirty="0">
                <a:solidFill>
                  <a:schemeClr val="accent6">
                    <a:lumMod val="75000"/>
                  </a:schemeClr>
                </a:solidFill>
              </a:rPr>
              <a:t>?’ Or I may become poor and steal, and so dishonor the name of my God” (Psalm 30:8-9). </a:t>
            </a:r>
            <a:endParaRPr lang="en-CA" dirty="0">
              <a:solidFill>
                <a:schemeClr val="accent6">
                  <a:lumMod val="75000"/>
                </a:schemeClr>
              </a:solidFill>
            </a:endParaRPr>
          </a:p>
        </p:txBody>
      </p:sp>
    </p:spTree>
    <p:extLst>
      <p:ext uri="{BB962C8B-B14F-4D97-AF65-F5344CB8AC3E}">
        <p14:creationId xmlns:p14="http://schemas.microsoft.com/office/powerpoint/2010/main" val="1748690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05784"/>
            <a:ext cx="10515600" cy="1325563"/>
          </a:xfrm>
        </p:spPr>
        <p:txBody>
          <a:bodyPr/>
          <a:lstStyle/>
          <a:p>
            <a:r>
              <a:rPr lang="en-CA" dirty="0" smtClean="0"/>
              <a:t>A Question to Ponder</a:t>
            </a:r>
            <a:endParaRPr lang="en-CA" dirty="0"/>
          </a:p>
        </p:txBody>
      </p:sp>
      <p:sp>
        <p:nvSpPr>
          <p:cNvPr id="13" name="Content Placeholder 12"/>
          <p:cNvSpPr>
            <a:spLocks noGrp="1"/>
          </p:cNvSpPr>
          <p:nvPr>
            <p:ph idx="1"/>
          </p:nvPr>
        </p:nvSpPr>
        <p:spPr>
          <a:xfrm>
            <a:off x="838200" y="2846439"/>
            <a:ext cx="5724832" cy="3330524"/>
          </a:xfrm>
        </p:spPr>
        <p:txBody>
          <a:bodyPr/>
          <a:lstStyle/>
          <a:p>
            <a:r>
              <a:rPr lang="en-CA" dirty="0" smtClean="0"/>
              <a:t>How did Jesus relate to the poor whom He came across during His earthly ministry?</a:t>
            </a:r>
            <a:endParaRPr lang="en-CA" dirty="0"/>
          </a:p>
        </p:txBody>
      </p:sp>
      <p:pic>
        <p:nvPicPr>
          <p:cNvPr id="1026" name="Picture 2" descr="Question mark - Free shapes and symbols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316" y="1327355"/>
            <a:ext cx="3957483" cy="395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2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20882"/>
            <a:ext cx="10515600" cy="1325563"/>
          </a:xfrm>
        </p:spPr>
        <p:txBody>
          <a:bodyPr/>
          <a:lstStyle/>
          <a:p>
            <a:r>
              <a:rPr lang="en-CA" dirty="0" smtClean="0"/>
              <a:t>Another Question to Ponder</a:t>
            </a:r>
            <a:endParaRPr lang="en-CA" dirty="0"/>
          </a:p>
        </p:txBody>
      </p:sp>
      <p:sp>
        <p:nvSpPr>
          <p:cNvPr id="13" name="Content Placeholder 12"/>
          <p:cNvSpPr>
            <a:spLocks noGrp="1"/>
          </p:cNvSpPr>
          <p:nvPr>
            <p:ph idx="1"/>
          </p:nvPr>
        </p:nvSpPr>
        <p:spPr>
          <a:xfrm>
            <a:off x="838200" y="1843548"/>
            <a:ext cx="5724832" cy="3330524"/>
          </a:xfrm>
        </p:spPr>
        <p:txBody>
          <a:bodyPr/>
          <a:lstStyle/>
          <a:p>
            <a:r>
              <a:rPr lang="en-CA" dirty="0"/>
              <a:t>D</a:t>
            </a:r>
            <a:r>
              <a:rPr lang="en-CA" dirty="0" smtClean="0"/>
              <a:t>o </a:t>
            </a:r>
            <a:r>
              <a:rPr lang="en-CA" dirty="0"/>
              <a:t>you think, as the church in 2024, we like to make distinctions in our ministry activity between the rich and poor? </a:t>
            </a:r>
            <a:endParaRPr lang="en-CA" dirty="0" smtClean="0"/>
          </a:p>
          <a:p>
            <a:r>
              <a:rPr lang="en-CA" dirty="0" smtClean="0"/>
              <a:t>Do </a:t>
            </a:r>
            <a:r>
              <a:rPr lang="en-CA" dirty="0"/>
              <a:t>we practice a “kind” of ministry to the poor and a radically different “kind” of ministry to the rich? </a:t>
            </a:r>
            <a:endParaRPr lang="en-CA" dirty="0"/>
          </a:p>
        </p:txBody>
      </p:sp>
      <p:pic>
        <p:nvPicPr>
          <p:cNvPr id="1026" name="Picture 2" descr="Question mark - Free shapes and symbols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316" y="1327355"/>
            <a:ext cx="3957483" cy="395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08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81012"/>
            <a:ext cx="7229169" cy="5008728"/>
          </a:xfrm>
        </p:spPr>
        <p:txBody>
          <a:bodyPr>
            <a:noAutofit/>
          </a:bodyPr>
          <a:lstStyle/>
          <a:p>
            <a:r>
              <a:rPr lang="en-CA" dirty="0">
                <a:solidFill>
                  <a:schemeClr val="accent6">
                    <a:lumMod val="75000"/>
                  </a:schemeClr>
                </a:solidFill>
              </a:rPr>
              <a:t>“The Spirit of the Lord is on me, because he has anointed me to proclaim good news to the poor. He has sent me to proclaim freedom for the prisoners and recovery of sight for the blind, to set the oppressed free, to proclaim the year of the Lord’s favor</a:t>
            </a:r>
            <a:r>
              <a:rPr lang="en-CA" dirty="0" smtClean="0">
                <a:solidFill>
                  <a:schemeClr val="accent6">
                    <a:lumMod val="75000"/>
                  </a:schemeClr>
                </a:solidFill>
              </a:rPr>
              <a:t>.” (</a:t>
            </a:r>
            <a:r>
              <a:rPr lang="en-CA" smtClean="0">
                <a:solidFill>
                  <a:schemeClr val="accent6">
                    <a:lumMod val="75000"/>
                  </a:schemeClr>
                </a:solidFill>
              </a:rPr>
              <a:t>Luke 4:16-19)</a:t>
            </a:r>
            <a:endParaRPr lang="en-CA" dirty="0">
              <a:solidFill>
                <a:schemeClr val="accent6">
                  <a:lumMod val="75000"/>
                </a:schemeClr>
              </a:solidFill>
            </a:endParaRPr>
          </a:p>
          <a:p>
            <a:r>
              <a:rPr lang="en-CA" dirty="0"/>
              <a:t>Does Jesus mention this because His mission was only to the poor, the imprisoned, the blind, the oppressed and those not experiencing God’s favour? </a:t>
            </a:r>
            <a:endParaRPr lang="en-CA" dirty="0" smtClean="0"/>
          </a:p>
          <a:p>
            <a:r>
              <a:rPr lang="en-CA" dirty="0" smtClean="0"/>
              <a:t>Is there </a:t>
            </a:r>
            <a:r>
              <a:rPr lang="en-CA" dirty="0"/>
              <a:t>perhaps a way to understand that we are all impoverished, imprisoned, blind, oppressed and out of God’s favour in some way</a:t>
            </a:r>
            <a:r>
              <a:rPr lang="en-CA" dirty="0" smtClean="0"/>
              <a:t>?</a:t>
            </a:r>
            <a:endParaRPr lang="en-CA" dirty="0"/>
          </a:p>
        </p:txBody>
      </p:sp>
    </p:spTree>
    <p:extLst>
      <p:ext uri="{BB962C8B-B14F-4D97-AF65-F5344CB8AC3E}">
        <p14:creationId xmlns:p14="http://schemas.microsoft.com/office/powerpoint/2010/main" val="1456561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eding 5000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3844" y="471647"/>
            <a:ext cx="5983370" cy="598553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CA"/>
          </a:p>
        </p:txBody>
      </p:sp>
    </p:spTree>
    <p:extLst>
      <p:ext uri="{BB962C8B-B14F-4D97-AF65-F5344CB8AC3E}">
        <p14:creationId xmlns:p14="http://schemas.microsoft.com/office/powerpoint/2010/main" val="350920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9084"/>
            <a:ext cx="6845710" cy="3738072"/>
          </a:xfrm>
        </p:spPr>
        <p:txBody>
          <a:bodyPr>
            <a:noAutofit/>
          </a:bodyPr>
          <a:lstStyle/>
          <a:p>
            <a:r>
              <a:rPr lang="en-CA" dirty="0" smtClean="0"/>
              <a:t>Christ’s physical </a:t>
            </a:r>
            <a:r>
              <a:rPr lang="en-CA" dirty="0"/>
              <a:t>provision and His spiritual provision to the poor go hand in hand; Jesus’ provision for physical needs </a:t>
            </a:r>
            <a:r>
              <a:rPr lang="en-CA" dirty="0" smtClean="0"/>
              <a:t>is bundled </a:t>
            </a:r>
            <a:r>
              <a:rPr lang="en-CA" dirty="0"/>
              <a:t>with the proclamation of Jesus as Lord. </a:t>
            </a:r>
          </a:p>
          <a:p>
            <a:r>
              <a:rPr lang="en-CA" dirty="0"/>
              <a:t>Christ </a:t>
            </a:r>
            <a:r>
              <a:rPr lang="en-CA" dirty="0">
                <a:solidFill>
                  <a:schemeClr val="accent6">
                    <a:lumMod val="75000"/>
                  </a:schemeClr>
                </a:solidFill>
              </a:rPr>
              <a:t>“gave himself for us to redeem us from all wickedness and to purify for himself a people that are his very own, eager to do what is good” (Titus 2:14). </a:t>
            </a:r>
          </a:p>
          <a:p>
            <a:r>
              <a:rPr lang="en-CA" dirty="0"/>
              <a:t>In Christ, not in cash, are our deepest needs met</a:t>
            </a:r>
            <a:r>
              <a:rPr lang="en-CA" dirty="0" smtClean="0"/>
              <a:t>!</a:t>
            </a:r>
            <a:endParaRPr lang="en-CA" dirty="0">
              <a:solidFill>
                <a:schemeClr val="accent6">
                  <a:lumMod val="75000"/>
                </a:schemeClr>
              </a:solidFill>
            </a:endParaRPr>
          </a:p>
        </p:txBody>
      </p:sp>
      <p:sp>
        <p:nvSpPr>
          <p:cNvPr id="5" name="Content Placeholder 1"/>
          <p:cNvSpPr txBox="1">
            <a:spLocks/>
          </p:cNvSpPr>
          <p:nvPr/>
        </p:nvSpPr>
        <p:spPr>
          <a:xfrm>
            <a:off x="838200" y="1825625"/>
            <a:ext cx="637376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effectLst/>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effectLst/>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3055043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6757220" cy="6286399"/>
          </a:xfrm>
        </p:spPr>
        <p:txBody>
          <a:bodyPr>
            <a:normAutofit/>
          </a:bodyPr>
          <a:lstStyle/>
          <a:p>
            <a:r>
              <a:rPr lang="en-CA" dirty="0"/>
              <a:t>It is undeniable however that part of what it means to be a people eager to do what is good means care for and generosity towards those who face financial hardship. </a:t>
            </a:r>
            <a:endParaRPr lang="en-CA" dirty="0" smtClean="0"/>
          </a:p>
          <a:p>
            <a:r>
              <a:rPr lang="en-CA" dirty="0" smtClean="0"/>
              <a:t>Though part </a:t>
            </a:r>
            <a:r>
              <a:rPr lang="en-CA" dirty="0"/>
              <a:t>of the good news to the poor is that encouraged generosity will ease their financial burden, </a:t>
            </a:r>
            <a:r>
              <a:rPr lang="en-CA" dirty="0" smtClean="0"/>
              <a:t>I </a:t>
            </a:r>
            <a:r>
              <a:rPr lang="en-CA" dirty="0"/>
              <a:t>would suggest that Christ’s concerns ran much deeper. </a:t>
            </a:r>
            <a:endParaRPr lang="en-CA" dirty="0" smtClean="0"/>
          </a:p>
          <a:p>
            <a:r>
              <a:rPr lang="en-CA" dirty="0" smtClean="0"/>
              <a:t>Was Jesus establishing a kingdom in which preference is shown towards those with greater financial means?</a:t>
            </a:r>
          </a:p>
          <a:p>
            <a:r>
              <a:rPr lang="en-CA" dirty="0" smtClean="0"/>
              <a:t>Might we find echoes of this thinking in the church in 2024?</a:t>
            </a:r>
          </a:p>
          <a:p>
            <a:pPr marL="0" indent="0">
              <a:buNone/>
            </a:pPr>
            <a:endParaRPr lang="en-CA" dirty="0"/>
          </a:p>
        </p:txBody>
      </p:sp>
      <p:pic>
        <p:nvPicPr>
          <p:cNvPr id="4100" name="Picture 4" descr="The Kingdom of Jesus - Blog ‹ Jackson Heights Church of Chris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846" t="24057" r="27915" b="23295"/>
          <a:stretch/>
        </p:blipFill>
        <p:spPr bwMode="auto">
          <a:xfrm>
            <a:off x="8198874" y="2153265"/>
            <a:ext cx="2551471" cy="222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95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Poverty and Wealth in the life of Christ</a:t>
            </a:r>
            <a:endParaRPr lang="en-CA" dirty="0"/>
          </a:p>
        </p:txBody>
      </p:sp>
      <p:sp>
        <p:nvSpPr>
          <p:cNvPr id="3" name="Content Placeholder 2"/>
          <p:cNvSpPr>
            <a:spLocks noGrp="1"/>
          </p:cNvSpPr>
          <p:nvPr>
            <p:ph idx="1"/>
          </p:nvPr>
        </p:nvSpPr>
        <p:spPr>
          <a:xfrm>
            <a:off x="838201" y="1932039"/>
            <a:ext cx="9343029" cy="4796306"/>
          </a:xfrm>
        </p:spPr>
        <p:txBody>
          <a:bodyPr>
            <a:normAutofit/>
          </a:bodyPr>
          <a:lstStyle/>
          <a:p>
            <a:r>
              <a:rPr lang="en-CA" dirty="0"/>
              <a:t>Although understanding Jesus as desperately poor is likely a stretch, indicating that Jesus was acquainted with poverty is far more accurate</a:t>
            </a:r>
            <a:r>
              <a:rPr lang="en-CA" dirty="0" smtClean="0"/>
              <a:t>.</a:t>
            </a:r>
            <a:endParaRPr lang="en-CA" dirty="0"/>
          </a:p>
          <a:p>
            <a:r>
              <a:rPr lang="en-CA" dirty="0" smtClean="0"/>
              <a:t>The </a:t>
            </a:r>
            <a:r>
              <a:rPr lang="en-CA" dirty="0"/>
              <a:t>gospels record that Jesus identified with, ministered to and interacted with many wealthy and powerful individuals, including people like Joseph of Arimathea, Nicodemus, Zacchaeus, and certain unnamed Pharisees from </a:t>
            </a:r>
            <a:r>
              <a:rPr lang="en-CA" dirty="0" smtClean="0"/>
              <a:t>                        among </a:t>
            </a:r>
            <a:r>
              <a:rPr lang="en-CA" dirty="0"/>
              <a:t>the ruling class. </a:t>
            </a:r>
            <a:endParaRPr lang="en-CA" dirty="0">
              <a:solidFill>
                <a:schemeClr val="accent6">
                  <a:lumMod val="75000"/>
                </a:schemeClr>
              </a:solidFill>
            </a:endParaRPr>
          </a:p>
        </p:txBody>
      </p:sp>
    </p:spTree>
    <p:extLst>
      <p:ext uri="{BB962C8B-B14F-4D97-AF65-F5344CB8AC3E}">
        <p14:creationId xmlns:p14="http://schemas.microsoft.com/office/powerpoint/2010/main" val="366696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17987"/>
            <a:ext cx="9847997" cy="7197213"/>
          </a:xfrm>
        </p:spPr>
        <p:txBody>
          <a:bodyPr>
            <a:normAutofit lnSpcReduction="10000"/>
          </a:bodyPr>
          <a:lstStyle/>
          <a:p>
            <a:r>
              <a:rPr lang="en-CA" b="1" dirty="0">
                <a:solidFill>
                  <a:schemeClr val="accent6">
                    <a:lumMod val="75000"/>
                  </a:schemeClr>
                </a:solidFill>
              </a:rPr>
              <a:t>“</a:t>
            </a:r>
            <a:r>
              <a:rPr lang="en-CA" dirty="0">
                <a:solidFill>
                  <a:schemeClr val="accent6">
                    <a:lumMod val="75000"/>
                  </a:schemeClr>
                </a:solidFill>
              </a:rPr>
              <a:t>After this, Jesus traveled about from one town and village to another, proclaiming the good news of the kingdom of God. The Twelve were with him, and also some women who had been cured of evil spirits and diseases: Mary (</a:t>
            </a:r>
            <a:r>
              <a:rPr lang="en-CA" dirty="0" smtClean="0">
                <a:solidFill>
                  <a:schemeClr val="accent6">
                    <a:lumMod val="75000"/>
                  </a:schemeClr>
                </a:solidFill>
              </a:rPr>
              <a:t>called Magdalene) from </a:t>
            </a:r>
            <a:r>
              <a:rPr lang="en-CA" dirty="0">
                <a:solidFill>
                  <a:schemeClr val="accent6">
                    <a:lumMod val="75000"/>
                  </a:schemeClr>
                </a:solidFill>
              </a:rPr>
              <a:t>whom seven demons had come out; Joanna the wife of </a:t>
            </a:r>
            <a:r>
              <a:rPr lang="en-CA" dirty="0" err="1">
                <a:solidFill>
                  <a:schemeClr val="accent6">
                    <a:lumMod val="75000"/>
                  </a:schemeClr>
                </a:solidFill>
              </a:rPr>
              <a:t>Chuza</a:t>
            </a:r>
            <a:r>
              <a:rPr lang="en-CA" dirty="0">
                <a:solidFill>
                  <a:schemeClr val="accent6">
                    <a:lumMod val="75000"/>
                  </a:schemeClr>
                </a:solidFill>
              </a:rPr>
              <a:t>, the manager of Herod’s household; Susanna; and many others. These women were helping to support them out of their own means.” (Luke 8:1-3)</a:t>
            </a:r>
          </a:p>
          <a:p>
            <a:r>
              <a:rPr lang="en-CA" dirty="0"/>
              <a:t> </a:t>
            </a:r>
            <a:r>
              <a:rPr lang="en-CA" dirty="0" smtClean="0"/>
              <a:t>Among </a:t>
            </a:r>
            <a:r>
              <a:rPr lang="en-CA" dirty="0"/>
              <a:t>His closest followers, we find both the poor and the rich! As evidenced by the makeup of His circle, Jesus did not show preference for the wealthy; instead, He equally incorporated the “have nots”. </a:t>
            </a:r>
            <a:endParaRPr lang="en-CA" dirty="0" smtClean="0"/>
          </a:p>
          <a:p>
            <a:r>
              <a:rPr lang="en-CA" dirty="0" smtClean="0"/>
              <a:t>Might </a:t>
            </a:r>
            <a:r>
              <a:rPr lang="en-CA" dirty="0"/>
              <a:t>part of the good news be that even in </a:t>
            </a:r>
            <a:r>
              <a:rPr lang="en-CA" dirty="0" smtClean="0"/>
              <a:t>                             light </a:t>
            </a:r>
            <a:r>
              <a:rPr lang="en-CA" dirty="0"/>
              <a:t>of their poverty, </a:t>
            </a:r>
            <a:r>
              <a:rPr lang="en-CA" dirty="0" smtClean="0"/>
              <a:t>the poor </a:t>
            </a:r>
            <a:r>
              <a:rPr lang="en-CA" dirty="0"/>
              <a:t>are now not </a:t>
            </a:r>
            <a:r>
              <a:rPr lang="en-CA" dirty="0" smtClean="0"/>
              <a:t>                                         only </a:t>
            </a:r>
            <a:r>
              <a:rPr lang="en-CA" dirty="0"/>
              <a:t>included, but specifically included in the </a:t>
            </a:r>
            <a:r>
              <a:rPr lang="en-CA" dirty="0" smtClean="0"/>
              <a:t>                                                     kingdom </a:t>
            </a:r>
            <a:r>
              <a:rPr lang="en-CA" dirty="0"/>
              <a:t>of God?</a:t>
            </a:r>
          </a:p>
          <a:p>
            <a:endParaRPr lang="en-CA" dirty="0"/>
          </a:p>
        </p:txBody>
      </p:sp>
    </p:spTree>
    <p:extLst>
      <p:ext uri="{BB962C8B-B14F-4D97-AF65-F5344CB8AC3E}">
        <p14:creationId xmlns:p14="http://schemas.microsoft.com/office/powerpoint/2010/main" val="2010906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3759</TotalTime>
  <Words>862</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Calibri Light</vt:lpstr>
      <vt:lpstr>Impact</vt:lpstr>
      <vt:lpstr>Office Theme</vt:lpstr>
      <vt:lpstr>PowerPoint Presentation</vt:lpstr>
      <vt:lpstr>A Question to Ponder</vt:lpstr>
      <vt:lpstr>Another Question to Ponder</vt:lpstr>
      <vt:lpstr>PowerPoint Presentation</vt:lpstr>
      <vt:lpstr>PowerPoint Presentation</vt:lpstr>
      <vt:lpstr>PowerPoint Presentation</vt:lpstr>
      <vt:lpstr>PowerPoint Presentation</vt:lpstr>
      <vt:lpstr>Poverty and Wealth in the life of Christ</vt:lpstr>
      <vt:lpstr>PowerPoint Presentation</vt:lpstr>
      <vt:lpstr>PowerPoint Presentation</vt:lpstr>
      <vt:lpstr>PowerPoint Presentation</vt:lpstr>
      <vt:lpstr>PowerPoint Presentation</vt:lpstr>
      <vt:lpstr>PowerPoint Presentation</vt:lpstr>
      <vt:lpstr>A Conclusion</vt:lpstr>
      <vt:lpstr>Application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42</cp:revision>
  <cp:lastPrinted>2024-02-21T15:50:19Z</cp:lastPrinted>
  <dcterms:created xsi:type="dcterms:W3CDTF">2024-01-02T22:41:48Z</dcterms:created>
  <dcterms:modified xsi:type="dcterms:W3CDTF">2024-02-21T15:53:13Z</dcterms:modified>
</cp:coreProperties>
</file>