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72" r:id="rId3"/>
    <p:sldId id="257" r:id="rId4"/>
    <p:sldId id="258" r:id="rId5"/>
    <p:sldId id="260" r:id="rId6"/>
    <p:sldId id="273" r:id="rId7"/>
    <p:sldId id="261" r:id="rId8"/>
    <p:sldId id="262" r:id="rId9"/>
    <p:sldId id="263" r:id="rId10"/>
    <p:sldId id="264" r:id="rId11"/>
    <p:sldId id="265" r:id="rId12"/>
    <p:sldId id="266" r:id="rId13"/>
    <p:sldId id="274" r:id="rId14"/>
    <p:sldId id="275"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2424"/>
    <a:srgbClr val="C5E0B5"/>
    <a:srgbClr val="83AF7D"/>
    <a:srgbClr val="9266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p:scale>
          <a:sx n="65" d="100"/>
          <a:sy n="65" d="100"/>
        </p:scale>
        <p:origin x="8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4B50232-223D-4FBF-ABA1-C273958B6770}" type="datetimeFigureOut">
              <a:rPr lang="en-CA" smtClean="0"/>
              <a:t>2024-02-13</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22E972A-30F7-479C-B75A-A34A1D7E16B5}" type="slidenum">
              <a:rPr lang="en-CA" smtClean="0"/>
              <a:t>‹#›</a:t>
            </a:fld>
            <a:endParaRPr lang="en-CA"/>
          </a:p>
        </p:txBody>
      </p:sp>
    </p:spTree>
    <p:extLst>
      <p:ext uri="{BB962C8B-B14F-4D97-AF65-F5344CB8AC3E}">
        <p14:creationId xmlns:p14="http://schemas.microsoft.com/office/powerpoint/2010/main" val="12397934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a:xfrm>
            <a:off x="838200" y="6008008"/>
            <a:ext cx="2743200" cy="365125"/>
          </a:xfrm>
        </p:spPr>
        <p:txBody>
          <a:bodyPr/>
          <a:lstStyle/>
          <a:p>
            <a:fld id="{7B037446-3802-4368-9936-C52CCC36DA49}" type="datetimeFigureOut">
              <a:rPr lang="en-CA" smtClean="0"/>
              <a:t>2024-02-13</a:t>
            </a:fld>
            <a:endParaRPr lang="en-CA"/>
          </a:p>
        </p:txBody>
      </p:sp>
      <p:sp>
        <p:nvSpPr>
          <p:cNvPr id="5" name="Footer Placeholder 4"/>
          <p:cNvSpPr>
            <a:spLocks noGrp="1"/>
          </p:cNvSpPr>
          <p:nvPr>
            <p:ph type="ftr" sz="quarter" idx="11"/>
          </p:nvPr>
        </p:nvSpPr>
        <p:spPr>
          <a:xfrm>
            <a:off x="4038600" y="6008008"/>
            <a:ext cx="4114800" cy="365125"/>
          </a:xfrm>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
        <p:nvSpPr>
          <p:cNvPr id="7" name="Rectangle 6"/>
          <p:cNvSpPr/>
          <p:nvPr userDrawn="1"/>
        </p:nvSpPr>
        <p:spPr>
          <a:xfrm>
            <a:off x="0" y="0"/>
            <a:ext cx="12192000"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212" y="0"/>
            <a:ext cx="12175787" cy="6867143"/>
          </a:xfrm>
          <a:prstGeom prst="rect">
            <a:avLst/>
          </a:prstGeom>
        </p:spPr>
      </p:pic>
    </p:spTree>
    <p:extLst>
      <p:ext uri="{BB962C8B-B14F-4D97-AF65-F5344CB8AC3E}">
        <p14:creationId xmlns:p14="http://schemas.microsoft.com/office/powerpoint/2010/main" val="2487567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B037446-3802-4368-9936-C52CCC36DA49}" type="datetimeFigureOut">
              <a:rPr lang="en-CA" smtClean="0"/>
              <a:t>2024-02-13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938936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B037446-3802-4368-9936-C52CCC36DA49}" type="datetimeFigureOut">
              <a:rPr lang="en-CA" smtClean="0"/>
              <a:t>2024-02-13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964623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6000">
                <a:ln>
                  <a:solidFill>
                    <a:srgbClr val="92664B"/>
                  </a:solidFill>
                </a:ln>
                <a:solidFill>
                  <a:schemeClr val="bg1"/>
                </a:solidFill>
                <a:latin typeface="Impact" panose="020B0806030902050204" pitchFamily="34" charset="0"/>
              </a:defRPr>
            </a:lvl1pPr>
          </a:lstStyle>
          <a:p>
            <a:r>
              <a:rPr lang="en-US" dirty="0" smtClean="0"/>
              <a:t>Click to edit Master title style</a:t>
            </a:r>
            <a:endParaRPr lang="en-CA" dirty="0"/>
          </a:p>
        </p:txBody>
      </p:sp>
      <p:sp>
        <p:nvSpPr>
          <p:cNvPr id="3" name="Content Placeholder 2"/>
          <p:cNvSpPr>
            <a:spLocks noGrp="1"/>
          </p:cNvSpPr>
          <p:nvPr>
            <p:ph idx="1"/>
          </p:nvPr>
        </p:nvSpPr>
        <p:spPr>
          <a:xfrm>
            <a:off x="838200" y="1825625"/>
            <a:ext cx="10555514" cy="4351338"/>
          </a:xfrm>
        </p:spPr>
        <p:txBody>
          <a:bodyPr>
            <a:normAutofit/>
          </a:bodyPr>
          <a:lstStyle>
            <a:lvl1pPr>
              <a:defRPr sz="3200">
                <a:solidFill>
                  <a:schemeClr val="tx1"/>
                </a:solidFill>
                <a:effectLst/>
                <a:latin typeface="Arial Narrow" panose="020B0606020202030204" pitchFamily="34" charset="0"/>
              </a:defRPr>
            </a:lvl1pPr>
            <a:lvl2pPr>
              <a:defRPr sz="3200">
                <a:solidFill>
                  <a:schemeClr val="tx1"/>
                </a:solidFill>
                <a:effectLst/>
                <a:latin typeface="Arial Narrow" panose="020B0606020202030204" pitchFamily="34" charset="0"/>
              </a:defRPr>
            </a:lvl2pPr>
            <a:lvl3pPr>
              <a:defRPr sz="3200">
                <a:solidFill>
                  <a:schemeClr val="tx1"/>
                </a:solidFill>
                <a:effectLst/>
                <a:latin typeface="Arial Narrow" panose="020B0606020202030204" pitchFamily="34" charset="0"/>
              </a:defRPr>
            </a:lvl3pPr>
            <a:lvl4pPr>
              <a:defRPr sz="3200">
                <a:solidFill>
                  <a:schemeClr val="tx1"/>
                </a:solidFill>
                <a:effectLst/>
                <a:latin typeface="Arial Narrow" panose="020B0606020202030204" pitchFamily="34" charset="0"/>
              </a:defRPr>
            </a:lvl4pPr>
            <a:lvl5pPr>
              <a:defRPr sz="3200">
                <a:solidFill>
                  <a:schemeClr val="tx1"/>
                </a:solidFill>
                <a:effectLst/>
                <a:latin typeface="Arial Narrow" panose="020B0606020202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fld id="{7B037446-3802-4368-9936-C52CCC36DA49}" type="datetimeFigureOut">
              <a:rPr lang="en-CA" smtClean="0"/>
              <a:t>2024-02-13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94182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037446-3802-4368-9936-C52CCC36DA49}" type="datetimeFigureOut">
              <a:rPr lang="en-CA" smtClean="0"/>
              <a:t>2024-02-13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241311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B037446-3802-4368-9936-C52CCC36DA49}" type="datetimeFigureOut">
              <a:rPr lang="en-CA" smtClean="0"/>
              <a:t>2024-02-13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245002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B037446-3802-4368-9936-C52CCC36DA49}" type="datetimeFigureOut">
              <a:rPr lang="en-CA" smtClean="0"/>
              <a:t>2024-02-13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046185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B037446-3802-4368-9936-C52CCC36DA49}" type="datetimeFigureOut">
              <a:rPr lang="en-CA" smtClean="0"/>
              <a:t>2024-02-13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316636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37446-3802-4368-9936-C52CCC36DA49}" type="datetimeFigureOut">
              <a:rPr lang="en-CA" smtClean="0"/>
              <a:t>2024-02-13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291292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37446-3802-4368-9936-C52CCC36DA49}" type="datetimeFigureOut">
              <a:rPr lang="en-CA" smtClean="0"/>
              <a:t>2024-02-13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97575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37446-3802-4368-9936-C52CCC36DA49}" type="datetimeFigureOut">
              <a:rPr lang="en-CA" smtClean="0"/>
              <a:t>2024-02-13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984651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2382" y="-103239"/>
            <a:ext cx="13007582" cy="7447936"/>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37446-3802-4368-9936-C52CCC36DA49}" type="datetimeFigureOut">
              <a:rPr lang="en-CA" smtClean="0"/>
              <a:t>2024-02-13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47914-8768-427F-9A9E-32A3E28AC0E1}" type="slidenum">
              <a:rPr lang="en-CA" smtClean="0"/>
              <a:t>‹#›</a:t>
            </a:fld>
            <a:endParaRPr lang="en-CA"/>
          </a:p>
        </p:txBody>
      </p:sp>
    </p:spTree>
    <p:extLst>
      <p:ext uri="{BB962C8B-B14F-4D97-AF65-F5344CB8AC3E}">
        <p14:creationId xmlns:p14="http://schemas.microsoft.com/office/powerpoint/2010/main" val="79331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2988947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1" y="365124"/>
            <a:ext cx="5193890" cy="6492875"/>
          </a:xfrm>
        </p:spPr>
        <p:txBody>
          <a:bodyPr>
            <a:normAutofit/>
          </a:bodyPr>
          <a:lstStyle/>
          <a:p>
            <a:r>
              <a:rPr lang="en-CA" dirty="0"/>
              <a:t>Secondly, Christ’s interaction with both the centurion’s servant and the widow at Nain reveal a specific motivation for His healing </a:t>
            </a:r>
            <a:r>
              <a:rPr lang="en-CA" dirty="0" smtClean="0"/>
              <a:t>work: compassion.</a:t>
            </a:r>
          </a:p>
          <a:p>
            <a:r>
              <a:rPr lang="en-CA" dirty="0" smtClean="0"/>
              <a:t>Any </a:t>
            </a:r>
            <a:r>
              <a:rPr lang="en-CA" dirty="0"/>
              <a:t>ministry to the sick must find its root in compassion, love for the other! </a:t>
            </a:r>
            <a:endParaRPr lang="en-CA" dirty="0" smtClean="0"/>
          </a:p>
          <a:p>
            <a:r>
              <a:rPr lang="en-CA" dirty="0" smtClean="0"/>
              <a:t>We </a:t>
            </a:r>
            <a:r>
              <a:rPr lang="en-CA" dirty="0"/>
              <a:t>ought to love those who are ill with Christ-like compassion, even when this is difficult or distasteful. </a:t>
            </a:r>
          </a:p>
        </p:txBody>
      </p:sp>
      <p:pic>
        <p:nvPicPr>
          <p:cNvPr id="2050" name="Picture 2" descr="Compassion In The Time Of COVID-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0517" y="1828799"/>
            <a:ext cx="3814224" cy="2542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32221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9485671" cy="6376869"/>
          </a:xfrm>
        </p:spPr>
        <p:txBody>
          <a:bodyPr>
            <a:noAutofit/>
          </a:bodyPr>
          <a:lstStyle/>
          <a:p>
            <a:r>
              <a:rPr lang="en-CA" dirty="0" smtClean="0"/>
              <a:t>It </a:t>
            </a:r>
            <a:r>
              <a:rPr lang="en-CA" dirty="0"/>
              <a:t>is not the ill servant that petitions Christ; it is the centurion who approaches Jesus on behalf of the one who is ill. </a:t>
            </a:r>
            <a:endParaRPr lang="en-CA" dirty="0" smtClean="0"/>
          </a:p>
          <a:p>
            <a:r>
              <a:rPr lang="en-CA" dirty="0" smtClean="0"/>
              <a:t>Intercessory </a:t>
            </a:r>
            <a:r>
              <a:rPr lang="en-CA" dirty="0"/>
              <a:t>prayer, sometimes called "standing in the gap," is simply lifting up the needs and concerns of others to God. </a:t>
            </a:r>
            <a:endParaRPr lang="en-CA" dirty="0" smtClean="0"/>
          </a:p>
          <a:p>
            <a:r>
              <a:rPr lang="en-CA" dirty="0" smtClean="0">
                <a:solidFill>
                  <a:schemeClr val="accent6">
                    <a:lumMod val="75000"/>
                  </a:schemeClr>
                </a:solidFill>
              </a:rPr>
              <a:t>“</a:t>
            </a:r>
            <a:r>
              <a:rPr lang="en-CA" dirty="0">
                <a:solidFill>
                  <a:schemeClr val="accent6">
                    <a:lumMod val="75000"/>
                  </a:schemeClr>
                </a:solidFill>
              </a:rPr>
              <a:t>Is anyone among you sick? Let them call the elders of the church to pray over them and anoint them with oil in the name of the Lord. And the prayer offered in faith will make the sick person well; the Lord will raise them up. If they have sinned, they will be forgiven. Therefore confess your sins to each other and pray for each other so that you </a:t>
            </a:r>
            <a:r>
              <a:rPr lang="en-CA" dirty="0" smtClean="0">
                <a:solidFill>
                  <a:schemeClr val="accent6">
                    <a:lumMod val="75000"/>
                  </a:schemeClr>
                </a:solidFill>
              </a:rPr>
              <a:t>                                  may </a:t>
            </a:r>
            <a:r>
              <a:rPr lang="en-CA" dirty="0">
                <a:solidFill>
                  <a:schemeClr val="accent6">
                    <a:lumMod val="75000"/>
                  </a:schemeClr>
                </a:solidFill>
              </a:rPr>
              <a:t>be healed. The prayer of a righteous </a:t>
            </a:r>
            <a:r>
              <a:rPr lang="en-CA" dirty="0" smtClean="0">
                <a:solidFill>
                  <a:schemeClr val="accent6">
                    <a:lumMod val="75000"/>
                  </a:schemeClr>
                </a:solidFill>
              </a:rPr>
              <a:t>                                         person </a:t>
            </a:r>
            <a:r>
              <a:rPr lang="en-CA" dirty="0">
                <a:solidFill>
                  <a:schemeClr val="accent6">
                    <a:lumMod val="75000"/>
                  </a:schemeClr>
                </a:solidFill>
              </a:rPr>
              <a:t>is powerful and effective.” </a:t>
            </a:r>
            <a:r>
              <a:rPr lang="en-CA" dirty="0" smtClean="0">
                <a:solidFill>
                  <a:schemeClr val="accent6">
                    <a:lumMod val="75000"/>
                  </a:schemeClr>
                </a:solidFill>
              </a:rPr>
              <a:t>                                       (</a:t>
            </a:r>
            <a:r>
              <a:rPr lang="en-CA" dirty="0">
                <a:solidFill>
                  <a:schemeClr val="accent6">
                    <a:lumMod val="75000"/>
                  </a:schemeClr>
                </a:solidFill>
              </a:rPr>
              <a:t>James 5:14-16)</a:t>
            </a:r>
          </a:p>
        </p:txBody>
      </p:sp>
    </p:spTree>
    <p:extLst>
      <p:ext uri="{BB962C8B-B14F-4D97-AF65-F5344CB8AC3E}">
        <p14:creationId xmlns:p14="http://schemas.microsoft.com/office/powerpoint/2010/main" val="569254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411"/>
            <a:ext cx="10515600" cy="1325563"/>
          </a:xfrm>
        </p:spPr>
        <p:txBody>
          <a:bodyPr/>
          <a:lstStyle/>
          <a:p>
            <a:r>
              <a:rPr lang="en-CA" dirty="0" smtClean="0"/>
              <a:t>Application</a:t>
            </a:r>
            <a:endParaRPr lang="en-CA" dirty="0"/>
          </a:p>
        </p:txBody>
      </p:sp>
      <p:sp>
        <p:nvSpPr>
          <p:cNvPr id="3" name="Content Placeholder 2"/>
          <p:cNvSpPr>
            <a:spLocks noGrp="1"/>
          </p:cNvSpPr>
          <p:nvPr>
            <p:ph idx="1"/>
          </p:nvPr>
        </p:nvSpPr>
        <p:spPr>
          <a:xfrm>
            <a:off x="838200" y="1076634"/>
            <a:ext cx="9736394" cy="5646432"/>
          </a:xfrm>
        </p:spPr>
        <p:txBody>
          <a:bodyPr>
            <a:normAutofit fontScale="92500"/>
          </a:bodyPr>
          <a:lstStyle/>
          <a:p>
            <a:r>
              <a:rPr lang="en-CA" dirty="0"/>
              <a:t>Where there is illness among God’s people, we ought to see powerful and effective intercessory prayer for the ill. </a:t>
            </a:r>
            <a:endParaRPr lang="en-CA" dirty="0" smtClean="0"/>
          </a:p>
          <a:p>
            <a:r>
              <a:rPr lang="en-CA" dirty="0" smtClean="0"/>
              <a:t>When </a:t>
            </a:r>
            <a:r>
              <a:rPr lang="en-CA" dirty="0"/>
              <a:t>we experience illness, we ought to be humble enough to </a:t>
            </a:r>
            <a:r>
              <a:rPr lang="en-CA" dirty="0" smtClean="0"/>
              <a:t>approach the </a:t>
            </a:r>
            <a:r>
              <a:rPr lang="en-CA" dirty="0"/>
              <a:t>church family for prayer for healing. </a:t>
            </a:r>
            <a:endParaRPr lang="en-CA" dirty="0" smtClean="0"/>
          </a:p>
          <a:p>
            <a:r>
              <a:rPr lang="en-CA" dirty="0" smtClean="0"/>
              <a:t>When </a:t>
            </a:r>
            <a:r>
              <a:rPr lang="en-CA" dirty="0"/>
              <a:t>illness confronts us, let us confess our sin, which </a:t>
            </a:r>
            <a:r>
              <a:rPr lang="en-CA" dirty="0" smtClean="0"/>
              <a:t>stands </a:t>
            </a:r>
            <a:r>
              <a:rPr lang="en-CA" dirty="0"/>
              <a:t>in the way of </a:t>
            </a:r>
            <a:r>
              <a:rPr lang="en-CA" dirty="0" smtClean="0"/>
              <a:t>healing</a:t>
            </a:r>
            <a:r>
              <a:rPr lang="en-CA" dirty="0"/>
              <a:t>, and be forgiven, asking for others to pray for us. </a:t>
            </a:r>
            <a:endParaRPr lang="en-CA" dirty="0" smtClean="0"/>
          </a:p>
          <a:p>
            <a:r>
              <a:rPr lang="en-CA" dirty="0" smtClean="0"/>
              <a:t>We </a:t>
            </a:r>
            <a:r>
              <a:rPr lang="en-CA" dirty="0"/>
              <a:t>should </a:t>
            </a:r>
            <a:r>
              <a:rPr lang="en-CA" dirty="0" smtClean="0"/>
              <a:t>be </a:t>
            </a:r>
            <a:r>
              <a:rPr lang="en-CA" dirty="0"/>
              <a:t>praying for one another for </a:t>
            </a:r>
            <a:r>
              <a:rPr lang="en-CA" dirty="0" smtClean="0"/>
              <a:t>healing, </a:t>
            </a:r>
            <a:r>
              <a:rPr lang="en-CA" dirty="0"/>
              <a:t>forgiveness and restoration, even if no specific request has been given. </a:t>
            </a:r>
            <a:endParaRPr lang="en-CA" dirty="0" smtClean="0"/>
          </a:p>
          <a:p>
            <a:r>
              <a:rPr lang="en-CA" dirty="0" smtClean="0"/>
              <a:t>We cannot </a:t>
            </a:r>
            <a:r>
              <a:rPr lang="en-CA" dirty="0"/>
              <a:t>simply approach the church to </a:t>
            </a:r>
            <a:r>
              <a:rPr lang="en-CA" dirty="0" smtClean="0"/>
              <a:t>see                              </a:t>
            </a:r>
            <a:r>
              <a:rPr lang="en-CA" dirty="0"/>
              <a:t>our needs for healing met and ignore the </a:t>
            </a:r>
            <a:r>
              <a:rPr lang="en-CA" dirty="0" smtClean="0"/>
              <a:t>                                          potential </a:t>
            </a:r>
            <a:r>
              <a:rPr lang="en-CA" dirty="0"/>
              <a:t>suffering of those around us; we must </a:t>
            </a:r>
            <a:r>
              <a:rPr lang="en-CA" dirty="0" smtClean="0"/>
              <a:t>be                    open </a:t>
            </a:r>
            <a:r>
              <a:rPr lang="en-CA" dirty="0"/>
              <a:t>to the reciprocal ministry of God’s people!  </a:t>
            </a:r>
          </a:p>
        </p:txBody>
      </p:sp>
    </p:spTree>
    <p:extLst>
      <p:ext uri="{BB962C8B-B14F-4D97-AF65-F5344CB8AC3E}">
        <p14:creationId xmlns:p14="http://schemas.microsoft.com/office/powerpoint/2010/main" val="1051192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411"/>
            <a:ext cx="10515600" cy="1325563"/>
          </a:xfrm>
        </p:spPr>
        <p:txBody>
          <a:bodyPr/>
          <a:lstStyle/>
          <a:p>
            <a:r>
              <a:rPr lang="en-CA" dirty="0" smtClean="0"/>
              <a:t>Application</a:t>
            </a:r>
            <a:endParaRPr lang="en-CA" dirty="0"/>
          </a:p>
        </p:txBody>
      </p:sp>
      <p:sp>
        <p:nvSpPr>
          <p:cNvPr id="3" name="Content Placeholder 2"/>
          <p:cNvSpPr>
            <a:spLocks noGrp="1"/>
          </p:cNvSpPr>
          <p:nvPr>
            <p:ph idx="1"/>
          </p:nvPr>
        </p:nvSpPr>
        <p:spPr>
          <a:xfrm>
            <a:off x="838200" y="1380974"/>
            <a:ext cx="9736394" cy="5342092"/>
          </a:xfrm>
        </p:spPr>
        <p:txBody>
          <a:bodyPr>
            <a:normAutofit/>
          </a:bodyPr>
          <a:lstStyle/>
          <a:p>
            <a:pPr marL="514350" lvl="0" indent="-514350">
              <a:buFont typeface="+mj-lt"/>
              <a:buAutoNum type="arabicPeriod"/>
            </a:pPr>
            <a:r>
              <a:rPr lang="en-CA" dirty="0"/>
              <a:t>Let’s be a people who actively proclaim “Christ’s kingdom is here”, faithfully expecting that by Christ’s wounds, people are healed.</a:t>
            </a:r>
          </a:p>
          <a:p>
            <a:pPr marL="514350" lvl="0" indent="-514350">
              <a:buFont typeface="+mj-lt"/>
              <a:buAutoNum type="arabicPeriod"/>
            </a:pPr>
            <a:r>
              <a:rPr lang="en-CA" dirty="0"/>
              <a:t>Let’s be a people who compassionately care for the sick and ill, both in our church family and, more generally, in the community around us. Let us serve out of love!</a:t>
            </a:r>
          </a:p>
          <a:p>
            <a:pPr marL="514350" lvl="0" indent="-514350">
              <a:buFont typeface="+mj-lt"/>
              <a:buAutoNum type="arabicPeriod"/>
            </a:pPr>
            <a:r>
              <a:rPr lang="en-CA" dirty="0"/>
              <a:t>Let’s be a people who engage in prayer for the sick and ill. Might we readily lift up one another in intercessory </a:t>
            </a:r>
            <a:r>
              <a:rPr lang="en-CA" dirty="0" smtClean="0"/>
              <a:t>                      prayer </a:t>
            </a:r>
            <a:r>
              <a:rPr lang="en-CA" dirty="0"/>
              <a:t>regularly. </a:t>
            </a:r>
          </a:p>
        </p:txBody>
      </p:sp>
    </p:spTree>
    <p:extLst>
      <p:ext uri="{BB962C8B-B14F-4D97-AF65-F5344CB8AC3E}">
        <p14:creationId xmlns:p14="http://schemas.microsoft.com/office/powerpoint/2010/main" val="2163176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dirty="0"/>
          </a:p>
        </p:txBody>
      </p:sp>
      <p:pic>
        <p:nvPicPr>
          <p:cNvPr id="3074" name="Picture 2" descr="https://www.fbcdickson.org/images/r/lets-pray-cover-slide/480x288g0-88-944-619/lets-pray-cover-sli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86556"/>
            <a:ext cx="7541092" cy="4524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690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838200" y="291384"/>
            <a:ext cx="9323439" cy="6374889"/>
          </a:xfrm>
        </p:spPr>
        <p:txBody>
          <a:bodyPr>
            <a:normAutofit fontScale="92500" lnSpcReduction="10000"/>
          </a:bodyPr>
          <a:lstStyle/>
          <a:p>
            <a:r>
              <a:rPr lang="en-CA" dirty="0" smtClean="0"/>
              <a:t>Illness </a:t>
            </a:r>
            <a:r>
              <a:rPr lang="en-CA" dirty="0"/>
              <a:t>and sickness are contrary to God’s original design for humanity and nothing but a by-product of sin in the world; we ought never be comfortable with or accommodating to the idea of illness and </a:t>
            </a:r>
            <a:r>
              <a:rPr lang="en-CA" dirty="0" smtClean="0"/>
              <a:t>sickness.</a:t>
            </a:r>
          </a:p>
          <a:p>
            <a:r>
              <a:rPr lang="en-CA" dirty="0" smtClean="0"/>
              <a:t>When </a:t>
            </a:r>
            <a:r>
              <a:rPr lang="en-CA" dirty="0"/>
              <a:t>Romans 6:23 tells us that </a:t>
            </a:r>
            <a:r>
              <a:rPr lang="en-CA" dirty="0">
                <a:solidFill>
                  <a:schemeClr val="accent6">
                    <a:lumMod val="75000"/>
                  </a:schemeClr>
                </a:solidFill>
              </a:rPr>
              <a:t>“the wages of sin are death”, </a:t>
            </a:r>
            <a:r>
              <a:rPr lang="en-CA" dirty="0"/>
              <a:t>we ought to acknowledge that part of our earnings is paid out in our experience of sickness and illness. </a:t>
            </a:r>
            <a:endParaRPr lang="en-CA" dirty="0" smtClean="0"/>
          </a:p>
          <a:p>
            <a:r>
              <a:rPr lang="en-CA" dirty="0" smtClean="0"/>
              <a:t>The second </a:t>
            </a:r>
            <a:r>
              <a:rPr lang="en-CA" dirty="0"/>
              <a:t>half of Romans 6:23 contains the incredible promise that that </a:t>
            </a:r>
            <a:r>
              <a:rPr lang="en-CA" dirty="0">
                <a:solidFill>
                  <a:schemeClr val="accent6">
                    <a:lumMod val="75000"/>
                  </a:schemeClr>
                </a:solidFill>
              </a:rPr>
              <a:t>“the gift of God is eternal life in Christ Jesus our Lord”</a:t>
            </a:r>
            <a:r>
              <a:rPr lang="en-CA" dirty="0"/>
              <a:t>. Ultimately, we can have confidence that God addressed the issue of illness and sickness upon the cross and we will fully live out this victory in His restored </a:t>
            </a:r>
            <a:r>
              <a:rPr lang="en-CA" dirty="0" smtClean="0"/>
              <a:t>kingdom.</a:t>
            </a:r>
          </a:p>
          <a:p>
            <a:r>
              <a:rPr lang="en-CA" dirty="0" smtClean="0"/>
              <a:t>A dilemma </a:t>
            </a:r>
            <a:r>
              <a:rPr lang="en-CA" dirty="0"/>
              <a:t>– how can we recognize just how </a:t>
            </a:r>
            <a:r>
              <a:rPr lang="en-CA" dirty="0" smtClean="0"/>
              <a:t>                               contrary </a:t>
            </a:r>
            <a:r>
              <a:rPr lang="en-CA" dirty="0"/>
              <a:t>this all is to God’s original design for </a:t>
            </a:r>
            <a:r>
              <a:rPr lang="en-CA" dirty="0" smtClean="0"/>
              <a:t>                              humanity </a:t>
            </a:r>
            <a:r>
              <a:rPr lang="en-CA" dirty="0"/>
              <a:t>and yet live faithfully and coherently in </a:t>
            </a:r>
            <a:r>
              <a:rPr lang="en-CA" dirty="0" smtClean="0"/>
              <a:t>                                              a </a:t>
            </a:r>
            <a:r>
              <a:rPr lang="en-CA" dirty="0"/>
              <a:t>world so touched by illness and sickness? </a:t>
            </a:r>
            <a:endParaRPr lang="en-CA" dirty="0"/>
          </a:p>
        </p:txBody>
      </p:sp>
    </p:spTree>
    <p:extLst>
      <p:ext uri="{BB962C8B-B14F-4D97-AF65-F5344CB8AC3E}">
        <p14:creationId xmlns:p14="http://schemas.microsoft.com/office/powerpoint/2010/main" val="65692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493966"/>
            <a:ext cx="9861645" cy="5008728"/>
          </a:xfrm>
        </p:spPr>
        <p:txBody>
          <a:bodyPr>
            <a:noAutofit/>
          </a:bodyPr>
          <a:lstStyle/>
          <a:p>
            <a:r>
              <a:rPr lang="en-CA" dirty="0" smtClean="0">
                <a:solidFill>
                  <a:schemeClr val="accent6">
                    <a:lumMod val="75000"/>
                  </a:schemeClr>
                </a:solidFill>
              </a:rPr>
              <a:t>“</a:t>
            </a:r>
            <a:r>
              <a:rPr lang="en-CA" dirty="0">
                <a:solidFill>
                  <a:schemeClr val="accent6">
                    <a:lumMod val="75000"/>
                  </a:schemeClr>
                </a:solidFill>
              </a:rPr>
              <a:t>Jesus went through all the towns and villages, teaching in their synagogues, proclaiming the good news of the kingdom and healing every disease and </a:t>
            </a:r>
            <a:r>
              <a:rPr lang="en-CA" dirty="0" smtClean="0">
                <a:solidFill>
                  <a:schemeClr val="accent6">
                    <a:lumMod val="75000"/>
                  </a:schemeClr>
                </a:solidFill>
              </a:rPr>
              <a:t>sickness.” (Matthew 9:35)</a:t>
            </a:r>
          </a:p>
          <a:p>
            <a:r>
              <a:rPr lang="en-CA" dirty="0" smtClean="0">
                <a:solidFill>
                  <a:schemeClr val="accent6">
                    <a:lumMod val="75000"/>
                  </a:schemeClr>
                </a:solidFill>
              </a:rPr>
              <a:t>“These </a:t>
            </a:r>
            <a:r>
              <a:rPr lang="en-CA" dirty="0">
                <a:solidFill>
                  <a:schemeClr val="accent6">
                    <a:lumMod val="75000"/>
                  </a:schemeClr>
                </a:solidFill>
              </a:rPr>
              <a:t>twelve Jesus sent out with the </a:t>
            </a:r>
            <a:r>
              <a:rPr lang="en-CA" dirty="0" smtClean="0">
                <a:solidFill>
                  <a:schemeClr val="accent6">
                    <a:lumMod val="75000"/>
                  </a:schemeClr>
                </a:solidFill>
              </a:rPr>
              <a:t>following instructions: “</a:t>
            </a:r>
            <a:r>
              <a:rPr lang="en-CA" dirty="0">
                <a:solidFill>
                  <a:schemeClr val="accent6">
                    <a:lumMod val="75000"/>
                  </a:schemeClr>
                </a:solidFill>
              </a:rPr>
              <a:t>Do not go among the Gentiles or enter any town of the Samaritans. Go rather to the lost sheep of Israel. As you go, proclaim this message: ‘The kingdom of heaven has come near.’ Heal the sick, raise the dead, cleanse those who have leprosy, drive out demons. Freely you have received; freely give</a:t>
            </a:r>
            <a:r>
              <a:rPr lang="en-CA" dirty="0" smtClean="0">
                <a:solidFill>
                  <a:schemeClr val="accent6">
                    <a:lumMod val="75000"/>
                  </a:schemeClr>
                </a:solidFill>
              </a:rPr>
              <a:t>”. (Matthew 10:5-8)</a:t>
            </a:r>
          </a:p>
          <a:p>
            <a:r>
              <a:rPr lang="en-CA" dirty="0" smtClean="0"/>
              <a:t>So </a:t>
            </a:r>
            <a:r>
              <a:rPr lang="en-CA" dirty="0"/>
              <a:t>closely related are these ideas within the </a:t>
            </a:r>
            <a:r>
              <a:rPr lang="en-CA" dirty="0" smtClean="0"/>
              <a:t>                                    ministry </a:t>
            </a:r>
            <a:r>
              <a:rPr lang="en-CA" dirty="0"/>
              <a:t>of Jesus and His earliest followers </a:t>
            </a:r>
            <a:r>
              <a:rPr lang="en-CA" dirty="0" smtClean="0"/>
              <a:t>                                  that </a:t>
            </a:r>
            <a:r>
              <a:rPr lang="en-CA" dirty="0"/>
              <a:t>it is almost impossible to separate the </a:t>
            </a:r>
            <a:r>
              <a:rPr lang="en-CA" dirty="0" smtClean="0"/>
              <a:t>two.</a:t>
            </a:r>
            <a:endParaRPr lang="en-CA" dirty="0"/>
          </a:p>
        </p:txBody>
      </p:sp>
    </p:spTree>
    <p:extLst>
      <p:ext uri="{BB962C8B-B14F-4D97-AF65-F5344CB8AC3E}">
        <p14:creationId xmlns:p14="http://schemas.microsoft.com/office/powerpoint/2010/main" val="1456561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7703"/>
            <a:ext cx="6816214" cy="6430296"/>
          </a:xfrm>
        </p:spPr>
        <p:txBody>
          <a:bodyPr>
            <a:normAutofit/>
          </a:bodyPr>
          <a:lstStyle/>
          <a:p>
            <a:r>
              <a:rPr lang="en-CA" dirty="0"/>
              <a:t>There is a tendency however in modern Christianity to separate these two realities, which manifests in one of two ways: we either become so teaching/preaching focussed that we reject Jesus’ supernatural engagement with the sick or we become so enamoured with His otherworldly healing miracles that we belittle His teaching. </a:t>
            </a:r>
            <a:endParaRPr lang="en-CA" dirty="0" smtClean="0"/>
          </a:p>
          <a:p>
            <a:r>
              <a:rPr lang="en-CA" dirty="0" smtClean="0"/>
              <a:t>Let us not </a:t>
            </a:r>
            <a:r>
              <a:rPr lang="en-CA" dirty="0"/>
              <a:t>rush to one extreme or the other, instead holding in balance, as best we can, both Christ’s kingdom proclamation – His teaching and preaching - and His miracle working power to the ill</a:t>
            </a:r>
            <a:r>
              <a:rPr lang="en-CA" dirty="0" smtClean="0"/>
              <a:t>.</a:t>
            </a:r>
            <a:endParaRPr lang="en-CA" dirty="0"/>
          </a:p>
        </p:txBody>
      </p:sp>
      <p:pic>
        <p:nvPicPr>
          <p:cNvPr id="1026" name="Picture 2" descr="Attention Danger Caution Warning Danger Vector Stock Vector (Royalty Free)  1413312533 | Shutterstock | Yellow sign, Signs, Warning sig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1204" y="1799304"/>
            <a:ext cx="2384527" cy="2384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9209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8582"/>
            <a:ext cx="9102213" cy="3738072"/>
          </a:xfrm>
        </p:spPr>
        <p:txBody>
          <a:bodyPr>
            <a:noAutofit/>
          </a:bodyPr>
          <a:lstStyle/>
          <a:p>
            <a:pPr marL="0" indent="0">
              <a:buNone/>
            </a:pPr>
            <a:r>
              <a:rPr lang="en-CA" dirty="0">
                <a:solidFill>
                  <a:schemeClr val="accent6">
                    <a:lumMod val="75000"/>
                  </a:schemeClr>
                </a:solidFill>
              </a:rPr>
              <a:t>“When Jesus had finished saying all this to the people who were listening, he entered Capernaum. There a centurion’s servant, whom his master valued highly, was sick and about to die. The centurion heard of Jesus and sent some elders of the Jews to him, asking him to come and heal his servant.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When </a:t>
            </a:r>
            <a:r>
              <a:rPr lang="en-CA" dirty="0">
                <a:solidFill>
                  <a:schemeClr val="accent6">
                    <a:lumMod val="75000"/>
                  </a:schemeClr>
                </a:solidFill>
              </a:rPr>
              <a:t>they came to Jesus, they pleaded earnestly with him, “This man deserves to have you do this, because he loves our nation and has built our synagogue.”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So </a:t>
            </a:r>
            <a:r>
              <a:rPr lang="en-CA" dirty="0">
                <a:solidFill>
                  <a:schemeClr val="accent6">
                    <a:lumMod val="75000"/>
                  </a:schemeClr>
                </a:solidFill>
              </a:rPr>
              <a:t>Jesus went with them</a:t>
            </a:r>
            <a:r>
              <a:rPr lang="en-CA" dirty="0" smtClean="0">
                <a:solidFill>
                  <a:schemeClr val="accent6">
                    <a:lumMod val="75000"/>
                  </a:schemeClr>
                </a:solidFill>
              </a:rPr>
              <a:t>.” </a:t>
            </a:r>
            <a:endParaRPr lang="en-CA" dirty="0">
              <a:solidFill>
                <a:schemeClr val="accent6">
                  <a:lumMod val="75000"/>
                </a:schemeClr>
              </a:solidFill>
            </a:endParaRPr>
          </a:p>
        </p:txBody>
      </p:sp>
      <p:sp>
        <p:nvSpPr>
          <p:cNvPr id="2" name="Title 1"/>
          <p:cNvSpPr>
            <a:spLocks noGrp="1"/>
          </p:cNvSpPr>
          <p:nvPr>
            <p:ph type="title"/>
          </p:nvPr>
        </p:nvSpPr>
        <p:spPr/>
        <p:txBody>
          <a:bodyPr/>
          <a:lstStyle/>
          <a:p>
            <a:endParaRPr lang="en-CA" dirty="0"/>
          </a:p>
        </p:txBody>
      </p:sp>
    </p:spTree>
    <p:extLst>
      <p:ext uri="{BB962C8B-B14F-4D97-AF65-F5344CB8AC3E}">
        <p14:creationId xmlns:p14="http://schemas.microsoft.com/office/powerpoint/2010/main" val="3055043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199" y="365124"/>
            <a:ext cx="9633155" cy="6124165"/>
          </a:xfrm>
        </p:spPr>
        <p:txBody>
          <a:bodyPr>
            <a:normAutofit/>
          </a:bodyPr>
          <a:lstStyle/>
          <a:p>
            <a:pPr marL="0" indent="0">
              <a:buNone/>
            </a:pPr>
            <a:r>
              <a:rPr lang="en-CA" dirty="0">
                <a:solidFill>
                  <a:schemeClr val="accent6">
                    <a:lumMod val="75000"/>
                  </a:schemeClr>
                </a:solidFill>
              </a:rPr>
              <a:t>He was not far from the house when the centurion sent friends to say to him: “Lord, don’t trouble yourself, for I do not deserve to have you come under my roof. That is why I did not even consider myself worthy to come to you. But say the word, and my servant will be healed. For I myself am a man under authority, with soldiers under me. I tell this one, ‘Go,’ and he goes; and that one, ‘Come,’ and he comes. I say to my servant, ‘Do this,’ and he does it.”</a:t>
            </a:r>
            <a:r>
              <a:rPr lang="en-CA" b="1" baseline="30000" dirty="0">
                <a:solidFill>
                  <a:schemeClr val="accent6">
                    <a:lumMod val="75000"/>
                  </a:schemeClr>
                </a:solidFill>
              </a:rPr>
              <a:t> </a:t>
            </a:r>
            <a:r>
              <a:rPr lang="en-CA" dirty="0">
                <a:solidFill>
                  <a:schemeClr val="accent6">
                    <a:lumMod val="75000"/>
                  </a:schemeClr>
                </a:solidFill>
              </a:rPr>
              <a:t>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When </a:t>
            </a:r>
            <a:r>
              <a:rPr lang="en-CA" dirty="0">
                <a:solidFill>
                  <a:schemeClr val="accent6">
                    <a:lumMod val="75000"/>
                  </a:schemeClr>
                </a:solidFill>
              </a:rPr>
              <a:t>Jesus heard this, he was amazed at him, and turning to the crowd following him, he said, “I tell you, I have not found such great faith even in Israel.”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Then </a:t>
            </a:r>
            <a:r>
              <a:rPr lang="en-CA" dirty="0">
                <a:solidFill>
                  <a:schemeClr val="accent6">
                    <a:lumMod val="75000"/>
                  </a:schemeClr>
                </a:solidFill>
              </a:rPr>
              <a:t>the men who had been sent returned to </a:t>
            </a:r>
            <a:r>
              <a:rPr lang="en-CA" dirty="0" smtClean="0">
                <a:solidFill>
                  <a:schemeClr val="accent6">
                    <a:lumMod val="75000"/>
                  </a:schemeClr>
                </a:solidFill>
              </a:rPr>
              <a:t>                         the </a:t>
            </a:r>
            <a:r>
              <a:rPr lang="en-CA" dirty="0">
                <a:solidFill>
                  <a:schemeClr val="accent6">
                    <a:lumMod val="75000"/>
                  </a:schemeClr>
                </a:solidFill>
              </a:rPr>
              <a:t>house and found the servant well.</a:t>
            </a:r>
          </a:p>
          <a:p>
            <a:pPr marL="0" indent="0">
              <a:buNone/>
            </a:pPr>
            <a:endParaRPr lang="en-CA" dirty="0"/>
          </a:p>
        </p:txBody>
      </p:sp>
    </p:spTree>
    <p:extLst>
      <p:ext uri="{BB962C8B-B14F-4D97-AF65-F5344CB8AC3E}">
        <p14:creationId xmlns:p14="http://schemas.microsoft.com/office/powerpoint/2010/main" val="2324958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1" y="365125"/>
            <a:ext cx="9343029" cy="6363220"/>
          </a:xfrm>
        </p:spPr>
        <p:txBody>
          <a:bodyPr>
            <a:normAutofit lnSpcReduction="10000"/>
          </a:bodyPr>
          <a:lstStyle/>
          <a:p>
            <a:pPr marL="0" indent="0">
              <a:buNone/>
            </a:pPr>
            <a:r>
              <a:rPr lang="en-CA" dirty="0" smtClean="0">
                <a:solidFill>
                  <a:schemeClr val="accent6">
                    <a:lumMod val="75000"/>
                  </a:schemeClr>
                </a:solidFill>
              </a:rPr>
              <a:t>Soon </a:t>
            </a:r>
            <a:r>
              <a:rPr lang="en-CA" dirty="0">
                <a:solidFill>
                  <a:schemeClr val="accent6">
                    <a:lumMod val="75000"/>
                  </a:schemeClr>
                </a:solidFill>
              </a:rPr>
              <a:t>afterward, Jesus went to a town called Nain, and his disciples and a large crowd went along with him. As he approached the town gate, a dead person was being carried out—the only son of his mother, and she was a widow. And a large crowd from the town was with her. When the Lord saw her, his heart went out to her and he said, “Don’t cry.”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Then </a:t>
            </a:r>
            <a:r>
              <a:rPr lang="en-CA" dirty="0">
                <a:solidFill>
                  <a:schemeClr val="accent6">
                    <a:lumMod val="75000"/>
                  </a:schemeClr>
                </a:solidFill>
              </a:rPr>
              <a:t>he went up and touched the bier they were carrying him on, and the bearers stood still. He said, “Young man, I say to you, get up!” The dead man sat up and began to talk, and Jesus gave him back to his mother.</a:t>
            </a:r>
            <a:r>
              <a:rPr lang="en-CA" b="1" baseline="30000" dirty="0">
                <a:solidFill>
                  <a:schemeClr val="accent6">
                    <a:lumMod val="75000"/>
                  </a:schemeClr>
                </a:solidFill>
              </a:rPr>
              <a:t> </a:t>
            </a:r>
            <a:r>
              <a:rPr lang="en-CA" dirty="0">
                <a:solidFill>
                  <a:schemeClr val="accent6">
                    <a:lumMod val="75000"/>
                  </a:schemeClr>
                </a:solidFill>
              </a:rPr>
              <a:t>They were all filled with awe and praised God.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a:t>
            </a:r>
            <a:r>
              <a:rPr lang="en-CA" dirty="0">
                <a:solidFill>
                  <a:schemeClr val="accent6">
                    <a:lumMod val="75000"/>
                  </a:schemeClr>
                </a:solidFill>
              </a:rPr>
              <a:t>A great prophet has appeared among us,” they said. </a:t>
            </a:r>
            <a:r>
              <a:rPr lang="en-CA" dirty="0" smtClean="0">
                <a:solidFill>
                  <a:schemeClr val="accent6">
                    <a:lumMod val="75000"/>
                  </a:schemeClr>
                </a:solidFill>
              </a:rPr>
              <a:t>                     “</a:t>
            </a:r>
            <a:r>
              <a:rPr lang="en-CA" dirty="0">
                <a:solidFill>
                  <a:schemeClr val="accent6">
                    <a:lumMod val="75000"/>
                  </a:schemeClr>
                </a:solidFill>
              </a:rPr>
              <a:t>God has come to help his people.” This news </a:t>
            </a:r>
            <a:r>
              <a:rPr lang="en-CA" dirty="0" smtClean="0">
                <a:solidFill>
                  <a:schemeClr val="accent6">
                    <a:lumMod val="75000"/>
                  </a:schemeClr>
                </a:solidFill>
              </a:rPr>
              <a:t>                             about </a:t>
            </a:r>
            <a:r>
              <a:rPr lang="en-CA" dirty="0">
                <a:solidFill>
                  <a:schemeClr val="accent6">
                    <a:lumMod val="75000"/>
                  </a:schemeClr>
                </a:solidFill>
              </a:rPr>
              <a:t>Jesus spread throughout Judea and </a:t>
            </a:r>
            <a:r>
              <a:rPr lang="en-CA" dirty="0" smtClean="0">
                <a:solidFill>
                  <a:schemeClr val="accent6">
                    <a:lumMod val="75000"/>
                  </a:schemeClr>
                </a:solidFill>
              </a:rPr>
              <a:t>                             the </a:t>
            </a:r>
            <a:r>
              <a:rPr lang="en-CA" dirty="0">
                <a:solidFill>
                  <a:schemeClr val="accent6">
                    <a:lumMod val="75000"/>
                  </a:schemeClr>
                </a:solidFill>
              </a:rPr>
              <a:t>surrounding country.</a:t>
            </a:r>
            <a:endParaRPr lang="en-CA" dirty="0">
              <a:solidFill>
                <a:schemeClr val="accent6">
                  <a:lumMod val="75000"/>
                </a:schemeClr>
              </a:solidFill>
            </a:endParaRPr>
          </a:p>
        </p:txBody>
      </p:sp>
    </p:spTree>
    <p:extLst>
      <p:ext uri="{BB962C8B-B14F-4D97-AF65-F5344CB8AC3E}">
        <p14:creationId xmlns:p14="http://schemas.microsoft.com/office/powerpoint/2010/main" val="3666964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365125"/>
            <a:ext cx="9847997" cy="6282418"/>
          </a:xfrm>
        </p:spPr>
        <p:txBody>
          <a:bodyPr>
            <a:normAutofit fontScale="92500" lnSpcReduction="20000"/>
          </a:bodyPr>
          <a:lstStyle/>
          <a:p>
            <a:r>
              <a:rPr lang="en-CA" dirty="0" smtClean="0"/>
              <a:t>A link is sometimes drawn </a:t>
            </a:r>
            <a:r>
              <a:rPr lang="en-CA" dirty="0"/>
              <a:t>in Christianity between expressed faith and experienced </a:t>
            </a:r>
            <a:r>
              <a:rPr lang="en-CA" dirty="0" smtClean="0"/>
              <a:t>healing that suggest that healing</a:t>
            </a:r>
            <a:r>
              <a:rPr lang="en-CA" dirty="0"/>
              <a:t>, or a lack thereof, is directly related to one’s expressed faith in </a:t>
            </a:r>
            <a:r>
              <a:rPr lang="en-CA" dirty="0" smtClean="0"/>
              <a:t>Jesus.</a:t>
            </a:r>
            <a:endParaRPr lang="en-CA" dirty="0"/>
          </a:p>
          <a:p>
            <a:r>
              <a:rPr lang="en-CA" dirty="0" smtClean="0"/>
              <a:t>Likely </a:t>
            </a:r>
            <a:r>
              <a:rPr lang="en-CA" dirty="0"/>
              <a:t>from a pagan upbringing, the centurion in our text was </a:t>
            </a:r>
            <a:r>
              <a:rPr lang="en-CA" dirty="0" smtClean="0"/>
              <a:t>a Roman </a:t>
            </a:r>
            <a:r>
              <a:rPr lang="en-CA" dirty="0"/>
              <a:t>army </a:t>
            </a:r>
            <a:r>
              <a:rPr lang="en-CA" dirty="0" smtClean="0"/>
              <a:t>officer stationed </a:t>
            </a:r>
            <a:r>
              <a:rPr lang="en-CA" dirty="0"/>
              <a:t>in </a:t>
            </a:r>
            <a:r>
              <a:rPr lang="en-CA" dirty="0" smtClean="0"/>
              <a:t>Capernaum, carrying a reputation </a:t>
            </a:r>
            <a:r>
              <a:rPr lang="en-CA" dirty="0"/>
              <a:t>for being brutally ruthless with their command and those in servitude to them were often abused and treated inhumanely. </a:t>
            </a:r>
            <a:endParaRPr lang="en-CA" dirty="0" smtClean="0"/>
          </a:p>
          <a:p>
            <a:r>
              <a:rPr lang="en-CA" dirty="0" smtClean="0"/>
              <a:t>The </a:t>
            </a:r>
            <a:r>
              <a:rPr lang="en-CA" dirty="0"/>
              <a:t>centurion of our </a:t>
            </a:r>
            <a:r>
              <a:rPr lang="en-CA" dirty="0" smtClean="0"/>
              <a:t>passage </a:t>
            </a:r>
            <a:r>
              <a:rPr lang="en-CA" dirty="0"/>
              <a:t>seems not only to have had compassion for his servant </a:t>
            </a:r>
            <a:r>
              <a:rPr lang="en-CA" dirty="0" smtClean="0"/>
              <a:t>but </a:t>
            </a:r>
            <a:r>
              <a:rPr lang="en-CA" dirty="0"/>
              <a:t>also enlisted Jewish elders to approach Jesus with a </a:t>
            </a:r>
            <a:r>
              <a:rPr lang="en-CA" dirty="0" smtClean="0"/>
              <a:t>request for his servant’s healing.  </a:t>
            </a:r>
          </a:p>
          <a:p>
            <a:r>
              <a:rPr lang="en-CA" dirty="0" smtClean="0"/>
              <a:t>After learning </a:t>
            </a:r>
            <a:r>
              <a:rPr lang="en-CA" dirty="0"/>
              <a:t>about the befuddling faith expressed by the centurion, we are told that Jesus “was amazed at him, and turning to the crowd following him, he said, “I tell you, I have not found </a:t>
            </a:r>
            <a:r>
              <a:rPr lang="en-CA" dirty="0" smtClean="0"/>
              <a:t>such              </a:t>
            </a:r>
            <a:r>
              <a:rPr lang="en-CA" dirty="0"/>
              <a:t>great faith even in Israel”. </a:t>
            </a:r>
            <a:endParaRPr lang="en-CA" dirty="0" smtClean="0"/>
          </a:p>
          <a:p>
            <a:r>
              <a:rPr lang="en-CA" dirty="0" smtClean="0"/>
              <a:t>The </a:t>
            </a:r>
            <a:r>
              <a:rPr lang="en-CA" dirty="0"/>
              <a:t>tendency then is to conclude that it is the </a:t>
            </a:r>
            <a:r>
              <a:rPr lang="en-CA" dirty="0" smtClean="0"/>
              <a:t>                                               great </a:t>
            </a:r>
            <a:r>
              <a:rPr lang="en-CA" dirty="0"/>
              <a:t>faith of the centurion that secures the </a:t>
            </a:r>
            <a:r>
              <a:rPr lang="en-CA" dirty="0" smtClean="0"/>
              <a:t>                                                      miracle </a:t>
            </a:r>
            <a:r>
              <a:rPr lang="en-CA" dirty="0"/>
              <a:t>of healing. </a:t>
            </a:r>
          </a:p>
          <a:p>
            <a:endParaRPr lang="en-CA" dirty="0"/>
          </a:p>
        </p:txBody>
      </p:sp>
    </p:spTree>
    <p:extLst>
      <p:ext uri="{BB962C8B-B14F-4D97-AF65-F5344CB8AC3E}">
        <p14:creationId xmlns:p14="http://schemas.microsoft.com/office/powerpoint/2010/main" val="2010906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8865"/>
            <a:ext cx="9441426" cy="7748167"/>
          </a:xfrm>
        </p:spPr>
        <p:txBody>
          <a:bodyPr>
            <a:noAutofit/>
          </a:bodyPr>
          <a:lstStyle/>
          <a:p>
            <a:r>
              <a:rPr lang="en-CA" dirty="0"/>
              <a:t>Quite likely Jewish in background, not even a hint is given as to </a:t>
            </a:r>
            <a:r>
              <a:rPr lang="en-CA" dirty="0" smtClean="0"/>
              <a:t>the widow’s </a:t>
            </a:r>
            <a:r>
              <a:rPr lang="en-CA" dirty="0"/>
              <a:t>faith in or acknowledgement of Jesus</a:t>
            </a:r>
            <a:r>
              <a:rPr lang="en-CA" dirty="0" smtClean="0"/>
              <a:t>.</a:t>
            </a:r>
          </a:p>
          <a:p>
            <a:r>
              <a:rPr lang="en-CA" dirty="0" smtClean="0"/>
              <a:t>Since </a:t>
            </a:r>
            <a:r>
              <a:rPr lang="en-CA" dirty="0"/>
              <a:t>we see both extremes of expressed faith in regards to healing in back to back passages, I believe we must conclude, though expressed faith can be marvellous and is an ideal for the follower of Jesus, experienced healing, or a lack thereof, is not necessarily tied to one’s expressed faith in Jesus. It is not greater faith that secures for us healing in the name of Jesus, nor is it weakened faith that leaves us unhealed. </a:t>
            </a:r>
            <a:endParaRPr lang="en-CA" dirty="0" smtClean="0"/>
          </a:p>
          <a:p>
            <a:r>
              <a:rPr lang="en-CA" dirty="0" smtClean="0"/>
              <a:t>The </a:t>
            </a:r>
            <a:r>
              <a:rPr lang="en-CA" dirty="0"/>
              <a:t>only necessary faith where healing is </a:t>
            </a:r>
            <a:r>
              <a:rPr lang="en-CA" dirty="0" smtClean="0"/>
              <a:t>                          concerned </a:t>
            </a:r>
            <a:r>
              <a:rPr lang="en-CA" dirty="0"/>
              <a:t>is the faith that God can heal. </a:t>
            </a:r>
            <a:endParaRPr lang="en-CA" dirty="0" smtClean="0"/>
          </a:p>
        </p:txBody>
      </p:sp>
    </p:spTree>
    <p:extLst>
      <p:ext uri="{BB962C8B-B14F-4D97-AF65-F5344CB8AC3E}">
        <p14:creationId xmlns:p14="http://schemas.microsoft.com/office/powerpoint/2010/main" val="4167089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3707</TotalTime>
  <Words>960</Words>
  <Application>Microsoft Office PowerPoint</Application>
  <PresentationFormat>Widescreen</PresentationFormat>
  <Paragraphs>42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Narrow</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Application</vt:lpstr>
      <vt:lpstr>Application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36</cp:revision>
  <cp:lastPrinted>2024-02-02T20:50:46Z</cp:lastPrinted>
  <dcterms:created xsi:type="dcterms:W3CDTF">2024-01-02T22:41:48Z</dcterms:created>
  <dcterms:modified xsi:type="dcterms:W3CDTF">2024-02-13T18:55:01Z</dcterms:modified>
</cp:coreProperties>
</file>