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72" r:id="rId3"/>
    <p:sldId id="257" r:id="rId4"/>
    <p:sldId id="258" r:id="rId5"/>
    <p:sldId id="260" r:id="rId6"/>
    <p:sldId id="261" r:id="rId7"/>
    <p:sldId id="262" r:id="rId8"/>
    <p:sldId id="263" r:id="rId9"/>
    <p:sldId id="264" r:id="rId10"/>
    <p:sldId id="265" r:id="rId11"/>
    <p:sldId id="266" r:id="rId12"/>
    <p:sldId id="267" r:id="rId13"/>
    <p:sldId id="273" r:id="rId14"/>
    <p:sldId id="26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AF7D"/>
    <a:srgbClr val="926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4B50232-223D-4FBF-ABA1-C273958B6770}" type="datetimeFigureOut">
              <a:rPr lang="en-CA" smtClean="0"/>
              <a:t>2024-01-26</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22E972A-30F7-479C-B75A-A34A1D7E16B5}" type="slidenum">
              <a:rPr lang="en-CA" smtClean="0"/>
              <a:t>‹#›</a:t>
            </a:fld>
            <a:endParaRPr lang="en-CA"/>
          </a:p>
        </p:txBody>
      </p:sp>
    </p:spTree>
    <p:extLst>
      <p:ext uri="{BB962C8B-B14F-4D97-AF65-F5344CB8AC3E}">
        <p14:creationId xmlns:p14="http://schemas.microsoft.com/office/powerpoint/2010/main" val="12397934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a:xfrm>
            <a:off x="838200" y="6008008"/>
            <a:ext cx="2743200" cy="365125"/>
          </a:xfrm>
        </p:spPr>
        <p:txBody>
          <a:bodyPr/>
          <a:lstStyle/>
          <a:p>
            <a:fld id="{7B037446-3802-4368-9936-C52CCC36DA49}" type="datetimeFigureOut">
              <a:rPr lang="en-CA" smtClean="0"/>
              <a:t>2024-01-26</a:t>
            </a:fld>
            <a:endParaRPr lang="en-CA"/>
          </a:p>
        </p:txBody>
      </p:sp>
      <p:sp>
        <p:nvSpPr>
          <p:cNvPr id="5" name="Footer Placeholder 4"/>
          <p:cNvSpPr>
            <a:spLocks noGrp="1"/>
          </p:cNvSpPr>
          <p:nvPr>
            <p:ph type="ftr" sz="quarter" idx="11"/>
          </p:nvPr>
        </p:nvSpPr>
        <p:spPr>
          <a:xfrm>
            <a:off x="4038600" y="6008008"/>
            <a:ext cx="4114800" cy="365125"/>
          </a:xfrm>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
        <p:nvSpPr>
          <p:cNvPr id="7" name="Rectangle 6"/>
          <p:cNvSpPr/>
          <p:nvPr userDrawn="1"/>
        </p:nvSpPr>
        <p:spPr>
          <a:xfrm>
            <a:off x="0" y="0"/>
            <a:ext cx="12192000"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12" y="0"/>
            <a:ext cx="12175787" cy="6867143"/>
          </a:xfrm>
          <a:prstGeom prst="rect">
            <a:avLst/>
          </a:prstGeom>
        </p:spPr>
      </p:pic>
    </p:spTree>
    <p:extLst>
      <p:ext uri="{BB962C8B-B14F-4D97-AF65-F5344CB8AC3E}">
        <p14:creationId xmlns:p14="http://schemas.microsoft.com/office/powerpoint/2010/main" val="248756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2024-01-26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3893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2024-01-26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6462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6000">
                <a:ln>
                  <a:solidFill>
                    <a:srgbClr val="92664B"/>
                  </a:solidFill>
                </a:ln>
                <a:solidFill>
                  <a:schemeClr val="bg1"/>
                </a:solidFill>
                <a:latin typeface="Impact" panose="020B0806030902050204"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838200" y="1825625"/>
            <a:ext cx="10555514" cy="4351338"/>
          </a:xfrm>
        </p:spPr>
        <p:txBody>
          <a:bodyPr>
            <a:normAutofit/>
          </a:bodyPr>
          <a:lstStyle>
            <a:lvl1pPr>
              <a:defRPr sz="3200">
                <a:solidFill>
                  <a:schemeClr val="tx1"/>
                </a:solidFill>
                <a:effectLst/>
                <a:latin typeface="Arial Narrow" panose="020B0606020202030204" pitchFamily="34" charset="0"/>
              </a:defRPr>
            </a:lvl1pPr>
            <a:lvl2pPr>
              <a:defRPr sz="3200">
                <a:solidFill>
                  <a:schemeClr val="tx1"/>
                </a:solidFill>
                <a:effectLst/>
                <a:latin typeface="Arial Narrow" panose="020B0606020202030204" pitchFamily="34" charset="0"/>
              </a:defRPr>
            </a:lvl2pPr>
            <a:lvl3pPr>
              <a:defRPr sz="3200">
                <a:solidFill>
                  <a:schemeClr val="tx1"/>
                </a:solidFill>
                <a:effectLst/>
                <a:latin typeface="Arial Narrow" panose="020B0606020202030204" pitchFamily="34" charset="0"/>
              </a:defRPr>
            </a:lvl3pPr>
            <a:lvl4pPr>
              <a:defRPr sz="3200">
                <a:solidFill>
                  <a:schemeClr val="tx1"/>
                </a:solidFill>
                <a:effectLst/>
                <a:latin typeface="Arial Narrow" panose="020B0606020202030204" pitchFamily="34" charset="0"/>
              </a:defRPr>
            </a:lvl4pPr>
            <a:lvl5pPr>
              <a:defRPr sz="3200">
                <a:solidFill>
                  <a:schemeClr val="tx1"/>
                </a:solidFill>
                <a:effectLst/>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7B037446-3802-4368-9936-C52CCC36DA49}" type="datetimeFigureOut">
              <a:rPr lang="en-CA" smtClean="0"/>
              <a:t>2024-01-26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418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37446-3802-4368-9936-C52CCC36DA49}" type="datetimeFigureOut">
              <a:rPr lang="en-CA" smtClean="0"/>
              <a:t>2024-01-26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24131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B037446-3802-4368-9936-C52CCC36DA49}" type="datetimeFigureOut">
              <a:rPr lang="en-CA" smtClean="0"/>
              <a:t>2024-01-26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245002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B037446-3802-4368-9936-C52CCC36DA49}" type="datetimeFigureOut">
              <a:rPr lang="en-CA" smtClean="0"/>
              <a:t>2024-01-26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04618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B037446-3802-4368-9936-C52CCC36DA49}" type="datetimeFigureOut">
              <a:rPr lang="en-CA" smtClean="0"/>
              <a:t>2024-01-26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31663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37446-3802-4368-9936-C52CCC36DA49}" type="datetimeFigureOut">
              <a:rPr lang="en-CA" smtClean="0"/>
              <a:t>2024-01-26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291292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2024-01-26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7575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2024-01-26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8465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382" y="0"/>
            <a:ext cx="13007582" cy="7331656"/>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37446-3802-4368-9936-C52CCC36DA49}" type="datetimeFigureOut">
              <a:rPr lang="en-CA" smtClean="0"/>
              <a:t>2024-01-26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47914-8768-427F-9A9E-32A3E28AC0E1}" type="slidenum">
              <a:rPr lang="en-CA" smtClean="0"/>
              <a:t>‹#›</a:t>
            </a:fld>
            <a:endParaRPr lang="en-CA"/>
          </a:p>
        </p:txBody>
      </p:sp>
    </p:spTree>
    <p:extLst>
      <p:ext uri="{BB962C8B-B14F-4D97-AF65-F5344CB8AC3E}">
        <p14:creationId xmlns:p14="http://schemas.microsoft.com/office/powerpoint/2010/main" val="79331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988947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104797" cy="6376869"/>
          </a:xfrm>
        </p:spPr>
        <p:txBody>
          <a:bodyPr>
            <a:noAutofit/>
          </a:bodyPr>
          <a:lstStyle/>
          <a:p>
            <a:r>
              <a:rPr lang="en-CA" dirty="0" smtClean="0">
                <a:solidFill>
                  <a:schemeClr val="accent6">
                    <a:lumMod val="75000"/>
                  </a:schemeClr>
                </a:solidFill>
              </a:rPr>
              <a:t>“D</a:t>
            </a:r>
            <a:r>
              <a:rPr lang="en-CA" dirty="0" smtClean="0">
                <a:solidFill>
                  <a:schemeClr val="accent6">
                    <a:lumMod val="75000"/>
                  </a:schemeClr>
                </a:solidFill>
              </a:rPr>
              <a:t>on’t </a:t>
            </a:r>
            <a:r>
              <a:rPr lang="en-CA" dirty="0">
                <a:solidFill>
                  <a:schemeClr val="accent6">
                    <a:lumMod val="75000"/>
                  </a:schemeClr>
                </a:solidFill>
              </a:rPr>
              <a:t>let anyone look down on you because you are young, but set an example for the believers in speech, in conduct, in love, in faith and in </a:t>
            </a:r>
            <a:r>
              <a:rPr lang="en-CA" dirty="0" smtClean="0">
                <a:solidFill>
                  <a:schemeClr val="accent6">
                    <a:lumMod val="75000"/>
                  </a:schemeClr>
                </a:solidFill>
              </a:rPr>
              <a:t>purity.” (1 </a:t>
            </a:r>
            <a:r>
              <a:rPr lang="en-CA" dirty="0">
                <a:solidFill>
                  <a:schemeClr val="accent6">
                    <a:lumMod val="75000"/>
                  </a:schemeClr>
                </a:solidFill>
              </a:rPr>
              <a:t>Timothy </a:t>
            </a:r>
            <a:r>
              <a:rPr lang="en-CA" dirty="0" smtClean="0">
                <a:solidFill>
                  <a:schemeClr val="accent6">
                    <a:lumMod val="75000"/>
                  </a:schemeClr>
                </a:solidFill>
              </a:rPr>
              <a:t>4:12) </a:t>
            </a:r>
          </a:p>
          <a:p>
            <a:r>
              <a:rPr lang="en-CA" dirty="0" smtClean="0"/>
              <a:t>Timothy </a:t>
            </a:r>
            <a:r>
              <a:rPr lang="en-CA" dirty="0"/>
              <a:t>was an early leader within the church from </a:t>
            </a:r>
            <a:r>
              <a:rPr lang="en-CA" dirty="0" err="1"/>
              <a:t>Lystra</a:t>
            </a:r>
            <a:r>
              <a:rPr lang="en-CA" dirty="0"/>
              <a:t> in modern day Turkey, chosen by Paul to accompany him on his missionary </a:t>
            </a:r>
            <a:r>
              <a:rPr lang="en-CA" dirty="0" smtClean="0"/>
              <a:t>journeys, aged 16-24 </a:t>
            </a:r>
            <a:r>
              <a:rPr lang="en-CA" dirty="0"/>
              <a:t>when he joined Paul’s team and 31-39 when he received 1 Timothy. </a:t>
            </a:r>
            <a:endParaRPr lang="en-CA" dirty="0" smtClean="0"/>
          </a:p>
          <a:p>
            <a:r>
              <a:rPr lang="en-CA" dirty="0" smtClean="0"/>
              <a:t>There </a:t>
            </a:r>
            <a:r>
              <a:rPr lang="en-CA" dirty="0"/>
              <a:t>is a tendency to disparage those who are young that must be addressed. </a:t>
            </a:r>
          </a:p>
        </p:txBody>
      </p:sp>
    </p:spTree>
    <p:extLst>
      <p:ext uri="{BB962C8B-B14F-4D97-AF65-F5344CB8AC3E}">
        <p14:creationId xmlns:p14="http://schemas.microsoft.com/office/powerpoint/2010/main" val="569254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92421"/>
            <a:ext cx="9626600" cy="6492876"/>
          </a:xfrm>
        </p:spPr>
        <p:txBody>
          <a:bodyPr>
            <a:normAutofit/>
          </a:bodyPr>
          <a:lstStyle/>
          <a:p>
            <a:r>
              <a:rPr lang="en-CA" dirty="0" smtClean="0"/>
              <a:t>Those </a:t>
            </a:r>
            <a:r>
              <a:rPr lang="en-CA" dirty="0"/>
              <a:t>of us who are </a:t>
            </a:r>
            <a:r>
              <a:rPr lang="en-CA" dirty="0" smtClean="0"/>
              <a:t>older must </a:t>
            </a:r>
            <a:r>
              <a:rPr lang="en-CA" dirty="0"/>
              <a:t>care enough about the young people in our midst </a:t>
            </a:r>
            <a:r>
              <a:rPr lang="en-CA" dirty="0" smtClean="0"/>
              <a:t>that </a:t>
            </a:r>
            <a:r>
              <a:rPr lang="en-CA" dirty="0"/>
              <a:t>we refuse to hold their age against them when it comes to matters of faith. </a:t>
            </a:r>
            <a:endParaRPr lang="en-CA" dirty="0" smtClean="0"/>
          </a:p>
          <a:p>
            <a:r>
              <a:rPr lang="en-CA" dirty="0" smtClean="0"/>
              <a:t>We </a:t>
            </a:r>
            <a:r>
              <a:rPr lang="en-CA" dirty="0"/>
              <a:t>cannot be dismissive of them and must learn to care what our young people think about matters of faith. </a:t>
            </a:r>
            <a:endParaRPr lang="en-CA" dirty="0" smtClean="0"/>
          </a:p>
          <a:p>
            <a:r>
              <a:rPr lang="en-CA" dirty="0" smtClean="0"/>
              <a:t>Young </a:t>
            </a:r>
            <a:r>
              <a:rPr lang="en-CA" dirty="0"/>
              <a:t>people ought not be indifferent to what adults think of them; youth should care about how they are perceived within the church, aiming to be example-setters, and willing to learn from those with greater life experience. </a:t>
            </a:r>
            <a:endParaRPr lang="en-CA" dirty="0" smtClean="0"/>
          </a:p>
          <a:p>
            <a:r>
              <a:rPr lang="en-CA" dirty="0" smtClean="0"/>
              <a:t>Youth must </a:t>
            </a:r>
            <a:r>
              <a:rPr lang="en-CA" dirty="0"/>
              <a:t>examine their speech, conduct, </a:t>
            </a:r>
            <a:r>
              <a:rPr lang="en-CA" dirty="0" smtClean="0"/>
              <a:t>                       love</a:t>
            </a:r>
            <a:r>
              <a:rPr lang="en-CA" dirty="0"/>
              <a:t>, faith and purity to ensure that it is not </a:t>
            </a:r>
            <a:r>
              <a:rPr lang="en-CA" dirty="0" smtClean="0"/>
              <a:t>                      worthy </a:t>
            </a:r>
            <a:r>
              <a:rPr lang="en-CA" dirty="0"/>
              <a:t>of disparagement. </a:t>
            </a:r>
          </a:p>
          <a:p>
            <a:endParaRPr lang="en-CA" dirty="0"/>
          </a:p>
        </p:txBody>
      </p:sp>
    </p:spTree>
    <p:extLst>
      <p:ext uri="{BB962C8B-B14F-4D97-AF65-F5344CB8AC3E}">
        <p14:creationId xmlns:p14="http://schemas.microsoft.com/office/powerpoint/2010/main" val="1051192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Some Application</a:t>
            </a:r>
            <a:endParaRPr lang="en-CA" dirty="0"/>
          </a:p>
        </p:txBody>
      </p:sp>
      <p:sp>
        <p:nvSpPr>
          <p:cNvPr id="3" name="Content Placeholder 2"/>
          <p:cNvSpPr>
            <a:spLocks noGrp="1"/>
          </p:cNvSpPr>
          <p:nvPr>
            <p:ph idx="1"/>
          </p:nvPr>
        </p:nvSpPr>
        <p:spPr>
          <a:xfrm>
            <a:off x="838201" y="1622448"/>
            <a:ext cx="6354170" cy="5167312"/>
          </a:xfrm>
        </p:spPr>
        <p:txBody>
          <a:bodyPr>
            <a:normAutofit/>
          </a:bodyPr>
          <a:lstStyle/>
          <a:p>
            <a:r>
              <a:rPr lang="en-CA" dirty="0" smtClean="0"/>
              <a:t>Adults, let </a:t>
            </a:r>
            <a:r>
              <a:rPr lang="en-CA" dirty="0"/>
              <a:t>us be a people who are willing to meet youth where they are, a people who urge, support and empower our youth to respond immediately to the call of Christ in their lives, a people who encourage upright speech, conduct, love, faith and purity in our youth, and a people who love our young people enough to create space to hear from them on matters of </a:t>
            </a:r>
            <a:r>
              <a:rPr lang="en-CA" dirty="0" smtClean="0"/>
              <a:t>faith.</a:t>
            </a:r>
          </a:p>
        </p:txBody>
      </p:sp>
    </p:spTree>
    <p:extLst>
      <p:ext uri="{BB962C8B-B14F-4D97-AF65-F5344CB8AC3E}">
        <p14:creationId xmlns:p14="http://schemas.microsoft.com/office/powerpoint/2010/main" val="2620139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Some Application</a:t>
            </a:r>
            <a:endParaRPr lang="en-CA" dirty="0"/>
          </a:p>
        </p:txBody>
      </p:sp>
      <p:sp>
        <p:nvSpPr>
          <p:cNvPr id="3" name="Content Placeholder 2"/>
          <p:cNvSpPr>
            <a:spLocks noGrp="1"/>
          </p:cNvSpPr>
          <p:nvPr>
            <p:ph idx="1"/>
          </p:nvPr>
        </p:nvSpPr>
        <p:spPr>
          <a:xfrm>
            <a:off x="838200" y="1622448"/>
            <a:ext cx="6749955" cy="5167312"/>
          </a:xfrm>
        </p:spPr>
        <p:txBody>
          <a:bodyPr>
            <a:normAutofit/>
          </a:bodyPr>
          <a:lstStyle/>
          <a:p>
            <a:r>
              <a:rPr lang="en-CA" dirty="0"/>
              <a:t>Youth, might you be a people who are listening for the voice of God to you right now, a people ready to act in humble service when He calls, a people ready to abandon youthful fancy pursuing uprightness in speech, conduct, love, faith and purity, and a people who consider your faith seriously enough that you might form helpful opinions for the whole church on matters of faith. </a:t>
            </a:r>
            <a:endParaRPr lang="en-CA" dirty="0"/>
          </a:p>
        </p:txBody>
      </p:sp>
    </p:spTree>
    <p:extLst>
      <p:ext uri="{BB962C8B-B14F-4D97-AF65-F5344CB8AC3E}">
        <p14:creationId xmlns:p14="http://schemas.microsoft.com/office/powerpoint/2010/main" val="3410532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Prayer</a:t>
            </a:r>
            <a:endParaRPr lang="en-CA" dirty="0"/>
          </a:p>
        </p:txBody>
      </p:sp>
      <p:sp>
        <p:nvSpPr>
          <p:cNvPr id="3" name="Content Placeholder 2"/>
          <p:cNvSpPr>
            <a:spLocks noGrp="1"/>
          </p:cNvSpPr>
          <p:nvPr>
            <p:ph idx="1"/>
          </p:nvPr>
        </p:nvSpPr>
        <p:spPr>
          <a:xfrm>
            <a:off x="838201" y="1514902"/>
            <a:ext cx="6845490" cy="5240740"/>
          </a:xfrm>
        </p:spPr>
        <p:txBody>
          <a:bodyPr>
            <a:normAutofit/>
          </a:bodyPr>
          <a:lstStyle/>
          <a:p>
            <a:r>
              <a:rPr lang="en-CA" dirty="0" smtClean="0"/>
              <a:t>Might we see </a:t>
            </a:r>
            <a:r>
              <a:rPr lang="en-CA" dirty="0"/>
              <a:t>Johns, </a:t>
            </a:r>
            <a:r>
              <a:rPr lang="en-CA" dirty="0" err="1"/>
              <a:t>Timothys</a:t>
            </a:r>
            <a:r>
              <a:rPr lang="en-CA" dirty="0"/>
              <a:t>, Jeremiahs, and </a:t>
            </a:r>
            <a:r>
              <a:rPr lang="en-CA" dirty="0" err="1"/>
              <a:t>Marys</a:t>
            </a:r>
            <a:r>
              <a:rPr lang="en-CA" dirty="0"/>
              <a:t> spring up among us and that we might be privileged to partner with them in seeing them understand and fulfill their kingdom calling. </a:t>
            </a:r>
            <a:endParaRPr lang="en-CA" dirty="0" smtClean="0"/>
          </a:p>
          <a:p>
            <a:r>
              <a:rPr lang="en-CA" dirty="0" smtClean="0"/>
              <a:t>Youth</a:t>
            </a:r>
            <a:r>
              <a:rPr lang="en-CA" dirty="0"/>
              <a:t>, know that you are loved and valued, not simply for who you might one day become, but much more so for who you are right now. Might you be greatly blessed and might you be a great blessing to us.  </a:t>
            </a:r>
            <a:endParaRPr lang="en-CA" dirty="0"/>
          </a:p>
        </p:txBody>
      </p:sp>
    </p:spTree>
    <p:extLst>
      <p:ext uri="{BB962C8B-B14F-4D97-AF65-F5344CB8AC3E}">
        <p14:creationId xmlns:p14="http://schemas.microsoft.com/office/powerpoint/2010/main" val="3091109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4" name="Content Placeholder 3"/>
          <p:cNvSpPr>
            <a:spLocks noGrp="1"/>
          </p:cNvSpPr>
          <p:nvPr>
            <p:ph idx="1"/>
          </p:nvPr>
        </p:nvSpPr>
        <p:spPr>
          <a:xfrm>
            <a:off x="838200" y="3944203"/>
            <a:ext cx="6804546" cy="1673202"/>
          </a:xfrm>
        </p:spPr>
        <p:txBody>
          <a:bodyPr>
            <a:noAutofit/>
          </a:bodyPr>
          <a:lstStyle/>
          <a:p>
            <a:r>
              <a:rPr lang="en-CA" dirty="0" smtClean="0"/>
              <a:t>Today, we will explore </a:t>
            </a:r>
            <a:r>
              <a:rPr lang="en-CA" dirty="0"/>
              <a:t>Christ’s ministry to youth, defined as those aged 12 to their mid 20s, looking at how we might copy Christ’s manner, mode, and motivation in our ministry the youth of Hillside, Mount Albert and beyond. </a:t>
            </a:r>
            <a:endParaRPr lang="en-CA" dirty="0"/>
          </a:p>
        </p:txBody>
      </p:sp>
      <p:pic>
        <p:nvPicPr>
          <p:cNvPr id="5" name="Picture 2" descr="Youth Ministry » Evangelical Church of God, Canada Inc. - Pickering 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560" y="365126"/>
            <a:ext cx="6748724" cy="3374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92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An Age Bias?</a:t>
            </a:r>
            <a:endParaRPr lang="en-CA" dirty="0"/>
          </a:p>
        </p:txBody>
      </p:sp>
      <p:sp>
        <p:nvSpPr>
          <p:cNvPr id="3" name="Content Placeholder 2"/>
          <p:cNvSpPr>
            <a:spLocks noGrp="1"/>
          </p:cNvSpPr>
          <p:nvPr>
            <p:ph idx="1"/>
          </p:nvPr>
        </p:nvSpPr>
        <p:spPr>
          <a:xfrm>
            <a:off x="838200" y="1825625"/>
            <a:ext cx="6981967" cy="4738948"/>
          </a:xfrm>
        </p:spPr>
        <p:txBody>
          <a:bodyPr>
            <a:normAutofit/>
          </a:bodyPr>
          <a:lstStyle/>
          <a:p>
            <a:r>
              <a:rPr lang="en-CA" dirty="0" smtClean="0"/>
              <a:t>Jesus was somewhere around 30 years of age when He began His public ministry. Luke 3:23 records this fact saying, “Jesus himself was about thirty years old when he began his ministry”. </a:t>
            </a:r>
          </a:p>
          <a:p>
            <a:r>
              <a:rPr lang="en-CA" dirty="0" smtClean="0"/>
              <a:t>QUESTION: if Jesus was in His early 30’s then, when you think of His closest followers – Peter, John, James and the others – how old do you envision them to be?</a:t>
            </a:r>
            <a:endParaRPr lang="en-CA" dirty="0"/>
          </a:p>
        </p:txBody>
      </p:sp>
    </p:spTree>
    <p:extLst>
      <p:ext uri="{BB962C8B-B14F-4D97-AF65-F5344CB8AC3E}">
        <p14:creationId xmlns:p14="http://schemas.microsoft.com/office/powerpoint/2010/main" val="1456561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9423"/>
            <a:ext cx="9206552" cy="6337979"/>
          </a:xfrm>
        </p:spPr>
        <p:txBody>
          <a:bodyPr>
            <a:normAutofit fontScale="92500"/>
          </a:bodyPr>
          <a:lstStyle/>
          <a:p>
            <a:pPr marL="0" indent="0">
              <a:buNone/>
            </a:pPr>
            <a:r>
              <a:rPr lang="en-CA" dirty="0" smtClean="0"/>
              <a:t>Suspected age of </a:t>
            </a:r>
            <a:r>
              <a:rPr lang="en-CA" dirty="0"/>
              <a:t>other biblical </a:t>
            </a:r>
            <a:r>
              <a:rPr lang="en-CA" dirty="0" smtClean="0"/>
              <a:t>heroes</a:t>
            </a:r>
          </a:p>
          <a:p>
            <a:pPr marL="514350" indent="-514350">
              <a:buFont typeface="+mj-lt"/>
              <a:buAutoNum type="arabicPeriod"/>
            </a:pPr>
            <a:r>
              <a:rPr lang="en-CA" dirty="0" smtClean="0"/>
              <a:t>Joseph’s </a:t>
            </a:r>
            <a:r>
              <a:rPr lang="en-CA" dirty="0"/>
              <a:t>trajectory to Egypt started when he was </a:t>
            </a:r>
            <a:r>
              <a:rPr lang="en-CA" dirty="0" smtClean="0"/>
              <a:t>17</a:t>
            </a:r>
          </a:p>
          <a:p>
            <a:pPr marL="514350" indent="-514350">
              <a:buFont typeface="+mj-lt"/>
              <a:buAutoNum type="arabicPeriod"/>
            </a:pPr>
            <a:r>
              <a:rPr lang="en-CA" dirty="0" smtClean="0"/>
              <a:t>David </a:t>
            </a:r>
            <a:r>
              <a:rPr lang="en-CA" dirty="0"/>
              <a:t>was also 17 during his famous interaction with </a:t>
            </a:r>
            <a:r>
              <a:rPr lang="en-CA" dirty="0" smtClean="0"/>
              <a:t>Goliath</a:t>
            </a:r>
          </a:p>
          <a:p>
            <a:pPr marL="514350" indent="-514350">
              <a:buFont typeface="+mj-lt"/>
              <a:buAutoNum type="arabicPeriod"/>
            </a:pPr>
            <a:r>
              <a:rPr lang="en-CA" dirty="0" smtClean="0"/>
              <a:t>Samuel </a:t>
            </a:r>
            <a:r>
              <a:rPr lang="en-CA" dirty="0"/>
              <a:t>was 12 when called by God in the middle of the </a:t>
            </a:r>
            <a:r>
              <a:rPr lang="en-CA" dirty="0" smtClean="0"/>
              <a:t>night</a:t>
            </a:r>
          </a:p>
          <a:p>
            <a:pPr marL="514350" indent="-514350">
              <a:buFont typeface="+mj-lt"/>
              <a:buAutoNum type="arabicPeriod"/>
            </a:pPr>
            <a:r>
              <a:rPr lang="en-CA" dirty="0" smtClean="0"/>
              <a:t>Jeremiah </a:t>
            </a:r>
            <a:r>
              <a:rPr lang="en-CA" dirty="0"/>
              <a:t>was very likely a teenage mouthpiece when he began his prophetic </a:t>
            </a:r>
            <a:r>
              <a:rPr lang="en-CA" dirty="0" smtClean="0"/>
              <a:t>ministry</a:t>
            </a:r>
          </a:p>
          <a:p>
            <a:pPr marL="514350" indent="-514350">
              <a:buFont typeface="+mj-lt"/>
              <a:buAutoNum type="arabicPeriod"/>
            </a:pPr>
            <a:r>
              <a:rPr lang="en-CA" dirty="0" smtClean="0"/>
              <a:t>Mary </a:t>
            </a:r>
            <a:r>
              <a:rPr lang="en-CA" dirty="0"/>
              <a:t>was likely in her mid-teens at the time of the angel’s sudden visit to her. </a:t>
            </a:r>
            <a:endParaRPr lang="en-CA" dirty="0" smtClean="0"/>
          </a:p>
          <a:p>
            <a:r>
              <a:rPr lang="en-CA" dirty="0" smtClean="0"/>
              <a:t>Given </a:t>
            </a:r>
            <a:r>
              <a:rPr lang="en-CA" dirty="0"/>
              <a:t>the rhythm of Hebrew </a:t>
            </a:r>
            <a:r>
              <a:rPr lang="en-CA" dirty="0" smtClean="0"/>
              <a:t>culture, where disciples </a:t>
            </a:r>
            <a:r>
              <a:rPr lang="en-CA" dirty="0"/>
              <a:t>began following rabbis </a:t>
            </a:r>
            <a:r>
              <a:rPr lang="en-CA" dirty="0" smtClean="0"/>
              <a:t>around </a:t>
            </a:r>
            <a:r>
              <a:rPr lang="en-CA" dirty="0"/>
              <a:t>the ages of 13-15, </a:t>
            </a:r>
            <a:r>
              <a:rPr lang="en-CA" dirty="0" smtClean="0"/>
              <a:t>most of                                 Christ’s disciples were likely somewhere </a:t>
            </a:r>
            <a:r>
              <a:rPr lang="en-CA" dirty="0"/>
              <a:t>in their </a:t>
            </a:r>
            <a:r>
              <a:rPr lang="en-CA" dirty="0" smtClean="0"/>
              <a:t>                                    late </a:t>
            </a:r>
            <a:r>
              <a:rPr lang="en-CA" dirty="0"/>
              <a:t>teens to mid-20’s during the majority of </a:t>
            </a:r>
            <a:r>
              <a:rPr lang="en-CA" dirty="0" smtClean="0"/>
              <a:t>                                 Christ’s </a:t>
            </a:r>
            <a:r>
              <a:rPr lang="en-CA" dirty="0"/>
              <a:t>ministry. </a:t>
            </a:r>
          </a:p>
        </p:txBody>
      </p:sp>
      <p:sp>
        <p:nvSpPr>
          <p:cNvPr id="2" name="Title 1"/>
          <p:cNvSpPr>
            <a:spLocks noGrp="1"/>
          </p:cNvSpPr>
          <p:nvPr>
            <p:ph type="title"/>
          </p:nvPr>
        </p:nvSpPr>
        <p:spPr/>
        <p:txBody>
          <a:bodyPr/>
          <a:lstStyle/>
          <a:p>
            <a:endParaRPr lang="en-CA"/>
          </a:p>
        </p:txBody>
      </p:sp>
    </p:spTree>
    <p:extLst>
      <p:ext uri="{BB962C8B-B14F-4D97-AF65-F5344CB8AC3E}">
        <p14:creationId xmlns:p14="http://schemas.microsoft.com/office/powerpoint/2010/main" val="3509209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31379"/>
            <a:ext cx="7746242" cy="3025775"/>
          </a:xfrm>
        </p:spPr>
        <p:txBody>
          <a:bodyPr>
            <a:noAutofit/>
          </a:bodyPr>
          <a:lstStyle/>
          <a:p>
            <a:r>
              <a:rPr lang="en-CA" dirty="0"/>
              <a:t>Scholars believe that the Apostle John was likely somewhere between the ages of 16 and 20 during the Gospel accounts. </a:t>
            </a:r>
            <a:endParaRPr lang="en-CA" dirty="0" smtClean="0"/>
          </a:p>
          <a:p>
            <a:r>
              <a:rPr lang="en-CA" dirty="0" smtClean="0"/>
              <a:t>Coupled </a:t>
            </a:r>
            <a:r>
              <a:rPr lang="en-CA" dirty="0"/>
              <a:t>with Christ’s use of the affectionate term “little children” to refer to the disciples, I believe that it is very safe to say that Jesus not only loved children as we encountered last week, but that He also loved youth aged people too. </a:t>
            </a:r>
            <a:endParaRPr lang="en-CA" dirty="0" smtClean="0"/>
          </a:p>
          <a:p>
            <a:r>
              <a:rPr lang="en-CA" dirty="0" smtClean="0"/>
              <a:t>Love </a:t>
            </a:r>
            <a:r>
              <a:rPr lang="en-CA" dirty="0"/>
              <a:t>of individual youth then, unsurprisingly, ought to be a core motivation for any </a:t>
            </a:r>
            <a:r>
              <a:rPr lang="en-CA" dirty="0" smtClean="0"/>
              <a:t>                            ministry </a:t>
            </a:r>
            <a:r>
              <a:rPr lang="en-CA" dirty="0"/>
              <a:t>to them. </a:t>
            </a:r>
            <a:endParaRPr lang="en-CA" dirty="0"/>
          </a:p>
        </p:txBody>
      </p:sp>
      <p:sp>
        <p:nvSpPr>
          <p:cNvPr id="4" name="Title 3"/>
          <p:cNvSpPr>
            <a:spLocks noGrp="1"/>
          </p:cNvSpPr>
          <p:nvPr>
            <p:ph type="title"/>
          </p:nvPr>
        </p:nvSpPr>
        <p:spPr/>
        <p:txBody>
          <a:bodyPr/>
          <a:lstStyle/>
          <a:p>
            <a:r>
              <a:rPr lang="en-CA" dirty="0" smtClean="0"/>
              <a:t>The Apostle John</a:t>
            </a:r>
            <a:endParaRPr lang="en-CA" dirty="0"/>
          </a:p>
        </p:txBody>
      </p:sp>
    </p:spTree>
    <p:extLst>
      <p:ext uri="{BB962C8B-B14F-4D97-AF65-F5344CB8AC3E}">
        <p14:creationId xmlns:p14="http://schemas.microsoft.com/office/powerpoint/2010/main" val="3055043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1" y="365124"/>
            <a:ext cx="9343029" cy="6363221"/>
          </a:xfrm>
        </p:spPr>
        <p:txBody>
          <a:bodyPr>
            <a:normAutofit lnSpcReduction="10000"/>
          </a:bodyPr>
          <a:lstStyle/>
          <a:p>
            <a:r>
              <a:rPr lang="en-CA" dirty="0" smtClean="0"/>
              <a:t>How </a:t>
            </a:r>
            <a:r>
              <a:rPr lang="en-CA" dirty="0"/>
              <a:t>did Jesus engage with John, given that he is the most likely to have been a youth during Christ’s ministry? </a:t>
            </a:r>
            <a:endParaRPr lang="en-CA" dirty="0" smtClean="0"/>
          </a:p>
          <a:p>
            <a:r>
              <a:rPr lang="en-CA" dirty="0" smtClean="0"/>
              <a:t>Jesus </a:t>
            </a:r>
            <a:r>
              <a:rPr lang="en-CA" dirty="0">
                <a:solidFill>
                  <a:schemeClr val="accent6">
                    <a:lumMod val="75000"/>
                  </a:schemeClr>
                </a:solidFill>
              </a:rPr>
              <a:t>“saw two other brothers, James son of Zebedee and his brother John. They were in a boat with their father Zebedee, preparing their nets. Jesus called them, and immediately they left the boat and their father and followed him”. </a:t>
            </a:r>
            <a:r>
              <a:rPr lang="en-CA" dirty="0" smtClean="0">
                <a:solidFill>
                  <a:schemeClr val="accent6">
                    <a:lumMod val="75000"/>
                  </a:schemeClr>
                </a:solidFill>
              </a:rPr>
              <a:t>(Matthew 4:20-22) </a:t>
            </a:r>
          </a:p>
          <a:p>
            <a:r>
              <a:rPr lang="en-CA" dirty="0" smtClean="0"/>
              <a:t>Jesus </a:t>
            </a:r>
            <a:r>
              <a:rPr lang="en-CA" dirty="0"/>
              <a:t>met John where he was at – as a fishy smelling teenager – called him to follow Him, and then for the next three years went along with John to support, empower and encourage Him in </a:t>
            </a:r>
            <a:r>
              <a:rPr lang="en-CA" dirty="0" smtClean="0"/>
              <a:t>ministry</a:t>
            </a:r>
          </a:p>
          <a:p>
            <a:r>
              <a:rPr lang="en-CA" dirty="0" smtClean="0"/>
              <a:t>IDEA #1: </a:t>
            </a:r>
            <a:r>
              <a:rPr lang="en-CA" dirty="0"/>
              <a:t>we must be those who meet young </a:t>
            </a:r>
            <a:r>
              <a:rPr lang="en-CA" dirty="0" smtClean="0"/>
              <a:t>                                         people </a:t>
            </a:r>
            <a:r>
              <a:rPr lang="en-CA" dirty="0"/>
              <a:t>right where they are and, right away, </a:t>
            </a:r>
            <a:r>
              <a:rPr lang="en-CA" dirty="0" smtClean="0"/>
              <a:t>                                              call </a:t>
            </a:r>
            <a:r>
              <a:rPr lang="en-CA" dirty="0"/>
              <a:t>them into following Jesus and into </a:t>
            </a:r>
            <a:r>
              <a:rPr lang="en-CA" dirty="0" smtClean="0"/>
              <a:t>                                       discipleship</a:t>
            </a:r>
            <a:r>
              <a:rPr lang="en-CA" dirty="0"/>
              <a:t>.</a:t>
            </a:r>
          </a:p>
        </p:txBody>
      </p:sp>
    </p:spTree>
    <p:extLst>
      <p:ext uri="{BB962C8B-B14F-4D97-AF65-F5344CB8AC3E}">
        <p14:creationId xmlns:p14="http://schemas.microsoft.com/office/powerpoint/2010/main" val="3666964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65125"/>
            <a:ext cx="9847997" cy="6282418"/>
          </a:xfrm>
        </p:spPr>
        <p:txBody>
          <a:bodyPr>
            <a:normAutofit/>
          </a:bodyPr>
          <a:lstStyle/>
          <a:p>
            <a:pPr marL="0" indent="0">
              <a:spcBef>
                <a:spcPts val="0"/>
              </a:spcBef>
              <a:buNone/>
            </a:pPr>
            <a:r>
              <a:rPr lang="en-CA" dirty="0">
                <a:solidFill>
                  <a:schemeClr val="accent6">
                    <a:lumMod val="75000"/>
                  </a:schemeClr>
                </a:solidFill>
              </a:rPr>
              <a:t>“Then James and John, the sons of Zebedee, came to him. “Teacher,” they said, “we want you to do for us whatever we ask.”</a:t>
            </a:r>
            <a:r>
              <a:rPr lang="en-CA" b="1" baseline="30000" dirty="0">
                <a:solidFill>
                  <a:schemeClr val="accent6">
                    <a:lumMod val="75000"/>
                  </a:schemeClr>
                </a:solidFill>
              </a:rPr>
              <a:t> </a:t>
            </a:r>
            <a:endParaRPr lang="en-CA" b="1" baseline="30000" dirty="0" smtClean="0">
              <a:solidFill>
                <a:schemeClr val="accent6">
                  <a:lumMod val="75000"/>
                </a:schemeClr>
              </a:solidFill>
            </a:endParaRPr>
          </a:p>
          <a:p>
            <a:pPr marL="0" indent="0">
              <a:spcBef>
                <a:spcPts val="0"/>
              </a:spcBef>
              <a:buNone/>
            </a:pPr>
            <a:r>
              <a:rPr lang="en-CA" dirty="0" smtClean="0">
                <a:solidFill>
                  <a:schemeClr val="accent6">
                    <a:lumMod val="75000"/>
                  </a:schemeClr>
                </a:solidFill>
              </a:rPr>
              <a:t>“</a:t>
            </a:r>
            <a:r>
              <a:rPr lang="en-CA" dirty="0">
                <a:solidFill>
                  <a:schemeClr val="accent6">
                    <a:lumMod val="75000"/>
                  </a:schemeClr>
                </a:solidFill>
              </a:rPr>
              <a:t>What do you want me to do for you?” he asked. </a:t>
            </a:r>
            <a:endParaRPr lang="en-CA" dirty="0" smtClean="0">
              <a:solidFill>
                <a:schemeClr val="accent6">
                  <a:lumMod val="75000"/>
                </a:schemeClr>
              </a:solidFill>
            </a:endParaRPr>
          </a:p>
          <a:p>
            <a:pPr marL="0" indent="0">
              <a:spcBef>
                <a:spcPts val="0"/>
              </a:spcBef>
              <a:buNone/>
            </a:pPr>
            <a:r>
              <a:rPr lang="en-CA" dirty="0" smtClean="0">
                <a:solidFill>
                  <a:schemeClr val="accent6">
                    <a:lumMod val="75000"/>
                  </a:schemeClr>
                </a:solidFill>
              </a:rPr>
              <a:t>They </a:t>
            </a:r>
            <a:r>
              <a:rPr lang="en-CA" dirty="0">
                <a:solidFill>
                  <a:schemeClr val="accent6">
                    <a:lumMod val="75000"/>
                  </a:schemeClr>
                </a:solidFill>
              </a:rPr>
              <a:t>replied, “Let one of us sit at your right and the other at </a:t>
            </a:r>
            <a:r>
              <a:rPr lang="en-CA" dirty="0" smtClean="0">
                <a:solidFill>
                  <a:schemeClr val="accent6">
                    <a:lumMod val="75000"/>
                  </a:schemeClr>
                </a:solidFill>
              </a:rPr>
              <a:t>                your </a:t>
            </a:r>
            <a:r>
              <a:rPr lang="en-CA" dirty="0">
                <a:solidFill>
                  <a:schemeClr val="accent6">
                    <a:lumMod val="75000"/>
                  </a:schemeClr>
                </a:solidFill>
              </a:rPr>
              <a:t>left in your glory</a:t>
            </a:r>
            <a:r>
              <a:rPr lang="en-CA" dirty="0" smtClean="0">
                <a:solidFill>
                  <a:schemeClr val="accent6">
                    <a:lumMod val="75000"/>
                  </a:schemeClr>
                </a:solidFill>
              </a:rPr>
              <a:t>.”</a:t>
            </a:r>
          </a:p>
          <a:p>
            <a:pPr marL="0" indent="0">
              <a:spcBef>
                <a:spcPts val="0"/>
              </a:spcBef>
              <a:buNone/>
            </a:pPr>
            <a:r>
              <a:rPr lang="en-CA" dirty="0" smtClean="0">
                <a:solidFill>
                  <a:schemeClr val="accent6">
                    <a:lumMod val="75000"/>
                  </a:schemeClr>
                </a:solidFill>
              </a:rPr>
              <a:t>“</a:t>
            </a:r>
            <a:r>
              <a:rPr lang="en-CA" dirty="0">
                <a:solidFill>
                  <a:schemeClr val="accent6">
                    <a:lumMod val="75000"/>
                  </a:schemeClr>
                </a:solidFill>
              </a:rPr>
              <a:t>You don’t know what you are asking,” Jesus said. “Can you </a:t>
            </a:r>
            <a:r>
              <a:rPr lang="en-CA" dirty="0" smtClean="0">
                <a:solidFill>
                  <a:schemeClr val="accent6">
                    <a:lumMod val="75000"/>
                  </a:schemeClr>
                </a:solidFill>
              </a:rPr>
              <a:t>              drink </a:t>
            </a:r>
            <a:r>
              <a:rPr lang="en-CA" dirty="0">
                <a:solidFill>
                  <a:schemeClr val="accent6">
                    <a:lumMod val="75000"/>
                  </a:schemeClr>
                </a:solidFill>
              </a:rPr>
              <a:t>the cup I drink or be baptized with the baptism I am baptized with</a:t>
            </a:r>
            <a:r>
              <a:rPr lang="en-CA" dirty="0" smtClean="0">
                <a:solidFill>
                  <a:schemeClr val="accent6">
                    <a:lumMod val="75000"/>
                  </a:schemeClr>
                </a:solidFill>
              </a:rPr>
              <a:t>?”</a:t>
            </a:r>
          </a:p>
          <a:p>
            <a:pPr marL="0" indent="0">
              <a:spcBef>
                <a:spcPts val="0"/>
              </a:spcBef>
              <a:buNone/>
            </a:pPr>
            <a:r>
              <a:rPr lang="en-CA" dirty="0" smtClean="0">
                <a:solidFill>
                  <a:schemeClr val="accent6">
                    <a:lumMod val="75000"/>
                  </a:schemeClr>
                </a:solidFill>
              </a:rPr>
              <a:t>“</a:t>
            </a:r>
            <a:r>
              <a:rPr lang="en-CA" dirty="0">
                <a:solidFill>
                  <a:schemeClr val="accent6">
                    <a:lumMod val="75000"/>
                  </a:schemeClr>
                </a:solidFill>
              </a:rPr>
              <a:t>We can,” they answered. </a:t>
            </a:r>
            <a:endParaRPr lang="en-CA" dirty="0" smtClean="0">
              <a:solidFill>
                <a:schemeClr val="accent6">
                  <a:lumMod val="75000"/>
                </a:schemeClr>
              </a:solidFill>
            </a:endParaRPr>
          </a:p>
          <a:p>
            <a:pPr marL="0" indent="0">
              <a:spcBef>
                <a:spcPts val="0"/>
              </a:spcBef>
              <a:buNone/>
            </a:pPr>
            <a:r>
              <a:rPr lang="en-CA" dirty="0" smtClean="0">
                <a:solidFill>
                  <a:schemeClr val="accent6">
                    <a:lumMod val="75000"/>
                  </a:schemeClr>
                </a:solidFill>
              </a:rPr>
              <a:t>Jesus </a:t>
            </a:r>
            <a:r>
              <a:rPr lang="en-CA" dirty="0">
                <a:solidFill>
                  <a:schemeClr val="accent6">
                    <a:lumMod val="75000"/>
                  </a:schemeClr>
                </a:solidFill>
              </a:rPr>
              <a:t>said to them, “You will drink the cup I drink and </a:t>
            </a:r>
            <a:r>
              <a:rPr lang="en-CA" dirty="0" smtClean="0">
                <a:solidFill>
                  <a:schemeClr val="accent6">
                    <a:lumMod val="75000"/>
                  </a:schemeClr>
                </a:solidFill>
              </a:rPr>
              <a:t>                             be </a:t>
            </a:r>
            <a:r>
              <a:rPr lang="en-CA" dirty="0">
                <a:solidFill>
                  <a:schemeClr val="accent6">
                    <a:lumMod val="75000"/>
                  </a:schemeClr>
                </a:solidFill>
              </a:rPr>
              <a:t>baptized with the baptism I am baptized with, </a:t>
            </a:r>
            <a:r>
              <a:rPr lang="en-CA" dirty="0" smtClean="0">
                <a:solidFill>
                  <a:schemeClr val="accent6">
                    <a:lumMod val="75000"/>
                  </a:schemeClr>
                </a:solidFill>
              </a:rPr>
              <a:t>               </a:t>
            </a:r>
          </a:p>
          <a:p>
            <a:pPr marL="0" indent="0">
              <a:spcBef>
                <a:spcPts val="0"/>
              </a:spcBef>
              <a:buNone/>
            </a:pPr>
            <a:r>
              <a:rPr lang="en-CA" dirty="0" smtClean="0">
                <a:solidFill>
                  <a:schemeClr val="accent6">
                    <a:lumMod val="75000"/>
                  </a:schemeClr>
                </a:solidFill>
              </a:rPr>
              <a:t>but </a:t>
            </a:r>
            <a:r>
              <a:rPr lang="en-CA" dirty="0">
                <a:solidFill>
                  <a:schemeClr val="accent6">
                    <a:lumMod val="75000"/>
                  </a:schemeClr>
                </a:solidFill>
              </a:rPr>
              <a:t>to sit at my right or left is not for me to grant. </a:t>
            </a:r>
            <a:r>
              <a:rPr lang="en-CA" dirty="0" smtClean="0">
                <a:solidFill>
                  <a:schemeClr val="accent6">
                    <a:lumMod val="75000"/>
                  </a:schemeClr>
                </a:solidFill>
              </a:rPr>
              <a:t>                                  These </a:t>
            </a:r>
            <a:r>
              <a:rPr lang="en-CA" dirty="0">
                <a:solidFill>
                  <a:schemeClr val="accent6">
                    <a:lumMod val="75000"/>
                  </a:schemeClr>
                </a:solidFill>
              </a:rPr>
              <a:t>places belong to those for whom they </a:t>
            </a:r>
            <a:r>
              <a:rPr lang="en-CA" dirty="0" smtClean="0">
                <a:solidFill>
                  <a:schemeClr val="accent6">
                    <a:lumMod val="75000"/>
                  </a:schemeClr>
                </a:solidFill>
              </a:rPr>
              <a:t>                                              have </a:t>
            </a:r>
            <a:r>
              <a:rPr lang="en-CA" dirty="0">
                <a:solidFill>
                  <a:schemeClr val="accent6">
                    <a:lumMod val="75000"/>
                  </a:schemeClr>
                </a:solidFill>
              </a:rPr>
              <a:t>been prepared</a:t>
            </a:r>
            <a:r>
              <a:rPr lang="en-CA" dirty="0" smtClean="0">
                <a:solidFill>
                  <a:schemeClr val="accent6">
                    <a:lumMod val="75000"/>
                  </a:schemeClr>
                </a:solidFill>
              </a:rPr>
              <a:t>.”</a:t>
            </a:r>
            <a:endParaRPr lang="en-CA" dirty="0">
              <a:solidFill>
                <a:schemeClr val="accent6">
                  <a:lumMod val="75000"/>
                </a:schemeClr>
              </a:solidFill>
            </a:endParaRPr>
          </a:p>
        </p:txBody>
      </p:sp>
      <p:sp>
        <p:nvSpPr>
          <p:cNvPr id="4" name="Title 3"/>
          <p:cNvSpPr>
            <a:spLocks noGrp="1"/>
          </p:cNvSpPr>
          <p:nvPr>
            <p:ph type="title"/>
          </p:nvPr>
        </p:nvSpPr>
        <p:spPr/>
        <p:txBody>
          <a:bodyPr/>
          <a:lstStyle/>
          <a:p>
            <a:endParaRPr lang="en-CA" dirty="0"/>
          </a:p>
        </p:txBody>
      </p:sp>
    </p:spTree>
    <p:extLst>
      <p:ext uri="{BB962C8B-B14F-4D97-AF65-F5344CB8AC3E}">
        <p14:creationId xmlns:p14="http://schemas.microsoft.com/office/powerpoint/2010/main" val="2010906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860765"/>
            <a:ext cx="9151961" cy="6308630"/>
          </a:xfrm>
        </p:spPr>
        <p:txBody>
          <a:bodyPr>
            <a:noAutofit/>
          </a:bodyPr>
          <a:lstStyle/>
          <a:p>
            <a:pPr marL="0" indent="0">
              <a:buNone/>
            </a:pPr>
            <a:r>
              <a:rPr lang="en-CA" dirty="0" smtClean="0">
                <a:solidFill>
                  <a:schemeClr val="accent6">
                    <a:lumMod val="75000"/>
                  </a:schemeClr>
                </a:solidFill>
              </a:rPr>
              <a:t>“When </a:t>
            </a:r>
            <a:r>
              <a:rPr lang="en-CA" dirty="0">
                <a:solidFill>
                  <a:schemeClr val="accent6">
                    <a:lumMod val="75000"/>
                  </a:schemeClr>
                </a:solidFill>
              </a:rPr>
              <a:t>the ten heard about this, they became indignant with James and John. Jesus called them together and said, “You know that those who are regarded as rulers of the Gentiles lord it over them, and their high officials exercise authority over them. Not so with you. Instead, whoever wants to become great among you must be your servant, and whoever wants to be first must be slave of all. For even the Son of Man did not come to be served, but to serve, and to give his life as a ransom for many.”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a:t>
            </a:r>
            <a:r>
              <a:rPr lang="en-CA" dirty="0">
                <a:solidFill>
                  <a:schemeClr val="accent6">
                    <a:lumMod val="75000"/>
                  </a:schemeClr>
                </a:solidFill>
              </a:rPr>
              <a:t>Mark 10:35-45)</a:t>
            </a:r>
            <a:endParaRPr lang="en-CA" dirty="0">
              <a:solidFill>
                <a:schemeClr val="accent6">
                  <a:lumMod val="75000"/>
                </a:schemeClr>
              </a:solidFill>
            </a:endParaRPr>
          </a:p>
        </p:txBody>
      </p:sp>
    </p:spTree>
    <p:extLst>
      <p:ext uri="{BB962C8B-B14F-4D97-AF65-F5344CB8AC3E}">
        <p14:creationId xmlns:p14="http://schemas.microsoft.com/office/powerpoint/2010/main" val="4167089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9615985" cy="6335926"/>
          </a:xfrm>
        </p:spPr>
        <p:txBody>
          <a:bodyPr>
            <a:normAutofit fontScale="92500" lnSpcReduction="10000"/>
          </a:bodyPr>
          <a:lstStyle/>
          <a:p>
            <a:r>
              <a:rPr lang="en-CA" dirty="0" smtClean="0"/>
              <a:t>John’s </a:t>
            </a:r>
            <a:r>
              <a:rPr lang="en-CA" dirty="0"/>
              <a:t>desire to sit at the right hand of God was likely a facet of youthful fancy. </a:t>
            </a:r>
            <a:endParaRPr lang="en-CA" dirty="0" smtClean="0"/>
          </a:p>
          <a:p>
            <a:r>
              <a:rPr lang="en-CA" dirty="0" smtClean="0"/>
              <a:t>Jesus </a:t>
            </a:r>
            <a:r>
              <a:rPr lang="en-CA" dirty="0"/>
              <a:t>didn’t chastise or berate John for being “childish”, nor did He ignore John’s immature desire, assuming that, in time, such a desire would inevitably pass. Instead, Jesus “heard” the immature desire and reoriented John’s attention away for the distraction of youthful fancy and focussed it upon mature service to </a:t>
            </a:r>
            <a:r>
              <a:rPr lang="en-CA" dirty="0" smtClean="0"/>
              <a:t>others.</a:t>
            </a:r>
            <a:endParaRPr lang="en-CA" dirty="0"/>
          </a:p>
          <a:p>
            <a:r>
              <a:rPr lang="en-CA" dirty="0"/>
              <a:t>Culturally, we champion youthful fancy. </a:t>
            </a:r>
            <a:endParaRPr lang="en-CA" dirty="0" smtClean="0"/>
          </a:p>
          <a:p>
            <a:r>
              <a:rPr lang="en-CA" dirty="0" smtClean="0"/>
              <a:t>Rather </a:t>
            </a:r>
            <a:r>
              <a:rPr lang="en-CA" dirty="0"/>
              <a:t>than simply sating youthful fancy, we ought to be concerned with seeing young people mature in faith, or as the Apostle Paul puts it, engaged in helping our youth put behind them their childhood ways. </a:t>
            </a:r>
            <a:endParaRPr lang="en-CA" dirty="0" smtClean="0"/>
          </a:p>
          <a:p>
            <a:r>
              <a:rPr lang="en-CA" dirty="0" smtClean="0"/>
              <a:t>We </a:t>
            </a:r>
            <a:r>
              <a:rPr lang="en-CA" dirty="0"/>
              <a:t>must become more skilled as followers of </a:t>
            </a:r>
            <a:r>
              <a:rPr lang="en-CA" dirty="0" smtClean="0"/>
              <a:t>                         Jesus </a:t>
            </a:r>
            <a:r>
              <a:rPr lang="en-CA" dirty="0"/>
              <a:t>at “hearing” immature desires and </a:t>
            </a:r>
            <a:r>
              <a:rPr lang="en-CA" dirty="0" smtClean="0"/>
              <a:t>                                         reorienting </a:t>
            </a:r>
            <a:r>
              <a:rPr lang="en-CA" dirty="0"/>
              <a:t>them appropriately. </a:t>
            </a:r>
          </a:p>
        </p:txBody>
      </p:sp>
    </p:spTree>
    <p:extLst>
      <p:ext uri="{BB962C8B-B14F-4D97-AF65-F5344CB8AC3E}">
        <p14:creationId xmlns:p14="http://schemas.microsoft.com/office/powerpoint/2010/main" val="4093222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3534</TotalTime>
  <Words>923</Words>
  <Application>Microsoft Office PowerPoint</Application>
  <PresentationFormat>Widescreen</PresentationFormat>
  <Paragraphs>47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Calibri Light</vt:lpstr>
      <vt:lpstr>Impact</vt:lpstr>
      <vt:lpstr>Office Theme</vt:lpstr>
      <vt:lpstr>PowerPoint Presentation</vt:lpstr>
      <vt:lpstr>PowerPoint Presentation</vt:lpstr>
      <vt:lpstr>An Age Bias?</vt:lpstr>
      <vt:lpstr>PowerPoint Presentation</vt:lpstr>
      <vt:lpstr>The Apostle John</vt:lpstr>
      <vt:lpstr>PowerPoint Presentation</vt:lpstr>
      <vt:lpstr>PowerPoint Presentation</vt:lpstr>
      <vt:lpstr>PowerPoint Presentation</vt:lpstr>
      <vt:lpstr>PowerPoint Presentation</vt:lpstr>
      <vt:lpstr>PowerPoint Presentation</vt:lpstr>
      <vt:lpstr>PowerPoint Presentation</vt:lpstr>
      <vt:lpstr>Some Application</vt:lpstr>
      <vt:lpstr>Some Application</vt:lpstr>
      <vt:lpstr>A 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23</cp:revision>
  <cp:lastPrinted>2024-01-12T18:50:48Z</cp:lastPrinted>
  <dcterms:created xsi:type="dcterms:W3CDTF">2024-01-02T22:41:48Z</dcterms:created>
  <dcterms:modified xsi:type="dcterms:W3CDTF">2024-01-26T23:30:33Z</dcterms:modified>
</cp:coreProperties>
</file>