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56" r:id="rId2"/>
    <p:sldId id="271" r:id="rId3"/>
    <p:sldId id="272"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AF7D"/>
    <a:srgbClr val="926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4B50232-223D-4FBF-ABA1-C273958B6770}" type="datetimeFigureOut">
              <a:rPr lang="en-CA" smtClean="0"/>
              <a:t>2024-01-17</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22E972A-30F7-479C-B75A-A34A1D7E16B5}" type="slidenum">
              <a:rPr lang="en-CA" smtClean="0"/>
              <a:t>‹#›</a:t>
            </a:fld>
            <a:endParaRPr lang="en-CA"/>
          </a:p>
        </p:txBody>
      </p:sp>
    </p:spTree>
    <p:extLst>
      <p:ext uri="{BB962C8B-B14F-4D97-AF65-F5344CB8AC3E}">
        <p14:creationId xmlns:p14="http://schemas.microsoft.com/office/powerpoint/2010/main" val="12397934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a:xfrm>
            <a:off x="838200" y="6008008"/>
            <a:ext cx="2743200" cy="365125"/>
          </a:xfrm>
        </p:spPr>
        <p:txBody>
          <a:bodyPr/>
          <a:lstStyle/>
          <a:p>
            <a:fld id="{7B037446-3802-4368-9936-C52CCC36DA49}" type="datetimeFigureOut">
              <a:rPr lang="en-CA" smtClean="0"/>
              <a:t>2024-01-17</a:t>
            </a:fld>
            <a:endParaRPr lang="en-CA"/>
          </a:p>
        </p:txBody>
      </p:sp>
      <p:sp>
        <p:nvSpPr>
          <p:cNvPr id="5" name="Footer Placeholder 4"/>
          <p:cNvSpPr>
            <a:spLocks noGrp="1"/>
          </p:cNvSpPr>
          <p:nvPr>
            <p:ph type="ftr" sz="quarter" idx="11"/>
          </p:nvPr>
        </p:nvSpPr>
        <p:spPr>
          <a:xfrm>
            <a:off x="4038600" y="6008008"/>
            <a:ext cx="4114800" cy="365125"/>
          </a:xfrm>
        </p:spPr>
        <p:txBody>
          <a:bodyPr/>
          <a:lstStyle/>
          <a:p>
            <a:endParaRPr lang="en-CA"/>
          </a:p>
        </p:txBody>
      </p:sp>
      <p:sp>
        <p:nvSpPr>
          <p:cNvPr id="6" name="Slide Number Placeholder 5"/>
          <p:cNvSpPr>
            <a:spLocks noGrp="1"/>
          </p:cNvSpPr>
          <p:nvPr>
            <p:ph type="sldNum" sz="quarter" idx="12"/>
          </p:nvPr>
        </p:nvSpPr>
        <p:spPr/>
        <p:txBody>
          <a:bodyPr/>
          <a:lstStyle/>
          <a:p>
            <a:fld id="{06447914-8768-427F-9A9E-32A3E28AC0E1}" type="slidenum">
              <a:rPr lang="en-CA" smtClean="0"/>
              <a:t>‹#›</a:t>
            </a:fld>
            <a:endParaRPr lang="en-CA"/>
          </a:p>
        </p:txBody>
      </p:sp>
      <p:sp>
        <p:nvSpPr>
          <p:cNvPr id="7" name="Rectangle 6"/>
          <p:cNvSpPr/>
          <p:nvPr userDrawn="1"/>
        </p:nvSpPr>
        <p:spPr>
          <a:xfrm>
            <a:off x="0" y="0"/>
            <a:ext cx="12192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212" y="0"/>
            <a:ext cx="12175787" cy="6867143"/>
          </a:xfrm>
          <a:prstGeom prst="rect">
            <a:avLst/>
          </a:prstGeom>
        </p:spPr>
      </p:pic>
    </p:spTree>
    <p:extLst>
      <p:ext uri="{BB962C8B-B14F-4D97-AF65-F5344CB8AC3E}">
        <p14:creationId xmlns:p14="http://schemas.microsoft.com/office/powerpoint/2010/main" val="248756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037446-3802-4368-9936-C52CCC36DA49}" type="datetimeFigureOut">
              <a:rPr lang="en-CA" smtClean="0"/>
              <a:t>2024-01-17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193893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037446-3802-4368-9936-C52CCC36DA49}" type="datetimeFigureOut">
              <a:rPr lang="en-CA" smtClean="0"/>
              <a:t>2024-01-17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1964623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a:ln>
                  <a:solidFill>
                    <a:srgbClr val="92664B"/>
                  </a:solidFill>
                </a:ln>
                <a:solidFill>
                  <a:schemeClr val="bg1"/>
                </a:solidFill>
                <a:latin typeface="Impact" panose="020B0806030902050204"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838200" y="1825625"/>
            <a:ext cx="10555514" cy="4351338"/>
          </a:xfrm>
        </p:spPr>
        <p:txBody>
          <a:bodyPr>
            <a:normAutofit/>
          </a:bodyPr>
          <a:lstStyle>
            <a:lvl1pPr>
              <a:defRPr sz="3200">
                <a:solidFill>
                  <a:schemeClr val="tx1"/>
                </a:solidFill>
                <a:effectLst/>
                <a:latin typeface="Arial Narrow" panose="020B0606020202030204" pitchFamily="34" charset="0"/>
              </a:defRPr>
            </a:lvl1pPr>
            <a:lvl2pPr>
              <a:defRPr sz="3200">
                <a:solidFill>
                  <a:schemeClr val="tx1"/>
                </a:solidFill>
                <a:effectLst/>
                <a:latin typeface="Arial Narrow" panose="020B0606020202030204" pitchFamily="34" charset="0"/>
              </a:defRPr>
            </a:lvl2pPr>
            <a:lvl3pPr>
              <a:defRPr sz="3200">
                <a:solidFill>
                  <a:schemeClr val="tx1"/>
                </a:solidFill>
                <a:effectLst/>
                <a:latin typeface="Arial Narrow" panose="020B0606020202030204" pitchFamily="34" charset="0"/>
              </a:defRPr>
            </a:lvl3pPr>
            <a:lvl4pPr>
              <a:defRPr sz="3200">
                <a:solidFill>
                  <a:schemeClr val="tx1"/>
                </a:solidFill>
                <a:effectLst/>
                <a:latin typeface="Arial Narrow" panose="020B0606020202030204" pitchFamily="34" charset="0"/>
              </a:defRPr>
            </a:lvl4pPr>
            <a:lvl5pPr>
              <a:defRPr sz="3200">
                <a:solidFill>
                  <a:schemeClr val="tx1"/>
                </a:solidFill>
                <a:effectLst/>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7B037446-3802-4368-9936-C52CCC36DA49}" type="datetimeFigureOut">
              <a:rPr lang="en-CA" smtClean="0"/>
              <a:t>2024-01-17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19418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037446-3802-4368-9936-C52CCC36DA49}" type="datetimeFigureOut">
              <a:rPr lang="en-CA" smtClean="0"/>
              <a:t>2024-01-17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324131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B037446-3802-4368-9936-C52CCC36DA49}" type="datetimeFigureOut">
              <a:rPr lang="en-CA" smtClean="0"/>
              <a:t>2024-01-17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245002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B037446-3802-4368-9936-C52CCC36DA49}" type="datetimeFigureOut">
              <a:rPr lang="en-CA" smtClean="0"/>
              <a:t>2024-01-17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3046185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B037446-3802-4368-9936-C52CCC36DA49}" type="datetimeFigureOut">
              <a:rPr lang="en-CA" smtClean="0"/>
              <a:t>2024-01-17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131663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37446-3802-4368-9936-C52CCC36DA49}" type="datetimeFigureOut">
              <a:rPr lang="en-CA" smtClean="0"/>
              <a:t>2024-01-17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129129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37446-3802-4368-9936-C52CCC36DA49}" type="datetimeFigureOut">
              <a:rPr lang="en-CA" smtClean="0"/>
              <a:t>2024-01-17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397575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37446-3802-4368-9936-C52CCC36DA49}" type="datetimeFigureOut">
              <a:rPr lang="en-CA" smtClean="0"/>
              <a:t>2024-01-17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6447914-8768-427F-9A9E-32A3E28AC0E1}" type="slidenum">
              <a:rPr lang="en-CA" smtClean="0"/>
              <a:t>‹#›</a:t>
            </a:fld>
            <a:endParaRPr lang="en-CA"/>
          </a:p>
        </p:txBody>
      </p:sp>
    </p:spTree>
    <p:extLst>
      <p:ext uri="{BB962C8B-B14F-4D97-AF65-F5344CB8AC3E}">
        <p14:creationId xmlns:p14="http://schemas.microsoft.com/office/powerpoint/2010/main" val="3984651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382" y="0"/>
            <a:ext cx="13007582" cy="7331656"/>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37446-3802-4368-9936-C52CCC36DA49}" type="datetimeFigureOut">
              <a:rPr lang="en-CA" smtClean="0"/>
              <a:t>2024-01-17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47914-8768-427F-9A9E-32A3E28AC0E1}" type="slidenum">
              <a:rPr lang="en-CA" smtClean="0"/>
              <a:t>‹#›</a:t>
            </a:fld>
            <a:endParaRPr lang="en-CA"/>
          </a:p>
        </p:txBody>
      </p:sp>
    </p:spTree>
    <p:extLst>
      <p:ext uri="{BB962C8B-B14F-4D97-AF65-F5344CB8AC3E}">
        <p14:creationId xmlns:p14="http://schemas.microsoft.com/office/powerpoint/2010/main" val="79331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2988947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860765"/>
            <a:ext cx="9711519" cy="6308630"/>
          </a:xfrm>
        </p:spPr>
        <p:txBody>
          <a:bodyPr>
            <a:noAutofit/>
          </a:bodyPr>
          <a:lstStyle/>
          <a:p>
            <a:r>
              <a:rPr lang="en-CA" dirty="0"/>
              <a:t>W</a:t>
            </a:r>
            <a:r>
              <a:rPr lang="en-CA" dirty="0" smtClean="0"/>
              <a:t>hen </a:t>
            </a:r>
            <a:r>
              <a:rPr lang="en-CA" dirty="0"/>
              <a:t>a child accepts Christ as Saviour, are they imparted with all or but a truncated portion of God’s Spirit? </a:t>
            </a:r>
          </a:p>
          <a:p>
            <a:r>
              <a:rPr lang="en-CA" dirty="0">
                <a:solidFill>
                  <a:schemeClr val="accent6">
                    <a:lumMod val="75000"/>
                  </a:schemeClr>
                </a:solidFill>
              </a:rPr>
              <a:t>“You also were included in Christ when you heard the message of truth, the gospel of your salvation. When you believed, you were marked in him with a seal, the promised Holy Spirit, who is a deposit guaranteeing our inheritance until the redemption of those who are God’s possession—to the praise of his glory.” (Ephesians 1:13-14)</a:t>
            </a:r>
          </a:p>
          <a:p>
            <a:r>
              <a:rPr lang="en-CA" dirty="0" smtClean="0"/>
              <a:t>When </a:t>
            </a:r>
            <a:r>
              <a:rPr lang="en-CA" dirty="0"/>
              <a:t>a person, regardless of age, comes </a:t>
            </a:r>
            <a:r>
              <a:rPr lang="en-CA" dirty="0" smtClean="0"/>
              <a:t>                                to </a:t>
            </a:r>
            <a:r>
              <a:rPr lang="en-CA" dirty="0"/>
              <a:t>a place of sincere belief in Jesus Christ, </a:t>
            </a:r>
            <a:r>
              <a:rPr lang="en-CA" dirty="0" smtClean="0"/>
              <a:t>                                        to </a:t>
            </a:r>
            <a:r>
              <a:rPr lang="en-CA" dirty="0"/>
              <a:t>them the Spirit of God in appropriate </a:t>
            </a:r>
            <a:r>
              <a:rPr lang="en-CA" dirty="0" smtClean="0"/>
              <a:t>                                                fullness </a:t>
            </a:r>
            <a:r>
              <a:rPr lang="en-CA" dirty="0"/>
              <a:t>is given. </a:t>
            </a:r>
            <a:endParaRPr lang="en-CA" sz="3200" dirty="0">
              <a:solidFill>
                <a:schemeClr val="tx1"/>
              </a:solidFill>
            </a:endParaRPr>
          </a:p>
        </p:txBody>
      </p:sp>
    </p:spTree>
    <p:extLst>
      <p:ext uri="{BB962C8B-B14F-4D97-AF65-F5344CB8AC3E}">
        <p14:creationId xmlns:p14="http://schemas.microsoft.com/office/powerpoint/2010/main" val="4167089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Slight Caveat</a:t>
            </a:r>
            <a:endParaRPr lang="en-CA" dirty="0"/>
          </a:p>
        </p:txBody>
      </p:sp>
      <p:sp>
        <p:nvSpPr>
          <p:cNvPr id="3" name="Content Placeholder 2"/>
          <p:cNvSpPr>
            <a:spLocks noGrp="1"/>
          </p:cNvSpPr>
          <p:nvPr>
            <p:ph idx="1"/>
          </p:nvPr>
        </p:nvSpPr>
        <p:spPr>
          <a:xfrm>
            <a:off x="838200" y="1886857"/>
            <a:ext cx="9615985" cy="4814194"/>
          </a:xfrm>
        </p:spPr>
        <p:txBody>
          <a:bodyPr>
            <a:normAutofit/>
          </a:bodyPr>
          <a:lstStyle/>
          <a:p>
            <a:r>
              <a:rPr lang="en-CA" dirty="0" smtClean="0"/>
              <a:t>There is </a:t>
            </a:r>
            <a:r>
              <a:rPr lang="en-CA" dirty="0"/>
              <a:t>certainly an important reality of maturity and psycho-social development that comes into play, but I believe that part of our ministry in regards to children must involve ministry with children; ministry that permits them to engage with the presence of God’s Spirit in their lives</a:t>
            </a:r>
            <a:r>
              <a:rPr lang="en-CA" dirty="0" smtClean="0"/>
              <a:t>.</a:t>
            </a:r>
          </a:p>
          <a:p>
            <a:r>
              <a:rPr lang="en-CA" dirty="0" smtClean="0"/>
              <a:t>We must </a:t>
            </a:r>
            <a:r>
              <a:rPr lang="en-CA" dirty="0"/>
              <a:t>be cautious that we do not negate the </a:t>
            </a:r>
            <a:r>
              <a:rPr lang="en-CA" dirty="0" smtClean="0"/>
              <a:t>                            fact </a:t>
            </a:r>
            <a:r>
              <a:rPr lang="en-CA" dirty="0"/>
              <a:t>that God might be significantly working </a:t>
            </a:r>
            <a:r>
              <a:rPr lang="en-CA" dirty="0" smtClean="0"/>
              <a:t>                                      through </a:t>
            </a:r>
            <a:r>
              <a:rPr lang="en-CA" dirty="0"/>
              <a:t>the lives of our children. A humility </a:t>
            </a:r>
            <a:r>
              <a:rPr lang="en-CA" dirty="0" smtClean="0"/>
              <a:t>                                     ought </a:t>
            </a:r>
            <a:r>
              <a:rPr lang="en-CA" dirty="0"/>
              <a:t>to be present in us in regards to this.</a:t>
            </a:r>
            <a:endParaRPr lang="en-CA" dirty="0"/>
          </a:p>
        </p:txBody>
      </p:sp>
    </p:spTree>
    <p:extLst>
      <p:ext uri="{BB962C8B-B14F-4D97-AF65-F5344CB8AC3E}">
        <p14:creationId xmlns:p14="http://schemas.microsoft.com/office/powerpoint/2010/main" val="4093222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4"/>
            <a:ext cx="9725167" cy="6376869"/>
          </a:xfrm>
        </p:spPr>
        <p:txBody>
          <a:bodyPr>
            <a:noAutofit/>
          </a:bodyPr>
          <a:lstStyle/>
          <a:p>
            <a:pPr>
              <a:lnSpc>
                <a:spcPct val="80000"/>
              </a:lnSpc>
              <a:spcBef>
                <a:spcPts val="600"/>
              </a:spcBef>
            </a:pPr>
            <a:r>
              <a:rPr lang="en-CA" dirty="0">
                <a:solidFill>
                  <a:schemeClr val="accent6">
                    <a:lumMod val="75000"/>
                  </a:schemeClr>
                </a:solidFill>
              </a:rPr>
              <a:t>“But when the chief priests and the teachers of the law saw the wonderful things he did and the children shouting in the temple courts, “Hosanna to the Son of David,” they were indignant.</a:t>
            </a:r>
            <a:r>
              <a:rPr lang="en-CA" b="1" baseline="30000" dirty="0">
                <a:solidFill>
                  <a:schemeClr val="accent6">
                    <a:lumMod val="75000"/>
                  </a:schemeClr>
                </a:solidFill>
              </a:rPr>
              <a:t> </a:t>
            </a:r>
            <a:r>
              <a:rPr lang="en-CA" dirty="0">
                <a:solidFill>
                  <a:schemeClr val="accent6">
                    <a:lumMod val="75000"/>
                  </a:schemeClr>
                </a:solidFill>
              </a:rPr>
              <a:t>“Do you hear what these children are saying?” they asked him” “Yes,” replied Jesus, “have you never read, “‘From the lips of children and infants you, Lord, have called forth your praise’?” (Matthew 21:15-16)</a:t>
            </a:r>
          </a:p>
          <a:p>
            <a:pPr>
              <a:lnSpc>
                <a:spcPct val="80000"/>
              </a:lnSpc>
              <a:spcBef>
                <a:spcPts val="600"/>
              </a:spcBef>
            </a:pPr>
            <a:r>
              <a:rPr lang="en-CA" dirty="0" smtClean="0">
                <a:solidFill>
                  <a:schemeClr val="accent6">
                    <a:lumMod val="75000"/>
                  </a:schemeClr>
                </a:solidFill>
              </a:rPr>
              <a:t>“Out </a:t>
            </a:r>
            <a:r>
              <a:rPr lang="en-CA" dirty="0">
                <a:solidFill>
                  <a:schemeClr val="accent6">
                    <a:lumMod val="75000"/>
                  </a:schemeClr>
                </a:solidFill>
              </a:rPr>
              <a:t>of the mouth of babies and infants, you have established strength because of your foes, to still the enemy and the </a:t>
            </a:r>
            <a:r>
              <a:rPr lang="en-CA" dirty="0" smtClean="0">
                <a:solidFill>
                  <a:schemeClr val="accent6">
                    <a:lumMod val="75000"/>
                  </a:schemeClr>
                </a:solidFill>
              </a:rPr>
              <a:t>avenger.” (Psalm 8:2)</a:t>
            </a:r>
          </a:p>
          <a:p>
            <a:pPr>
              <a:lnSpc>
                <a:spcPct val="80000"/>
              </a:lnSpc>
              <a:spcBef>
                <a:spcPts val="600"/>
              </a:spcBef>
            </a:pPr>
            <a:r>
              <a:rPr lang="en-CA" dirty="0" smtClean="0"/>
              <a:t>If</a:t>
            </a:r>
            <a:r>
              <a:rPr lang="en-CA" dirty="0"/>
              <a:t>, as Christ’s words and example suggest, there </a:t>
            </a:r>
            <a:r>
              <a:rPr lang="en-CA" dirty="0" smtClean="0"/>
              <a:t>                              is </a:t>
            </a:r>
            <a:r>
              <a:rPr lang="en-CA" dirty="0"/>
              <a:t>a place in the kingdom of God for little </a:t>
            </a:r>
            <a:r>
              <a:rPr lang="en-CA" dirty="0" smtClean="0"/>
              <a:t>                                    children </a:t>
            </a:r>
            <a:r>
              <a:rPr lang="en-CA" dirty="0"/>
              <a:t>to exercise their gifts and </a:t>
            </a:r>
            <a:r>
              <a:rPr lang="en-CA" dirty="0" smtClean="0"/>
              <a:t>                                                    understanding</a:t>
            </a:r>
            <a:r>
              <a:rPr lang="en-CA" dirty="0"/>
              <a:t>, so too must there be a </a:t>
            </a:r>
            <a:r>
              <a:rPr lang="en-CA" dirty="0" smtClean="0"/>
              <a:t>place                                                  in </a:t>
            </a:r>
            <a:r>
              <a:rPr lang="en-CA" dirty="0"/>
              <a:t>the church for children to do the same. </a:t>
            </a:r>
            <a:endParaRPr lang="en-CA" dirty="0" smtClean="0"/>
          </a:p>
        </p:txBody>
      </p:sp>
    </p:spTree>
    <p:extLst>
      <p:ext uri="{BB962C8B-B14F-4D97-AF65-F5344CB8AC3E}">
        <p14:creationId xmlns:p14="http://schemas.microsoft.com/office/powerpoint/2010/main" val="569254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255941"/>
            <a:ext cx="9626600" cy="6492876"/>
          </a:xfrm>
        </p:spPr>
        <p:txBody>
          <a:bodyPr>
            <a:normAutofit/>
          </a:bodyPr>
          <a:lstStyle/>
          <a:p>
            <a:pPr>
              <a:spcBef>
                <a:spcPts val="600"/>
              </a:spcBef>
            </a:pPr>
            <a:r>
              <a:rPr lang="en-CA" dirty="0"/>
              <a:t>At the very </a:t>
            </a:r>
            <a:r>
              <a:rPr lang="en-CA" dirty="0" smtClean="0"/>
              <a:t>least, we </a:t>
            </a:r>
            <a:r>
              <a:rPr lang="en-CA" dirty="0"/>
              <a:t>must begin to see children, not as the church of 15 or 20 years down the road, but the church of today. Children, categorically, are not potential followers of Jesus; some of those among us are, right now, fully committed and dedicated followers of Jesus</a:t>
            </a:r>
            <a:r>
              <a:rPr lang="en-CA" dirty="0" smtClean="0"/>
              <a:t>.</a:t>
            </a:r>
          </a:p>
          <a:p>
            <a:pPr>
              <a:spcBef>
                <a:spcPts val="600"/>
              </a:spcBef>
            </a:pPr>
            <a:r>
              <a:rPr lang="en-CA" dirty="0"/>
              <a:t>Current statistics show that 80-85% of those who believe in Christ came to know the Lord between the ages of 4 and </a:t>
            </a:r>
            <a:r>
              <a:rPr lang="en-CA" dirty="0" smtClean="0"/>
              <a:t>14.</a:t>
            </a:r>
          </a:p>
          <a:p>
            <a:pPr>
              <a:spcBef>
                <a:spcPts val="600"/>
              </a:spcBef>
            </a:pPr>
            <a:r>
              <a:rPr lang="en-CA" dirty="0" smtClean="0"/>
              <a:t>If </a:t>
            </a:r>
            <a:r>
              <a:rPr lang="en-CA" dirty="0"/>
              <a:t>Jesus was irate at the exclusion of children from an encounter with Him, so too ought we be irate at anything – be that through our wrong action or our willful inaction - </a:t>
            </a:r>
            <a:r>
              <a:rPr lang="en-CA" dirty="0" smtClean="0"/>
              <a:t>                     that </a:t>
            </a:r>
            <a:r>
              <a:rPr lang="en-CA" dirty="0"/>
              <a:t>might stand in the way of a little one coming </a:t>
            </a:r>
            <a:r>
              <a:rPr lang="en-CA" dirty="0" smtClean="0"/>
              <a:t>                                               to </a:t>
            </a:r>
            <a:r>
              <a:rPr lang="en-CA" dirty="0"/>
              <a:t>faith in Jesus. </a:t>
            </a:r>
            <a:endParaRPr lang="en-CA" dirty="0" smtClean="0"/>
          </a:p>
          <a:p>
            <a:pPr>
              <a:spcBef>
                <a:spcPts val="600"/>
              </a:spcBef>
            </a:pPr>
            <a:r>
              <a:rPr lang="en-CA" dirty="0" smtClean="0"/>
              <a:t>Might </a:t>
            </a:r>
            <a:r>
              <a:rPr lang="en-CA" dirty="0"/>
              <a:t>we take seriously our mode, manner </a:t>
            </a:r>
            <a:r>
              <a:rPr lang="en-CA" dirty="0" smtClean="0"/>
              <a:t>                                            and motivation </a:t>
            </a:r>
            <a:r>
              <a:rPr lang="en-CA" dirty="0"/>
              <a:t>of ministry to children</a:t>
            </a:r>
            <a:r>
              <a:rPr lang="en-CA" dirty="0" smtClean="0"/>
              <a:t>!</a:t>
            </a:r>
            <a:endParaRPr lang="en-CA" sz="2800" dirty="0"/>
          </a:p>
          <a:p>
            <a:endParaRPr lang="en-CA" dirty="0"/>
          </a:p>
        </p:txBody>
      </p:sp>
    </p:spTree>
    <p:extLst>
      <p:ext uri="{BB962C8B-B14F-4D97-AF65-F5344CB8AC3E}">
        <p14:creationId xmlns:p14="http://schemas.microsoft.com/office/powerpoint/2010/main" val="1051192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Application</a:t>
            </a:r>
            <a:endParaRPr lang="en-CA" dirty="0"/>
          </a:p>
        </p:txBody>
      </p:sp>
      <p:sp>
        <p:nvSpPr>
          <p:cNvPr id="3" name="Content Placeholder 2"/>
          <p:cNvSpPr>
            <a:spLocks noGrp="1"/>
          </p:cNvSpPr>
          <p:nvPr>
            <p:ph idx="1"/>
          </p:nvPr>
        </p:nvSpPr>
        <p:spPr>
          <a:xfrm>
            <a:off x="838200" y="1622448"/>
            <a:ext cx="9261143" cy="5167312"/>
          </a:xfrm>
        </p:spPr>
        <p:txBody>
          <a:bodyPr>
            <a:normAutofit fontScale="92500" lnSpcReduction="10000"/>
          </a:bodyPr>
          <a:lstStyle/>
          <a:p>
            <a:r>
              <a:rPr lang="en-CA" dirty="0" smtClean="0"/>
              <a:t>Though </a:t>
            </a:r>
            <a:r>
              <a:rPr lang="en-CA" dirty="0"/>
              <a:t>it might be simpler and less disruptive to hide our children downstairs in their own service, we’ve specifically decided that children will be significantly involved in our Sunday morning services. We want them among us as we worship, for we pray that by watching adults – parents and otherwise - enjoy God week after week, they too will catch a passion for worshipping God. </a:t>
            </a:r>
            <a:endParaRPr lang="en-CA" dirty="0" smtClean="0"/>
          </a:p>
          <a:p>
            <a:r>
              <a:rPr lang="en-CA" dirty="0" smtClean="0"/>
              <a:t>We </a:t>
            </a:r>
            <a:r>
              <a:rPr lang="en-CA" dirty="0"/>
              <a:t>know that engaging with a sermon is difficult for some of our younger ones and so, we’ve designed a place for </a:t>
            </a:r>
            <a:r>
              <a:rPr lang="en-CA" dirty="0" smtClean="0"/>
              <a:t>                          them </a:t>
            </a:r>
            <a:r>
              <a:rPr lang="en-CA" dirty="0"/>
              <a:t>to encounter not only Jesus, but also the </a:t>
            </a:r>
            <a:r>
              <a:rPr lang="en-CA" dirty="0" smtClean="0"/>
              <a:t>                                                     truth </a:t>
            </a:r>
            <a:r>
              <a:rPr lang="en-CA" dirty="0"/>
              <a:t>of His Word at an age appropriate level. </a:t>
            </a:r>
            <a:r>
              <a:rPr lang="en-CA" dirty="0" smtClean="0"/>
              <a:t>                                             This </a:t>
            </a:r>
            <a:r>
              <a:rPr lang="en-CA" dirty="0"/>
              <a:t>is why we dismiss our children part </a:t>
            </a:r>
            <a:r>
              <a:rPr lang="en-CA" dirty="0" smtClean="0"/>
              <a:t>way                                              </a:t>
            </a:r>
            <a:r>
              <a:rPr lang="en-CA" dirty="0"/>
              <a:t>through the service for Kids Church</a:t>
            </a:r>
            <a:r>
              <a:rPr lang="en-CA" dirty="0" smtClean="0"/>
              <a:t>.</a:t>
            </a:r>
            <a:r>
              <a:rPr lang="en-CA" dirty="0"/>
              <a:t> </a:t>
            </a:r>
          </a:p>
        </p:txBody>
      </p:sp>
    </p:spTree>
    <p:extLst>
      <p:ext uri="{BB962C8B-B14F-4D97-AF65-F5344CB8AC3E}">
        <p14:creationId xmlns:p14="http://schemas.microsoft.com/office/powerpoint/2010/main" val="2620139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Ways to Get Involved</a:t>
            </a:r>
            <a:endParaRPr lang="en-CA" dirty="0"/>
          </a:p>
        </p:txBody>
      </p:sp>
      <p:sp>
        <p:nvSpPr>
          <p:cNvPr id="3" name="Content Placeholder 2"/>
          <p:cNvSpPr>
            <a:spLocks noGrp="1"/>
          </p:cNvSpPr>
          <p:nvPr>
            <p:ph idx="1"/>
          </p:nvPr>
        </p:nvSpPr>
        <p:spPr>
          <a:xfrm>
            <a:off x="838200" y="1651375"/>
            <a:ext cx="9670576" cy="5063324"/>
          </a:xfrm>
        </p:spPr>
        <p:txBody>
          <a:bodyPr>
            <a:noAutofit/>
          </a:bodyPr>
          <a:lstStyle/>
          <a:p>
            <a:r>
              <a:rPr lang="en-CA" dirty="0"/>
              <a:t>We’ve been recently discussing other ways to minister to children beyond Sunday morning and outside of our summer VBS program, but such opportunities require passionate and committed workers. </a:t>
            </a:r>
            <a:r>
              <a:rPr lang="en-CA" dirty="0" smtClean="0"/>
              <a:t>We’d </a:t>
            </a:r>
            <a:r>
              <a:rPr lang="en-CA" dirty="0"/>
              <a:t>love to see interest translate into activity!</a:t>
            </a:r>
          </a:p>
          <a:p>
            <a:r>
              <a:rPr lang="en-CA" dirty="0" smtClean="0"/>
              <a:t>We </a:t>
            </a:r>
            <a:r>
              <a:rPr lang="en-CA" dirty="0"/>
              <a:t>are presently collecting names of both children and adults who would like to engage in a prayer </a:t>
            </a:r>
            <a:r>
              <a:rPr lang="en-CA" dirty="0" smtClean="0"/>
              <a:t>                                  partnership </a:t>
            </a:r>
            <a:r>
              <a:rPr lang="en-CA" dirty="0"/>
              <a:t>relationship, where caring adults </a:t>
            </a:r>
            <a:r>
              <a:rPr lang="en-CA" dirty="0" smtClean="0"/>
              <a:t>                                       would </a:t>
            </a:r>
            <a:r>
              <a:rPr lang="en-CA" dirty="0"/>
              <a:t>regularly pray for specific children </a:t>
            </a:r>
            <a:r>
              <a:rPr lang="en-CA" dirty="0" smtClean="0"/>
              <a:t>                                                  in </a:t>
            </a:r>
            <a:r>
              <a:rPr lang="en-CA" dirty="0"/>
              <a:t>our church. </a:t>
            </a:r>
          </a:p>
        </p:txBody>
      </p:sp>
    </p:spTree>
    <p:extLst>
      <p:ext uri="{BB962C8B-B14F-4D97-AF65-F5344CB8AC3E}">
        <p14:creationId xmlns:p14="http://schemas.microsoft.com/office/powerpoint/2010/main" val="4259944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Prayer</a:t>
            </a:r>
            <a:endParaRPr lang="en-CA" dirty="0"/>
          </a:p>
        </p:txBody>
      </p:sp>
      <p:sp>
        <p:nvSpPr>
          <p:cNvPr id="3" name="Content Placeholder 2"/>
          <p:cNvSpPr>
            <a:spLocks noGrp="1"/>
          </p:cNvSpPr>
          <p:nvPr>
            <p:ph idx="1"/>
          </p:nvPr>
        </p:nvSpPr>
        <p:spPr>
          <a:xfrm>
            <a:off x="838200" y="1514902"/>
            <a:ext cx="10093657" cy="5240740"/>
          </a:xfrm>
        </p:spPr>
        <p:txBody>
          <a:bodyPr>
            <a:normAutofit/>
          </a:bodyPr>
          <a:lstStyle/>
          <a:p>
            <a:r>
              <a:rPr lang="en-CA" dirty="0" smtClean="0"/>
              <a:t>Might we be a people who are passionately excited about introducing children to Jesus, without creating barriers and hindrances. Might we do so out of love for the children around us! </a:t>
            </a:r>
          </a:p>
          <a:p>
            <a:r>
              <a:rPr lang="en-CA" dirty="0" smtClean="0"/>
              <a:t>Might we also be a people who impress God’s commands upon our children, permitting them to question, explore and critique what they find, so that they might be sharpened in their faith. </a:t>
            </a:r>
          </a:p>
          <a:p>
            <a:r>
              <a:rPr lang="en-CA" dirty="0" smtClean="0"/>
              <a:t>Might we be a people who humbly value the                                              ministry of children, craving to see children                                                exercise and build up their God-given talents                                                   and gifting, willing perhaps to be on the                                                       receiving end of such ministry. </a:t>
            </a:r>
            <a:endParaRPr lang="en-CA" dirty="0"/>
          </a:p>
        </p:txBody>
      </p:sp>
    </p:spTree>
    <p:extLst>
      <p:ext uri="{BB962C8B-B14F-4D97-AF65-F5344CB8AC3E}">
        <p14:creationId xmlns:p14="http://schemas.microsoft.com/office/powerpoint/2010/main" val="3091109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 Recap</a:t>
            </a:r>
            <a:endParaRPr lang="en-CA" dirty="0"/>
          </a:p>
        </p:txBody>
      </p:sp>
      <p:sp>
        <p:nvSpPr>
          <p:cNvPr id="3" name="Content Placeholder 2"/>
          <p:cNvSpPr>
            <a:spLocks noGrp="1"/>
          </p:cNvSpPr>
          <p:nvPr>
            <p:ph idx="1"/>
          </p:nvPr>
        </p:nvSpPr>
        <p:spPr>
          <a:xfrm>
            <a:off x="838200" y="1825625"/>
            <a:ext cx="8087436" cy="4351338"/>
          </a:xfrm>
        </p:spPr>
        <p:txBody>
          <a:bodyPr>
            <a:normAutofit/>
          </a:bodyPr>
          <a:lstStyle/>
          <a:p>
            <a:r>
              <a:rPr lang="en-CA" dirty="0">
                <a:effectLst/>
              </a:rPr>
              <a:t>In our series introduction, we encountered that all of Christ’s earthly ministry stemmed from a foundation of love, reciprocity and true humility. </a:t>
            </a:r>
            <a:endParaRPr lang="en-CA" dirty="0" smtClean="0">
              <a:effectLst/>
            </a:endParaRPr>
          </a:p>
          <a:p>
            <a:r>
              <a:rPr lang="en-CA" dirty="0" smtClean="0">
                <a:effectLst/>
              </a:rPr>
              <a:t>Might </a:t>
            </a:r>
            <a:r>
              <a:rPr lang="en-CA" dirty="0">
                <a:effectLst/>
              </a:rPr>
              <a:t>we also </a:t>
            </a:r>
            <a:r>
              <a:rPr lang="en-CA" dirty="0" smtClean="0">
                <a:effectLst/>
              </a:rPr>
              <a:t>learn </a:t>
            </a:r>
            <a:r>
              <a:rPr lang="en-CA" dirty="0">
                <a:effectLst/>
              </a:rPr>
              <a:t>to be a people who minister out of love, with reciprocity and in true humility as we follow the example of Christ Jesus to similar kinds of people in our world, too.</a:t>
            </a:r>
          </a:p>
        </p:txBody>
      </p:sp>
    </p:spTree>
    <p:extLst>
      <p:ext uri="{BB962C8B-B14F-4D97-AF65-F5344CB8AC3E}">
        <p14:creationId xmlns:p14="http://schemas.microsoft.com/office/powerpoint/2010/main" val="144417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4858602"/>
            <a:ext cx="7063854" cy="1999397"/>
          </a:xfrm>
        </p:spPr>
        <p:txBody>
          <a:bodyPr>
            <a:normAutofit/>
          </a:bodyPr>
          <a:lstStyle/>
          <a:p>
            <a:r>
              <a:rPr lang="en-CA" dirty="0"/>
              <a:t>Though almost every follower of Jesus will indicate that ministry to children is important, our personal engagement, interest and excitement in it varies greatly.</a:t>
            </a:r>
          </a:p>
          <a:p>
            <a:endParaRPr lang="en-CA" dirty="0"/>
          </a:p>
        </p:txBody>
      </p:sp>
      <p:pic>
        <p:nvPicPr>
          <p:cNvPr id="1026" name="Picture 2" descr="Children's Ministry | Cornerstone Bible Chu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586" y="365125"/>
            <a:ext cx="9957611" cy="433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92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0627"/>
            <a:ext cx="9547746" cy="5426336"/>
          </a:xfrm>
        </p:spPr>
        <p:txBody>
          <a:bodyPr>
            <a:noAutofit/>
          </a:bodyPr>
          <a:lstStyle/>
          <a:p>
            <a:pPr marL="0" indent="0">
              <a:buNone/>
            </a:pPr>
            <a:r>
              <a:rPr lang="en-CA" dirty="0">
                <a:solidFill>
                  <a:schemeClr val="accent6">
                    <a:lumMod val="75000"/>
                  </a:schemeClr>
                </a:solidFill>
              </a:rPr>
              <a:t>“People were bringing little children to Jesus for him to place his hands on them, but the disciples rebuked them. When Jesus saw this, he was indignant. </a:t>
            </a:r>
            <a:endParaRPr lang="en-CA" dirty="0" smtClean="0">
              <a:solidFill>
                <a:schemeClr val="accent6">
                  <a:lumMod val="75000"/>
                </a:schemeClr>
              </a:solidFill>
            </a:endParaRPr>
          </a:p>
          <a:p>
            <a:pPr marL="0" indent="0">
              <a:buNone/>
            </a:pPr>
            <a:r>
              <a:rPr lang="en-CA" dirty="0" smtClean="0">
                <a:solidFill>
                  <a:schemeClr val="accent6">
                    <a:lumMod val="75000"/>
                  </a:schemeClr>
                </a:solidFill>
              </a:rPr>
              <a:t>He </a:t>
            </a:r>
            <a:r>
              <a:rPr lang="en-CA" dirty="0">
                <a:solidFill>
                  <a:schemeClr val="accent6">
                    <a:lumMod val="75000"/>
                  </a:schemeClr>
                </a:solidFill>
              </a:rPr>
              <a:t>said to them, “Let the little children come to me, and do not hinder them, for the kingdom of God belongs to such as these. Truly I tell you, anyone who will not receive the kingdom of God like a little child will never enter it.” </a:t>
            </a:r>
            <a:endParaRPr lang="en-CA" dirty="0" smtClean="0">
              <a:solidFill>
                <a:schemeClr val="accent6">
                  <a:lumMod val="75000"/>
                </a:schemeClr>
              </a:solidFill>
            </a:endParaRPr>
          </a:p>
          <a:p>
            <a:pPr marL="0" indent="0">
              <a:buNone/>
            </a:pPr>
            <a:r>
              <a:rPr lang="en-CA" dirty="0" smtClean="0">
                <a:solidFill>
                  <a:schemeClr val="accent6">
                    <a:lumMod val="75000"/>
                  </a:schemeClr>
                </a:solidFill>
              </a:rPr>
              <a:t>And </a:t>
            </a:r>
            <a:r>
              <a:rPr lang="en-CA" dirty="0">
                <a:solidFill>
                  <a:schemeClr val="accent6">
                    <a:lumMod val="75000"/>
                  </a:schemeClr>
                </a:solidFill>
              </a:rPr>
              <a:t>he took the children in his arms, placed his hands on them and blessed them</a:t>
            </a:r>
            <a:r>
              <a:rPr lang="en-CA" dirty="0" smtClean="0">
                <a:solidFill>
                  <a:schemeClr val="accent6">
                    <a:lumMod val="75000"/>
                  </a:schemeClr>
                </a:solidFill>
              </a:rPr>
              <a:t>.” </a:t>
            </a:r>
          </a:p>
          <a:p>
            <a:pPr marL="0" indent="0">
              <a:buNone/>
            </a:pPr>
            <a:r>
              <a:rPr lang="en-CA" dirty="0" smtClean="0">
                <a:solidFill>
                  <a:schemeClr val="accent6">
                    <a:lumMod val="75000"/>
                  </a:schemeClr>
                </a:solidFill>
              </a:rPr>
              <a:t>(</a:t>
            </a:r>
            <a:r>
              <a:rPr lang="en-CA" dirty="0">
                <a:solidFill>
                  <a:schemeClr val="accent6">
                    <a:lumMod val="75000"/>
                  </a:schemeClr>
                </a:solidFill>
              </a:rPr>
              <a:t>Mark 10:13-16)</a:t>
            </a:r>
          </a:p>
        </p:txBody>
      </p:sp>
    </p:spTree>
    <p:extLst>
      <p:ext uri="{BB962C8B-B14F-4D97-AF65-F5344CB8AC3E}">
        <p14:creationId xmlns:p14="http://schemas.microsoft.com/office/powerpoint/2010/main" val="1456561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Some Background</a:t>
            </a:r>
            <a:endParaRPr lang="en-CA" dirty="0"/>
          </a:p>
        </p:txBody>
      </p:sp>
      <p:sp>
        <p:nvSpPr>
          <p:cNvPr id="3" name="Content Placeholder 2"/>
          <p:cNvSpPr>
            <a:spLocks noGrp="1"/>
          </p:cNvSpPr>
          <p:nvPr>
            <p:ph idx="1"/>
          </p:nvPr>
        </p:nvSpPr>
        <p:spPr>
          <a:xfrm>
            <a:off x="838200" y="1509486"/>
            <a:ext cx="10018486" cy="5348514"/>
          </a:xfrm>
        </p:spPr>
        <p:txBody>
          <a:bodyPr>
            <a:normAutofit/>
          </a:bodyPr>
          <a:lstStyle/>
          <a:p>
            <a:r>
              <a:rPr lang="en-CA" dirty="0" smtClean="0"/>
              <a:t>While </a:t>
            </a:r>
            <a:r>
              <a:rPr lang="en-CA" dirty="0"/>
              <a:t>generally, children were seen as a blessing and valued in ancient Israelite society, their importance and place within the religious system of Judaism was dubious. </a:t>
            </a:r>
            <a:endParaRPr lang="en-CA" dirty="0" smtClean="0"/>
          </a:p>
          <a:p>
            <a:r>
              <a:rPr lang="en-CA" dirty="0"/>
              <a:t>T</a:t>
            </a:r>
            <a:r>
              <a:rPr lang="en-CA" dirty="0" smtClean="0"/>
              <a:t>he </a:t>
            </a:r>
            <a:r>
              <a:rPr lang="en-CA" dirty="0"/>
              <a:t>Pharisaic legalistic system in place at the time of Christ emphasized a good works, ritually obedient based understanding of </a:t>
            </a:r>
            <a:r>
              <a:rPr lang="en-CA" dirty="0" smtClean="0"/>
              <a:t>faith, so because </a:t>
            </a:r>
            <a:r>
              <a:rPr lang="en-CA" dirty="0"/>
              <a:t>little children could not effectively engage in </a:t>
            </a:r>
            <a:r>
              <a:rPr lang="en-CA" dirty="0" smtClean="0"/>
              <a:t>this very </a:t>
            </a:r>
            <a:r>
              <a:rPr lang="en-CA" dirty="0"/>
              <a:t>well, </a:t>
            </a:r>
            <a:r>
              <a:rPr lang="en-CA" dirty="0" smtClean="0"/>
              <a:t>they </a:t>
            </a:r>
            <a:r>
              <a:rPr lang="en-CA" dirty="0"/>
              <a:t>were seen as irrelevant to spiritual life, eternal life, and the kingdom of God. </a:t>
            </a:r>
            <a:endParaRPr lang="en-CA" dirty="0" smtClean="0"/>
          </a:p>
          <a:p>
            <a:r>
              <a:rPr lang="en-CA" dirty="0" smtClean="0"/>
              <a:t>Children </a:t>
            </a:r>
            <a:r>
              <a:rPr lang="en-CA" dirty="0"/>
              <a:t>were valued for the potential </a:t>
            </a:r>
            <a:r>
              <a:rPr lang="en-CA" dirty="0" smtClean="0"/>
              <a:t>they                                    </a:t>
            </a:r>
            <a:r>
              <a:rPr lang="en-CA" dirty="0"/>
              <a:t>represented in faith, but not for anything </a:t>
            </a:r>
            <a:r>
              <a:rPr lang="en-CA" dirty="0" smtClean="0"/>
              <a:t>                                     present at </a:t>
            </a:r>
            <a:r>
              <a:rPr lang="en-CA" dirty="0"/>
              <a:t>the time of one’s childhood. </a:t>
            </a:r>
          </a:p>
        </p:txBody>
      </p:sp>
    </p:spTree>
    <p:extLst>
      <p:ext uri="{BB962C8B-B14F-4D97-AF65-F5344CB8AC3E}">
        <p14:creationId xmlns:p14="http://schemas.microsoft.com/office/powerpoint/2010/main" val="3509209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4"/>
            <a:ext cx="9302087" cy="6253389"/>
          </a:xfrm>
        </p:spPr>
        <p:txBody>
          <a:bodyPr>
            <a:normAutofit lnSpcReduction="10000"/>
          </a:bodyPr>
          <a:lstStyle/>
          <a:p>
            <a:r>
              <a:rPr lang="en-CA" dirty="0" smtClean="0"/>
              <a:t>Parents </a:t>
            </a:r>
            <a:r>
              <a:rPr lang="en-CA" dirty="0"/>
              <a:t>were bringing children to Jesus for Him to place His hands on </a:t>
            </a:r>
            <a:r>
              <a:rPr lang="en-CA" dirty="0" smtClean="0"/>
              <a:t>them and as Matthew indicates, their </a:t>
            </a:r>
            <a:r>
              <a:rPr lang="en-CA" dirty="0"/>
              <a:t>desires was for Christ to “place his hands on them and pray for them</a:t>
            </a:r>
            <a:r>
              <a:rPr lang="en-CA" dirty="0" smtClean="0"/>
              <a:t>”.</a:t>
            </a:r>
          </a:p>
          <a:p>
            <a:r>
              <a:rPr lang="en-CA" dirty="0" smtClean="0"/>
              <a:t>Why </a:t>
            </a:r>
            <a:r>
              <a:rPr lang="en-CA" dirty="0"/>
              <a:t>bring children specifically to </a:t>
            </a:r>
            <a:r>
              <a:rPr lang="en-CA" dirty="0" smtClean="0"/>
              <a:t>Jesus? </a:t>
            </a:r>
          </a:p>
          <a:p>
            <a:r>
              <a:rPr lang="en-CA" dirty="0" smtClean="0"/>
              <a:t>As </a:t>
            </a:r>
            <a:r>
              <a:rPr lang="en-CA" dirty="0"/>
              <a:t>Jesus grew in popularity in Israel as a respected Rabbi, one might assume that His blessing might be more effective than perhaps the blessing of an unknown local synagogue elder. </a:t>
            </a:r>
            <a:endParaRPr lang="en-CA" dirty="0" smtClean="0"/>
          </a:p>
          <a:p>
            <a:r>
              <a:rPr lang="en-CA" dirty="0" smtClean="0"/>
              <a:t>Jesus </a:t>
            </a:r>
            <a:r>
              <a:rPr lang="en-CA" dirty="0"/>
              <a:t>seems to have expressed an affinity for children throughout His ministry </a:t>
            </a:r>
            <a:r>
              <a:rPr lang="en-CA" dirty="0" smtClean="0"/>
              <a:t>– Jesus </a:t>
            </a:r>
            <a:r>
              <a:rPr lang="en-CA" dirty="0"/>
              <a:t>loved the little </a:t>
            </a:r>
            <a:r>
              <a:rPr lang="en-CA" dirty="0" smtClean="0"/>
              <a:t>children.</a:t>
            </a:r>
          </a:p>
          <a:p>
            <a:r>
              <a:rPr lang="en-CA" dirty="0" smtClean="0"/>
              <a:t>Parents were bringing </a:t>
            </a:r>
            <a:r>
              <a:rPr lang="en-CA" dirty="0"/>
              <a:t>their children to </a:t>
            </a:r>
            <a:r>
              <a:rPr lang="en-CA" dirty="0" smtClean="0"/>
              <a:t>Jesus                          because </a:t>
            </a:r>
            <a:r>
              <a:rPr lang="en-CA" dirty="0"/>
              <a:t>of His powerful reputation as a man </a:t>
            </a:r>
            <a:r>
              <a:rPr lang="en-CA" dirty="0" smtClean="0"/>
              <a:t>                         of </a:t>
            </a:r>
            <a:r>
              <a:rPr lang="en-CA" dirty="0"/>
              <a:t>God and because He genuinely seems to </a:t>
            </a:r>
            <a:r>
              <a:rPr lang="en-CA" dirty="0" smtClean="0"/>
              <a:t>                                                  have </a:t>
            </a:r>
            <a:r>
              <a:rPr lang="en-CA" dirty="0"/>
              <a:t>enjoyed </a:t>
            </a:r>
            <a:r>
              <a:rPr lang="en-CA" dirty="0" smtClean="0"/>
              <a:t>their presence.</a:t>
            </a:r>
            <a:endParaRPr lang="en-CA" dirty="0"/>
          </a:p>
        </p:txBody>
      </p:sp>
    </p:spTree>
    <p:extLst>
      <p:ext uri="{BB962C8B-B14F-4D97-AF65-F5344CB8AC3E}">
        <p14:creationId xmlns:p14="http://schemas.microsoft.com/office/powerpoint/2010/main" val="722167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9547746" cy="4351338"/>
          </a:xfrm>
        </p:spPr>
        <p:txBody>
          <a:bodyPr>
            <a:noAutofit/>
          </a:bodyPr>
          <a:lstStyle/>
          <a:p>
            <a:r>
              <a:rPr lang="en-CA" dirty="0"/>
              <a:t>In response to </a:t>
            </a:r>
            <a:r>
              <a:rPr lang="en-CA" dirty="0" smtClean="0"/>
              <a:t>a </a:t>
            </a:r>
            <a:r>
              <a:rPr lang="en-CA" dirty="0"/>
              <a:t>chattering crowd of parents and children, </a:t>
            </a:r>
            <a:r>
              <a:rPr lang="en-CA" dirty="0" smtClean="0"/>
              <a:t>the </a:t>
            </a:r>
            <a:r>
              <a:rPr lang="en-CA" dirty="0"/>
              <a:t>disciples issued a </a:t>
            </a:r>
            <a:r>
              <a:rPr lang="en-CA" dirty="0" smtClean="0"/>
              <a:t>rebuke - a </a:t>
            </a:r>
            <a:r>
              <a:rPr lang="en-CA" dirty="0"/>
              <a:t>strong term to suggest that the disciples </a:t>
            </a:r>
            <a:r>
              <a:rPr lang="en-CA" dirty="0" smtClean="0"/>
              <a:t>forcefully </a:t>
            </a:r>
            <a:r>
              <a:rPr lang="en-CA" dirty="0"/>
              <a:t>prevented them from coming to them. </a:t>
            </a:r>
            <a:endParaRPr lang="en-CA" dirty="0" smtClean="0"/>
          </a:p>
          <a:p>
            <a:r>
              <a:rPr lang="en-CA" dirty="0" smtClean="0"/>
              <a:t>Seeing </a:t>
            </a:r>
            <a:r>
              <a:rPr lang="en-CA" dirty="0"/>
              <a:t>this, Jesus became </a:t>
            </a:r>
            <a:r>
              <a:rPr lang="en-CA" dirty="0" smtClean="0"/>
              <a:t>indignant – the Greek term used suggests that Jesus </a:t>
            </a:r>
            <a:r>
              <a:rPr lang="en-CA" dirty="0"/>
              <a:t>became irate with His disciples</a:t>
            </a:r>
            <a:r>
              <a:rPr lang="en-CA" dirty="0" smtClean="0"/>
              <a:t>.</a:t>
            </a:r>
          </a:p>
          <a:p>
            <a:r>
              <a:rPr lang="en-CA" dirty="0" smtClean="0"/>
              <a:t>Jesus </a:t>
            </a:r>
            <a:r>
              <a:rPr lang="en-CA" dirty="0"/>
              <a:t>humbly </a:t>
            </a:r>
            <a:r>
              <a:rPr lang="en-CA" dirty="0" smtClean="0"/>
              <a:t>bent </a:t>
            </a:r>
            <a:r>
              <a:rPr lang="en-CA" dirty="0"/>
              <a:t>His knees to pick up a child, lovingly praying God’ blessing upon this little one, welcoming them into His kingdom, and then </a:t>
            </a:r>
            <a:r>
              <a:rPr lang="en-CA" dirty="0" smtClean="0"/>
              <a:t>moved </a:t>
            </a:r>
            <a:r>
              <a:rPr lang="en-CA" dirty="0"/>
              <a:t>on to the next. </a:t>
            </a:r>
            <a:endParaRPr lang="en-CA" dirty="0" smtClean="0"/>
          </a:p>
          <a:p>
            <a:r>
              <a:rPr lang="en-CA" dirty="0" smtClean="0"/>
              <a:t>Jesus </a:t>
            </a:r>
            <a:r>
              <a:rPr lang="en-CA" dirty="0"/>
              <a:t>was emphatic that little children ought never be hindered from coming to Him, so in short, </a:t>
            </a:r>
            <a:r>
              <a:rPr lang="en-CA" dirty="0" smtClean="0"/>
              <a:t>any                 ministry </a:t>
            </a:r>
            <a:r>
              <a:rPr lang="en-CA" dirty="0"/>
              <a:t>to children we engage in ought to have </a:t>
            </a:r>
            <a:r>
              <a:rPr lang="en-CA" dirty="0" smtClean="0"/>
              <a:t>                                  as </a:t>
            </a:r>
            <a:r>
              <a:rPr lang="en-CA" dirty="0"/>
              <a:t>a main aim the unimpeded introduction of </a:t>
            </a:r>
            <a:r>
              <a:rPr lang="en-CA" dirty="0" smtClean="0"/>
              <a:t>                                       children </a:t>
            </a:r>
            <a:r>
              <a:rPr lang="en-CA" dirty="0"/>
              <a:t>to the love of Jesus Christ.  </a:t>
            </a:r>
          </a:p>
        </p:txBody>
      </p:sp>
      <p:sp>
        <p:nvSpPr>
          <p:cNvPr id="4" name="Title 3"/>
          <p:cNvSpPr>
            <a:spLocks noGrp="1"/>
          </p:cNvSpPr>
          <p:nvPr>
            <p:ph type="title"/>
          </p:nvPr>
        </p:nvSpPr>
        <p:spPr/>
        <p:txBody>
          <a:bodyPr/>
          <a:lstStyle/>
          <a:p>
            <a:endParaRPr lang="en-CA"/>
          </a:p>
        </p:txBody>
      </p:sp>
    </p:spTree>
    <p:extLst>
      <p:ext uri="{BB962C8B-B14F-4D97-AF65-F5344CB8AC3E}">
        <p14:creationId xmlns:p14="http://schemas.microsoft.com/office/powerpoint/2010/main" val="3055043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1" y="365125"/>
            <a:ext cx="9793406" cy="6032312"/>
          </a:xfrm>
        </p:spPr>
        <p:txBody>
          <a:bodyPr>
            <a:normAutofit/>
          </a:bodyPr>
          <a:lstStyle/>
          <a:p>
            <a:r>
              <a:rPr lang="en-CA" dirty="0"/>
              <a:t>W</a:t>
            </a:r>
            <a:r>
              <a:rPr lang="en-CA" dirty="0" smtClean="0"/>
              <a:t>hat was Jesus doing </a:t>
            </a:r>
            <a:r>
              <a:rPr lang="en-CA" dirty="0"/>
              <a:t>at 12 years of age? </a:t>
            </a:r>
            <a:endParaRPr lang="en-CA" dirty="0" smtClean="0"/>
          </a:p>
          <a:p>
            <a:r>
              <a:rPr lang="en-CA" dirty="0" smtClean="0">
                <a:solidFill>
                  <a:schemeClr val="accent6">
                    <a:lumMod val="75000"/>
                  </a:schemeClr>
                </a:solidFill>
              </a:rPr>
              <a:t>“They </a:t>
            </a:r>
            <a:r>
              <a:rPr lang="en-CA" dirty="0">
                <a:solidFill>
                  <a:schemeClr val="accent6">
                    <a:lumMod val="75000"/>
                  </a:schemeClr>
                </a:solidFill>
              </a:rPr>
              <a:t>found [Jesus] in the temple courts, sitting among the teachers, listening to them and asking them </a:t>
            </a:r>
            <a:r>
              <a:rPr lang="en-CA" dirty="0" smtClean="0">
                <a:solidFill>
                  <a:schemeClr val="accent6">
                    <a:lumMod val="75000"/>
                  </a:schemeClr>
                </a:solidFill>
              </a:rPr>
              <a:t>questions. Everyone </a:t>
            </a:r>
            <a:r>
              <a:rPr lang="en-CA" dirty="0">
                <a:solidFill>
                  <a:schemeClr val="accent6">
                    <a:lumMod val="75000"/>
                  </a:schemeClr>
                </a:solidFill>
              </a:rPr>
              <a:t>who heard him was amazed at his understanding and his </a:t>
            </a:r>
            <a:r>
              <a:rPr lang="en-CA" dirty="0" smtClean="0">
                <a:solidFill>
                  <a:schemeClr val="accent6">
                    <a:lumMod val="75000"/>
                  </a:schemeClr>
                </a:solidFill>
              </a:rPr>
              <a:t>answers.” </a:t>
            </a:r>
            <a:r>
              <a:rPr lang="en-CA" dirty="0">
                <a:solidFill>
                  <a:schemeClr val="accent6">
                    <a:lumMod val="75000"/>
                  </a:schemeClr>
                </a:solidFill>
              </a:rPr>
              <a:t>(Luke 2:46-47</a:t>
            </a:r>
            <a:r>
              <a:rPr lang="en-CA" dirty="0" smtClean="0">
                <a:solidFill>
                  <a:schemeClr val="accent6">
                    <a:lumMod val="75000"/>
                  </a:schemeClr>
                </a:solidFill>
              </a:rPr>
              <a:t>)</a:t>
            </a:r>
          </a:p>
          <a:p>
            <a:r>
              <a:rPr lang="en-CA" dirty="0"/>
              <a:t>As a child then, Jesus Himself engaged with the teachers of Israel, learning from them and asking them questions about what they taught. </a:t>
            </a:r>
            <a:r>
              <a:rPr lang="en-CA" dirty="0" smtClean="0"/>
              <a:t> </a:t>
            </a:r>
          </a:p>
          <a:p>
            <a:r>
              <a:rPr lang="en-CA" dirty="0"/>
              <a:t>In Israel, all children were expected to learn </a:t>
            </a:r>
            <a:r>
              <a:rPr lang="en-CA" dirty="0" smtClean="0"/>
              <a:t>the commands </a:t>
            </a:r>
            <a:r>
              <a:rPr lang="en-CA" dirty="0"/>
              <a:t>of God as they grew in </a:t>
            </a:r>
            <a:r>
              <a:rPr lang="en-CA" dirty="0" smtClean="0"/>
              <a:t>age and </a:t>
            </a:r>
            <a:r>
              <a:rPr lang="en-CA" dirty="0"/>
              <a:t>I believe that </a:t>
            </a:r>
            <a:r>
              <a:rPr lang="en-CA" dirty="0" smtClean="0"/>
              <a:t>                                       Jesus </a:t>
            </a:r>
            <a:r>
              <a:rPr lang="en-CA" dirty="0"/>
              <a:t>was a strong </a:t>
            </a:r>
            <a:r>
              <a:rPr lang="en-CA" dirty="0" smtClean="0"/>
              <a:t>proponent </a:t>
            </a:r>
            <a:r>
              <a:rPr lang="en-CA" dirty="0"/>
              <a:t>of children </a:t>
            </a:r>
            <a:r>
              <a:rPr lang="en-CA" dirty="0" smtClean="0"/>
              <a:t>                                             engaging </a:t>
            </a:r>
            <a:r>
              <a:rPr lang="en-CA" dirty="0"/>
              <a:t>the Word of God. </a:t>
            </a:r>
            <a:endParaRPr lang="en-CA" sz="3200" dirty="0">
              <a:solidFill>
                <a:schemeClr val="tx1"/>
              </a:solidFill>
            </a:endParaRPr>
          </a:p>
        </p:txBody>
      </p:sp>
    </p:spTree>
    <p:extLst>
      <p:ext uri="{BB962C8B-B14F-4D97-AF65-F5344CB8AC3E}">
        <p14:creationId xmlns:p14="http://schemas.microsoft.com/office/powerpoint/2010/main" val="3666964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Indoctrination vs. Impression</a:t>
            </a:r>
            <a:endParaRPr lang="en-CA" dirty="0"/>
          </a:p>
        </p:txBody>
      </p:sp>
      <p:sp>
        <p:nvSpPr>
          <p:cNvPr id="3" name="Content Placeholder 2"/>
          <p:cNvSpPr>
            <a:spLocks noGrp="1"/>
          </p:cNvSpPr>
          <p:nvPr>
            <p:ph idx="1"/>
          </p:nvPr>
        </p:nvSpPr>
        <p:spPr>
          <a:xfrm>
            <a:off x="838200" y="1825625"/>
            <a:ext cx="9539514" cy="4821918"/>
          </a:xfrm>
        </p:spPr>
        <p:txBody>
          <a:bodyPr>
            <a:normAutofit/>
          </a:bodyPr>
          <a:lstStyle/>
          <a:p>
            <a:r>
              <a:rPr lang="en-CA" dirty="0" smtClean="0"/>
              <a:t>Often opponents of Christianity who consider our religious education system the indoctrination of children. </a:t>
            </a:r>
          </a:p>
          <a:p>
            <a:r>
              <a:rPr lang="en-CA" dirty="0" smtClean="0"/>
              <a:t>The idea underlying Deuteronomy 6:4 is that through engagement with God’s Word with one another, through the listening, questioning and answering that Jesus engaged in as a twelve year old, our understanding will be sharpened. </a:t>
            </a:r>
          </a:p>
          <a:p>
            <a:r>
              <a:rPr lang="en-CA" dirty="0" smtClean="0"/>
              <a:t>Any ministry to children we engage in ought                                               to ensure that through it, the Word of God is                                             being impressed upon the hearts of little ones.</a:t>
            </a:r>
            <a:endParaRPr lang="en-CA" dirty="0"/>
          </a:p>
        </p:txBody>
      </p:sp>
    </p:spTree>
    <p:extLst>
      <p:ext uri="{BB962C8B-B14F-4D97-AF65-F5344CB8AC3E}">
        <p14:creationId xmlns:p14="http://schemas.microsoft.com/office/powerpoint/2010/main" val="2010906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3007</TotalTime>
  <Words>1215</Words>
  <Application>Microsoft Office PowerPoint</Application>
  <PresentationFormat>Widescreen</PresentationFormat>
  <Paragraphs>52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Narrow</vt:lpstr>
      <vt:lpstr>Calibri</vt:lpstr>
      <vt:lpstr>Calibri Light</vt:lpstr>
      <vt:lpstr>Impact</vt:lpstr>
      <vt:lpstr>Office Theme</vt:lpstr>
      <vt:lpstr>PowerPoint Presentation</vt:lpstr>
      <vt:lpstr>Intro Recap</vt:lpstr>
      <vt:lpstr>PowerPoint Presentation</vt:lpstr>
      <vt:lpstr>PowerPoint Presentation</vt:lpstr>
      <vt:lpstr>Some Background</vt:lpstr>
      <vt:lpstr>PowerPoint Presentation</vt:lpstr>
      <vt:lpstr>PowerPoint Presentation</vt:lpstr>
      <vt:lpstr>PowerPoint Presentation</vt:lpstr>
      <vt:lpstr>Indoctrination vs. Impression</vt:lpstr>
      <vt:lpstr>PowerPoint Presentation</vt:lpstr>
      <vt:lpstr>A Slight Caveat</vt:lpstr>
      <vt:lpstr>PowerPoint Presentation</vt:lpstr>
      <vt:lpstr>PowerPoint Presentation</vt:lpstr>
      <vt:lpstr>Some Application</vt:lpstr>
      <vt:lpstr>Ways to Get Involved</vt:lpstr>
      <vt:lpstr>A Prayer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17</cp:revision>
  <cp:lastPrinted>2024-01-12T18:50:48Z</cp:lastPrinted>
  <dcterms:created xsi:type="dcterms:W3CDTF">2024-01-02T22:41:48Z</dcterms:created>
  <dcterms:modified xsi:type="dcterms:W3CDTF">2024-01-17T17:21:20Z</dcterms:modified>
</cp:coreProperties>
</file>