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1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7010400" cy="9296400"/>
  <p:embeddedFontLst>
    <p:embeddedFont>
      <p:font typeface="Calibri" panose="020F0502020204030204" pitchFamily="34" charset="0"/>
      <p:regular r:id="rId18"/>
      <p:bold r:id="rId19"/>
      <p:italic r:id="rId20"/>
      <p:boldItalic r:id="rId21"/>
    </p:embeddedFont>
    <p:embeddedFont>
      <p:font typeface="Arial Black" panose="020B0A04020102020204" pitchFamily="34" charset="0"/>
      <p:bold r:id="rId22"/>
    </p:embeddedFont>
    <p:embeddedFont>
      <p:font typeface="Calibri Light" panose="020F0302020204030204" pitchFamily="34" charset="0"/>
      <p:regular r:id="rId23"/>
      <p:italic r:id="rId24"/>
    </p:embeddedFont>
    <p:embeddedFont>
      <p:font typeface="Arial Narrow" panose="020B0606020202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AF7D"/>
    <a:srgbClr val="926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4B50232-223D-4FBF-ABA1-C273958B6770}" type="datetimeFigureOut">
              <a:rPr lang="en-CA" smtClean="0"/>
              <a:t>2024-01-12</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22E972A-30F7-479C-B75A-A34A1D7E16B5}" type="slidenum">
              <a:rPr lang="en-CA" smtClean="0"/>
              <a:t>‹#›</a:t>
            </a:fld>
            <a:endParaRPr lang="en-CA"/>
          </a:p>
        </p:txBody>
      </p:sp>
    </p:spTree>
    <p:extLst>
      <p:ext uri="{BB962C8B-B14F-4D97-AF65-F5344CB8AC3E}">
        <p14:creationId xmlns:p14="http://schemas.microsoft.com/office/powerpoint/2010/main" val="12397934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a:xfrm>
            <a:off x="838200" y="6008008"/>
            <a:ext cx="2743200" cy="365125"/>
          </a:xfrm>
        </p:spPr>
        <p:txBody>
          <a:bodyPr/>
          <a:lstStyle/>
          <a:p>
            <a:fld id="{7B037446-3802-4368-9936-C52CCC36DA49}" type="datetimeFigureOut">
              <a:rPr lang="en-CA" smtClean="0"/>
              <a:t>2024-01-12</a:t>
            </a:fld>
            <a:endParaRPr lang="en-CA"/>
          </a:p>
        </p:txBody>
      </p:sp>
      <p:sp>
        <p:nvSpPr>
          <p:cNvPr id="5" name="Footer Placeholder 4"/>
          <p:cNvSpPr>
            <a:spLocks noGrp="1"/>
          </p:cNvSpPr>
          <p:nvPr>
            <p:ph type="ftr" sz="quarter" idx="11"/>
          </p:nvPr>
        </p:nvSpPr>
        <p:spPr>
          <a:xfrm>
            <a:off x="4038600" y="6008008"/>
            <a:ext cx="4114800" cy="365125"/>
          </a:xfrm>
        </p:spPr>
        <p:txBody>
          <a:bodyPr/>
          <a:lstStyle/>
          <a:p>
            <a:endParaRPr lang="en-CA"/>
          </a:p>
        </p:txBody>
      </p:sp>
      <p:sp>
        <p:nvSpPr>
          <p:cNvPr id="6" name="Slide Number Placeholder 5"/>
          <p:cNvSpPr>
            <a:spLocks noGrp="1"/>
          </p:cNvSpPr>
          <p:nvPr>
            <p:ph type="sldNum" sz="quarter" idx="12"/>
          </p:nvPr>
        </p:nvSpPr>
        <p:spPr/>
        <p:txBody>
          <a:bodyPr/>
          <a:lstStyle/>
          <a:p>
            <a:fld id="{06447914-8768-427F-9A9E-32A3E28AC0E1}" type="slidenum">
              <a:rPr lang="en-CA" smtClean="0"/>
              <a:t>‹#›</a:t>
            </a:fld>
            <a:endParaRPr lang="en-CA"/>
          </a:p>
        </p:txBody>
      </p:sp>
      <p:sp>
        <p:nvSpPr>
          <p:cNvPr id="7" name="Rectangle 6"/>
          <p:cNvSpPr/>
          <p:nvPr userDrawn="1"/>
        </p:nvSpPr>
        <p:spPr>
          <a:xfrm>
            <a:off x="0" y="0"/>
            <a:ext cx="12192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descr="Basin Towel And Clay Jug With Handle The Washing Of The Feet Symbols Stock  Illustration - Download Image Now - iStock"/>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85449" y="678214"/>
            <a:ext cx="6867951" cy="51509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6177034" y="1916584"/>
            <a:ext cx="3065060" cy="2585323"/>
          </a:xfrm>
          <a:prstGeom prst="rect">
            <a:avLst/>
          </a:prstGeom>
          <a:noFill/>
        </p:spPr>
        <p:txBody>
          <a:bodyPr wrap="square" rtlCol="0">
            <a:spAutoFit/>
          </a:bodyPr>
          <a:lstStyle/>
          <a:p>
            <a:r>
              <a:rPr lang="en-CA" sz="5400" b="1" cap="none" spc="0" dirty="0" smtClean="0">
                <a:ln w="22225">
                  <a:solidFill>
                    <a:srgbClr val="92664B"/>
                  </a:solidFill>
                  <a:prstDash val="solid"/>
                </a:ln>
                <a:solidFill>
                  <a:schemeClr val="bg1"/>
                </a:solidFill>
                <a:effectLst/>
                <a:latin typeface="Vintage Round Personal Use" panose="02000503000000020003" pitchFamily="50" charset="0"/>
              </a:rPr>
              <a:t>Serve like Jesus</a:t>
            </a:r>
            <a:endParaRPr lang="en-CA" sz="5400" b="1" cap="none" spc="0" dirty="0">
              <a:ln w="22225">
                <a:solidFill>
                  <a:srgbClr val="92664B"/>
                </a:solidFill>
                <a:prstDash val="solid"/>
              </a:ln>
              <a:solidFill>
                <a:schemeClr val="bg1"/>
              </a:solidFill>
              <a:effectLst/>
              <a:latin typeface="Vintage Round Personal Use" panose="02000503000000020003" pitchFamily="50" charset="0"/>
            </a:endParaRPr>
          </a:p>
        </p:txBody>
      </p:sp>
      <p:pic>
        <p:nvPicPr>
          <p:cNvPr id="1028" name="Picture 4" descr="Monochrome horizontal seamless floral and leaf border on a white  background. Abstract leave background pattern. Botanical texture design for  print, wall arts, and wallpaper. Vector illustration 6686162 Vector Art at  Vecteezy"/>
          <p:cNvPicPr>
            <a:picLocks noChangeAspect="1" noChangeArrowheads="1"/>
          </p:cNvPicPr>
          <p:nvPr userDrawn="1"/>
        </p:nvPicPr>
        <p:blipFill rotWithShape="1">
          <a:blip r:embed="rId3">
            <a:clrChange>
              <a:clrFrom>
                <a:srgbClr val="FFFFFF"/>
              </a:clrFrom>
              <a:clrTo>
                <a:srgbClr val="FFFFFF">
                  <a:alpha val="0"/>
                </a:srgbClr>
              </a:clrTo>
            </a:clrChange>
            <a:duotone>
              <a:prstClr val="black"/>
              <a:srgbClr val="92664B">
                <a:tint val="45000"/>
                <a:satMod val="400000"/>
              </a:srgbClr>
            </a:duotone>
            <a:extLst>
              <a:ext uri="{28A0092B-C50C-407E-A947-70E740481C1C}">
                <a14:useLocalDpi xmlns:a14="http://schemas.microsoft.com/office/drawing/2010/main" val="0"/>
              </a:ext>
            </a:extLst>
          </a:blip>
          <a:srcRect l="47891"/>
          <a:stretch/>
        </p:blipFill>
        <p:spPr bwMode="auto">
          <a:xfrm rot="16200000">
            <a:off x="6692520" y="1376718"/>
            <a:ext cx="6878472" cy="41250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3077028" y="4687682"/>
            <a:ext cx="5994401" cy="1077218"/>
          </a:xfrm>
          <a:prstGeom prst="rect">
            <a:avLst/>
          </a:prstGeom>
          <a:noFill/>
        </p:spPr>
        <p:txBody>
          <a:bodyPr wrap="square" rtlCol="0">
            <a:spAutoFit/>
          </a:bodyPr>
          <a:lstStyle/>
          <a:p>
            <a:r>
              <a:rPr lang="en-CA" sz="3200" b="1" cap="none" spc="0" dirty="0" smtClean="0">
                <a:ln w="19050">
                  <a:solidFill>
                    <a:srgbClr val="92664B"/>
                  </a:solidFill>
                  <a:prstDash val="solid"/>
                </a:ln>
                <a:solidFill>
                  <a:schemeClr val="bg1"/>
                </a:solidFill>
                <a:effectLst>
                  <a:outerShdw blurRad="50800" dist="38100" dir="2700000" algn="tl" rotWithShape="0">
                    <a:prstClr val="black">
                      <a:alpha val="40000"/>
                    </a:prstClr>
                  </a:outerShdw>
                </a:effectLst>
                <a:latin typeface="Arial Black" panose="020B0A04020102020204" pitchFamily="34" charset="0"/>
              </a:rPr>
              <a:t>A Study of Christ’s Ministry in the Gospels</a:t>
            </a:r>
            <a:endParaRPr lang="en-CA" sz="3200" b="1" cap="none" spc="0" dirty="0">
              <a:ln w="19050">
                <a:solidFill>
                  <a:srgbClr val="92664B"/>
                </a:solidFill>
                <a:prstDash val="solid"/>
              </a:ln>
              <a:solidFill>
                <a:schemeClr val="bg1"/>
              </a:solidFill>
              <a:effectLst>
                <a:outerShdw blurRad="50800" dist="38100" dir="2700000" algn="tl" rotWithShape="0">
                  <a:prstClr val="black">
                    <a:alpha val="40000"/>
                  </a:prstClr>
                </a:outerShdw>
              </a:effectLst>
              <a:latin typeface="Arial Black" panose="020B0A04020102020204" pitchFamily="34" charset="0"/>
            </a:endParaRPr>
          </a:p>
        </p:txBody>
      </p:sp>
    </p:spTree>
    <p:extLst>
      <p:ext uri="{BB962C8B-B14F-4D97-AF65-F5344CB8AC3E}">
        <p14:creationId xmlns:p14="http://schemas.microsoft.com/office/powerpoint/2010/main" val="248756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037446-3802-4368-9936-C52CCC36DA49}" type="datetimeFigureOut">
              <a:rPr lang="en-CA" smtClean="0"/>
              <a:t>2024-01-12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193893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037446-3802-4368-9936-C52CCC36DA49}" type="datetimeFigureOut">
              <a:rPr lang="en-CA" smtClean="0"/>
              <a:t>2024-01-12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1964623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n>
                  <a:solidFill>
                    <a:srgbClr val="92664B"/>
                  </a:solidFill>
                </a:ln>
                <a:solidFill>
                  <a:schemeClr val="bg1"/>
                </a:solidFill>
                <a:latin typeface="Vintage Round Personal Use" panose="02000503000000020003" pitchFamily="50" charset="0"/>
              </a:defRPr>
            </a:lvl1pPr>
          </a:lstStyle>
          <a:p>
            <a:r>
              <a:rPr lang="en-US" smtClean="0"/>
              <a:t>Click to edit Master title style</a:t>
            </a:r>
            <a:endParaRPr lang="en-CA"/>
          </a:p>
        </p:txBody>
      </p:sp>
      <p:sp>
        <p:nvSpPr>
          <p:cNvPr id="3" name="Content Placeholder 2"/>
          <p:cNvSpPr>
            <a:spLocks noGrp="1"/>
          </p:cNvSpPr>
          <p:nvPr>
            <p:ph idx="1"/>
          </p:nvPr>
        </p:nvSpPr>
        <p:spPr>
          <a:xfrm>
            <a:off x="838200" y="1825625"/>
            <a:ext cx="10555514" cy="4351338"/>
          </a:xfrm>
        </p:spPr>
        <p:txBody>
          <a:bodyPr>
            <a:normAutofit/>
          </a:bodyPr>
          <a:lstStyle>
            <a:lvl1pPr>
              <a:defRPr sz="4400">
                <a:solidFill>
                  <a:schemeClr val="bg1"/>
                </a:solidFill>
                <a:effectLst>
                  <a:outerShdw blurRad="25400" dist="38100" dir="2700000" algn="tl">
                    <a:srgbClr val="000000">
                      <a:alpha val="60000"/>
                    </a:srgbClr>
                  </a:outerShdw>
                </a:effectLst>
                <a:latin typeface="Arial Narrow" panose="020B0606020202030204" pitchFamily="34" charset="0"/>
              </a:defRPr>
            </a:lvl1pPr>
            <a:lvl2pPr>
              <a:defRPr sz="4000">
                <a:solidFill>
                  <a:schemeClr val="bg1"/>
                </a:solidFill>
                <a:effectLst>
                  <a:outerShdw blurRad="25400" dist="38100" dir="2700000" algn="tl">
                    <a:srgbClr val="000000">
                      <a:alpha val="60000"/>
                    </a:srgbClr>
                  </a:outerShdw>
                </a:effectLst>
                <a:latin typeface="Arial Narrow" panose="020B0606020202030204" pitchFamily="34" charset="0"/>
              </a:defRPr>
            </a:lvl2pPr>
            <a:lvl3pPr>
              <a:defRPr sz="3600">
                <a:solidFill>
                  <a:schemeClr val="bg1"/>
                </a:solidFill>
                <a:effectLst>
                  <a:outerShdw blurRad="25400" dist="38100" dir="2700000" algn="tl">
                    <a:srgbClr val="000000">
                      <a:alpha val="60000"/>
                    </a:srgbClr>
                  </a:outerShdw>
                </a:effectLst>
                <a:latin typeface="Arial Narrow" panose="020B0606020202030204" pitchFamily="34" charset="0"/>
              </a:defRPr>
            </a:lvl3pPr>
            <a:lvl4pPr>
              <a:defRPr sz="3200">
                <a:solidFill>
                  <a:schemeClr val="bg1"/>
                </a:solidFill>
                <a:effectLst>
                  <a:outerShdw blurRad="25400" dist="38100" dir="2700000" algn="tl">
                    <a:srgbClr val="000000">
                      <a:alpha val="60000"/>
                    </a:srgbClr>
                  </a:outerShdw>
                </a:effectLst>
                <a:latin typeface="Arial Narrow" panose="020B0606020202030204" pitchFamily="34" charset="0"/>
              </a:defRPr>
            </a:lvl4pPr>
            <a:lvl5pPr>
              <a:defRPr sz="3200">
                <a:solidFill>
                  <a:schemeClr val="bg1"/>
                </a:solidFill>
                <a:effectLst>
                  <a:outerShdw blurRad="25400" dist="38100" dir="2700000" algn="tl">
                    <a:srgbClr val="000000">
                      <a:alpha val="60000"/>
                    </a:srgbClr>
                  </a:outerShdw>
                </a:effectLst>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7B037446-3802-4368-9936-C52CCC36DA49}" type="datetimeFigureOut">
              <a:rPr lang="en-CA" smtClean="0"/>
              <a:t>2024-01-12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19418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037446-3802-4368-9936-C52CCC36DA49}" type="datetimeFigureOut">
              <a:rPr lang="en-CA" smtClean="0"/>
              <a:t>2024-01-12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324131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B037446-3802-4368-9936-C52CCC36DA49}" type="datetimeFigureOut">
              <a:rPr lang="en-CA" smtClean="0"/>
              <a:t>2024-01-12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245002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B037446-3802-4368-9936-C52CCC36DA49}" type="datetimeFigureOut">
              <a:rPr lang="en-CA" smtClean="0"/>
              <a:t>2024-01-12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3046185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B037446-3802-4368-9936-C52CCC36DA49}" type="datetimeFigureOut">
              <a:rPr lang="en-CA" smtClean="0"/>
              <a:t>2024-01-12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131663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37446-3802-4368-9936-C52CCC36DA49}" type="datetimeFigureOut">
              <a:rPr lang="en-CA" smtClean="0"/>
              <a:t>2024-01-12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129129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37446-3802-4368-9936-C52CCC36DA49}" type="datetimeFigureOut">
              <a:rPr lang="en-CA" smtClean="0"/>
              <a:t>2024-01-12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397575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37446-3802-4368-9936-C52CCC36DA49}" type="datetimeFigureOut">
              <a:rPr lang="en-CA" smtClean="0"/>
              <a:t>2024-01-12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3984651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37446-3802-4368-9936-C52CCC36DA49}" type="datetimeFigureOut">
              <a:rPr lang="en-CA" smtClean="0"/>
              <a:t>2024-01-12</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47914-8768-427F-9A9E-32A3E28AC0E1}" type="slidenum">
              <a:rPr lang="en-CA" smtClean="0"/>
              <a:t>‹#›</a:t>
            </a:fld>
            <a:endParaRPr lang="en-CA"/>
          </a:p>
        </p:txBody>
      </p:sp>
      <p:sp>
        <p:nvSpPr>
          <p:cNvPr id="7" name="Rectangle 6"/>
          <p:cNvSpPr/>
          <p:nvPr userDrawn="1"/>
        </p:nvSpPr>
        <p:spPr>
          <a:xfrm>
            <a:off x="0" y="0"/>
            <a:ext cx="12192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descr="Basin Towel And Clay Jug With Handle The Washing Of The Feet Symbols Stock  Illustration - Download Image Now - iStock"/>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83188" y="4657302"/>
            <a:ext cx="3518780" cy="26390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onochrome horizontal seamless floral and leaf border on a white  background. Abstract leave background pattern. Botanical texture design for  print, wall arts, and wallpaper. Vector illustration 6686162 Vector Art at  Vecteezy"/>
          <p:cNvPicPr>
            <a:picLocks noChangeAspect="1" noChangeArrowheads="1"/>
          </p:cNvPicPr>
          <p:nvPr userDrawn="1"/>
        </p:nvPicPr>
        <p:blipFill rotWithShape="1">
          <a:blip r:embed="rId14">
            <a:clrChange>
              <a:clrFrom>
                <a:srgbClr val="FFFFFF"/>
              </a:clrFrom>
              <a:clrTo>
                <a:srgbClr val="FFFFFF">
                  <a:alpha val="0"/>
                </a:srgbClr>
              </a:clrTo>
            </a:clrChange>
            <a:duotone>
              <a:prstClr val="black"/>
              <a:srgbClr val="92664B">
                <a:tint val="45000"/>
                <a:satMod val="400000"/>
              </a:srgbClr>
            </a:duotone>
            <a:extLst>
              <a:ext uri="{28A0092B-C50C-407E-A947-70E740481C1C}">
                <a14:useLocalDpi xmlns:a14="http://schemas.microsoft.com/office/drawing/2010/main" val="0"/>
              </a:ext>
            </a:extLst>
          </a:blip>
          <a:srcRect l="47891"/>
          <a:stretch/>
        </p:blipFill>
        <p:spPr bwMode="auto">
          <a:xfrm rot="16200000">
            <a:off x="6692519" y="1356246"/>
            <a:ext cx="6878472" cy="41250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9910713" y="5103674"/>
            <a:ext cx="3065060" cy="1754326"/>
          </a:xfrm>
          <a:prstGeom prst="rect">
            <a:avLst/>
          </a:prstGeom>
          <a:noFill/>
        </p:spPr>
        <p:txBody>
          <a:bodyPr wrap="square" rtlCol="0">
            <a:spAutoFit/>
          </a:bodyPr>
          <a:lstStyle/>
          <a:p>
            <a:r>
              <a:rPr lang="en-CA" sz="3600" b="1" cap="none" spc="0" dirty="0" smtClean="0">
                <a:ln w="22225">
                  <a:solidFill>
                    <a:srgbClr val="92664B"/>
                  </a:solidFill>
                  <a:prstDash val="solid"/>
                </a:ln>
                <a:solidFill>
                  <a:schemeClr val="bg1"/>
                </a:solidFill>
                <a:effectLst/>
                <a:latin typeface="Vintage Round Personal Use" panose="02000503000000020003" pitchFamily="50" charset="0"/>
              </a:rPr>
              <a:t>Serve like Jesus</a:t>
            </a:r>
            <a:endParaRPr lang="en-CA" sz="3600" b="1" cap="none" spc="0" dirty="0">
              <a:ln w="22225">
                <a:solidFill>
                  <a:srgbClr val="92664B"/>
                </a:solidFill>
                <a:prstDash val="solid"/>
              </a:ln>
              <a:solidFill>
                <a:schemeClr val="bg1"/>
              </a:solidFill>
              <a:effectLst/>
              <a:latin typeface="Vintage Round Personal Use" panose="02000503000000020003" pitchFamily="50" charset="0"/>
            </a:endParaRPr>
          </a:p>
        </p:txBody>
      </p:sp>
    </p:spTree>
    <p:extLst>
      <p:ext uri="{BB962C8B-B14F-4D97-AF65-F5344CB8AC3E}">
        <p14:creationId xmlns:p14="http://schemas.microsoft.com/office/powerpoint/2010/main" val="79331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2988947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4"/>
            <a:ext cx="9725167" cy="6376869"/>
          </a:xfrm>
        </p:spPr>
        <p:txBody>
          <a:bodyPr>
            <a:normAutofit lnSpcReduction="10000"/>
          </a:bodyPr>
          <a:lstStyle/>
          <a:p>
            <a:r>
              <a:rPr lang="en-CA" sz="3200" b="1" baseline="30000" dirty="0">
                <a:solidFill>
                  <a:schemeClr val="accent6">
                    <a:lumMod val="75000"/>
                  </a:schemeClr>
                </a:solidFill>
                <a:effectLst/>
              </a:rPr>
              <a:t> </a:t>
            </a:r>
            <a:r>
              <a:rPr lang="en-CA" sz="3200" dirty="0">
                <a:solidFill>
                  <a:schemeClr val="accent6">
                    <a:lumMod val="75000"/>
                  </a:schemeClr>
                </a:solidFill>
                <a:effectLst/>
              </a:rPr>
              <a:t>“But you are not to be called ‘Rabbi,’ for you have one Teacher, and you are all brothers. </a:t>
            </a:r>
            <a:r>
              <a:rPr lang="en-CA" sz="3200" b="1" baseline="30000" dirty="0">
                <a:solidFill>
                  <a:schemeClr val="accent6">
                    <a:lumMod val="75000"/>
                  </a:schemeClr>
                </a:solidFill>
                <a:effectLst/>
              </a:rPr>
              <a:t> </a:t>
            </a:r>
            <a:r>
              <a:rPr lang="en-CA" sz="3200" dirty="0">
                <a:solidFill>
                  <a:schemeClr val="accent6">
                    <a:lumMod val="75000"/>
                  </a:schemeClr>
                </a:solidFill>
                <a:effectLst/>
              </a:rPr>
              <a:t>And do not call anyone on earth ‘father,’ for you have one Father, and he is in heaven. Nor are you to be called instructors, for you have one Instructor, the Messiah. The greatest among you will be your servant</a:t>
            </a:r>
            <a:r>
              <a:rPr lang="en-CA" sz="3200" dirty="0" smtClean="0">
                <a:solidFill>
                  <a:schemeClr val="accent6">
                    <a:lumMod val="75000"/>
                  </a:schemeClr>
                </a:solidFill>
                <a:effectLst/>
              </a:rPr>
              <a:t>.”</a:t>
            </a:r>
            <a:r>
              <a:rPr lang="en-CA" sz="3200" dirty="0">
                <a:solidFill>
                  <a:schemeClr val="accent6">
                    <a:lumMod val="75000"/>
                  </a:schemeClr>
                </a:solidFill>
                <a:effectLst/>
              </a:rPr>
              <a:t> </a:t>
            </a:r>
            <a:r>
              <a:rPr lang="en-CA" sz="3200" dirty="0" smtClean="0">
                <a:solidFill>
                  <a:schemeClr val="accent6">
                    <a:lumMod val="75000"/>
                  </a:schemeClr>
                </a:solidFill>
                <a:effectLst/>
              </a:rPr>
              <a:t>(Matthew 23:8-11) </a:t>
            </a:r>
            <a:endParaRPr lang="en-CA" sz="3200" dirty="0">
              <a:solidFill>
                <a:schemeClr val="accent6">
                  <a:lumMod val="75000"/>
                </a:schemeClr>
              </a:solidFill>
              <a:effectLst/>
            </a:endParaRPr>
          </a:p>
          <a:p>
            <a:r>
              <a:rPr lang="en-CA" sz="3200" dirty="0" smtClean="0">
                <a:solidFill>
                  <a:schemeClr val="tx1"/>
                </a:solidFill>
                <a:effectLst/>
              </a:rPr>
              <a:t>Engaging </a:t>
            </a:r>
            <a:r>
              <a:rPr lang="en-CA" sz="3200" dirty="0">
                <a:solidFill>
                  <a:schemeClr val="tx1"/>
                </a:solidFill>
                <a:effectLst/>
              </a:rPr>
              <a:t>in ministry out of selfish motivations borders on the pursuit of an evil desire. </a:t>
            </a:r>
          </a:p>
          <a:p>
            <a:r>
              <a:rPr lang="en-CA" sz="3200" dirty="0">
                <a:solidFill>
                  <a:schemeClr val="tx1"/>
                </a:solidFill>
                <a:effectLst/>
              </a:rPr>
              <a:t>We ought to be those who are consistently putting to </a:t>
            </a:r>
            <a:r>
              <a:rPr lang="en-CA" sz="3200" dirty="0" smtClean="0">
                <a:solidFill>
                  <a:schemeClr val="tx1"/>
                </a:solidFill>
                <a:effectLst/>
              </a:rPr>
              <a:t>death </a:t>
            </a:r>
            <a:r>
              <a:rPr lang="en-CA" sz="3200" dirty="0">
                <a:solidFill>
                  <a:schemeClr val="tx1"/>
                </a:solidFill>
                <a:effectLst/>
              </a:rPr>
              <a:t>impure motivations for ministry, instead growing in a </a:t>
            </a:r>
            <a:r>
              <a:rPr lang="en-CA" sz="3200" dirty="0" smtClean="0">
                <a:solidFill>
                  <a:schemeClr val="tx1"/>
                </a:solidFill>
                <a:effectLst/>
              </a:rPr>
              <a:t> “</a:t>
            </a:r>
            <a:r>
              <a:rPr lang="en-CA" sz="3200" dirty="0">
                <a:solidFill>
                  <a:schemeClr val="tx1"/>
                </a:solidFill>
                <a:effectLst/>
              </a:rPr>
              <a:t>love for others” centered motivation for ministry. </a:t>
            </a:r>
          </a:p>
          <a:p>
            <a:r>
              <a:rPr lang="en-CA" sz="3200" dirty="0">
                <a:solidFill>
                  <a:schemeClr val="tx1"/>
                </a:solidFill>
                <a:effectLst/>
              </a:rPr>
              <a:t>If we envision that a title qualifies us to </a:t>
            </a:r>
            <a:r>
              <a:rPr lang="en-CA" sz="3200" dirty="0" smtClean="0">
                <a:solidFill>
                  <a:schemeClr val="tx1"/>
                </a:solidFill>
                <a:effectLst/>
              </a:rPr>
              <a:t>reject                                   </a:t>
            </a:r>
            <a:r>
              <a:rPr lang="en-CA" sz="3200" dirty="0">
                <a:solidFill>
                  <a:schemeClr val="tx1"/>
                </a:solidFill>
                <a:effectLst/>
              </a:rPr>
              <a:t>ministry that is “below our station”, then woe </a:t>
            </a:r>
            <a:r>
              <a:rPr lang="en-CA" sz="3200" dirty="0" smtClean="0">
                <a:solidFill>
                  <a:schemeClr val="tx1"/>
                </a:solidFill>
                <a:effectLst/>
              </a:rPr>
              <a:t>                            be </a:t>
            </a:r>
            <a:r>
              <a:rPr lang="en-CA" sz="3200" dirty="0">
                <a:solidFill>
                  <a:schemeClr val="tx1"/>
                </a:solidFill>
                <a:effectLst/>
              </a:rPr>
              <a:t>unto us</a:t>
            </a:r>
            <a:r>
              <a:rPr lang="en-CA" sz="3200" dirty="0" smtClean="0">
                <a:solidFill>
                  <a:schemeClr val="tx1"/>
                </a:solidFill>
                <a:effectLst/>
              </a:rPr>
              <a:t>.</a:t>
            </a:r>
            <a:endParaRPr lang="en-CA" sz="3200" dirty="0">
              <a:solidFill>
                <a:schemeClr val="tx1"/>
              </a:solidFill>
            </a:endParaRPr>
          </a:p>
        </p:txBody>
      </p:sp>
    </p:spTree>
    <p:extLst>
      <p:ext uri="{BB962C8B-B14F-4D97-AF65-F5344CB8AC3E}">
        <p14:creationId xmlns:p14="http://schemas.microsoft.com/office/powerpoint/2010/main" val="569254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5"/>
            <a:ext cx="9329382" cy="5811838"/>
          </a:xfrm>
        </p:spPr>
        <p:txBody>
          <a:bodyPr>
            <a:normAutofit fontScale="25000" lnSpcReduction="20000"/>
          </a:bodyPr>
          <a:lstStyle/>
          <a:p>
            <a:pPr>
              <a:lnSpc>
                <a:spcPct val="110000"/>
              </a:lnSpc>
            </a:pPr>
            <a:r>
              <a:rPr lang="en-CA" sz="12800" dirty="0">
                <a:solidFill>
                  <a:schemeClr val="tx1"/>
                </a:solidFill>
                <a:effectLst/>
              </a:rPr>
              <a:t>Fear can also be a powerful </a:t>
            </a:r>
            <a:r>
              <a:rPr lang="en-CA" sz="12800" dirty="0" smtClean="0">
                <a:solidFill>
                  <a:schemeClr val="tx1"/>
                </a:solidFill>
                <a:effectLst/>
              </a:rPr>
              <a:t>ministry motivator.</a:t>
            </a:r>
          </a:p>
          <a:p>
            <a:pPr>
              <a:lnSpc>
                <a:spcPct val="110000"/>
              </a:lnSpc>
            </a:pPr>
            <a:r>
              <a:rPr lang="en-CA" sz="12800" dirty="0">
                <a:solidFill>
                  <a:schemeClr val="tx1"/>
                </a:solidFill>
                <a:effectLst/>
              </a:rPr>
              <a:t>T</a:t>
            </a:r>
            <a:r>
              <a:rPr lang="en-CA" sz="12800" dirty="0" smtClean="0">
                <a:solidFill>
                  <a:schemeClr val="tx1"/>
                </a:solidFill>
                <a:effectLst/>
              </a:rPr>
              <a:t>here </a:t>
            </a:r>
            <a:r>
              <a:rPr lang="en-CA" sz="12800" dirty="0">
                <a:solidFill>
                  <a:schemeClr val="tx1"/>
                </a:solidFill>
                <a:effectLst/>
              </a:rPr>
              <a:t>is an undercurrent in Christianity that teaches that it is by ongoing service and ministry within the church that one is assured or guaranteed of his or her salvation. </a:t>
            </a:r>
            <a:endParaRPr lang="en-CA" sz="12800" dirty="0" smtClean="0">
              <a:solidFill>
                <a:schemeClr val="tx1"/>
              </a:solidFill>
              <a:effectLst/>
            </a:endParaRPr>
          </a:p>
          <a:p>
            <a:pPr>
              <a:lnSpc>
                <a:spcPct val="110000"/>
              </a:lnSpc>
            </a:pPr>
            <a:r>
              <a:rPr lang="en-CA" sz="12800" dirty="0" smtClean="0">
                <a:solidFill>
                  <a:schemeClr val="tx1"/>
                </a:solidFill>
                <a:effectLst/>
              </a:rPr>
              <a:t>Following </a:t>
            </a:r>
            <a:r>
              <a:rPr lang="en-CA" sz="12800" dirty="0">
                <a:solidFill>
                  <a:schemeClr val="tx1"/>
                </a:solidFill>
                <a:effectLst/>
              </a:rPr>
              <a:t>Jesus is not a fear </a:t>
            </a:r>
            <a:r>
              <a:rPr lang="en-CA" sz="12800" dirty="0" smtClean="0">
                <a:solidFill>
                  <a:schemeClr val="tx1"/>
                </a:solidFill>
                <a:effectLst/>
              </a:rPr>
              <a:t>guided                                      endeavour, but one guided by love. </a:t>
            </a:r>
          </a:p>
          <a:p>
            <a:pPr>
              <a:lnSpc>
                <a:spcPct val="110000"/>
              </a:lnSpc>
            </a:pPr>
            <a:r>
              <a:rPr lang="en-CA" sz="12800" dirty="0" smtClean="0">
                <a:solidFill>
                  <a:schemeClr val="tx1"/>
                </a:solidFill>
                <a:effectLst/>
              </a:rPr>
              <a:t>We </a:t>
            </a:r>
            <a:r>
              <a:rPr lang="en-CA" sz="12800" dirty="0">
                <a:solidFill>
                  <a:schemeClr val="tx1"/>
                </a:solidFill>
                <a:effectLst/>
              </a:rPr>
              <a:t>have been saved solely by a loving act </a:t>
            </a:r>
            <a:r>
              <a:rPr lang="en-CA" sz="12800" dirty="0" smtClean="0">
                <a:solidFill>
                  <a:schemeClr val="tx1"/>
                </a:solidFill>
                <a:effectLst/>
              </a:rPr>
              <a:t>                                    of </a:t>
            </a:r>
            <a:r>
              <a:rPr lang="en-CA" sz="12800" dirty="0">
                <a:solidFill>
                  <a:schemeClr val="tx1"/>
                </a:solidFill>
                <a:effectLst/>
              </a:rPr>
              <a:t>God, not an act our service somehow </a:t>
            </a:r>
            <a:r>
              <a:rPr lang="en-CA" sz="12800" dirty="0" smtClean="0">
                <a:solidFill>
                  <a:schemeClr val="tx1"/>
                </a:solidFill>
                <a:effectLst/>
              </a:rPr>
              <a:t>                                       secures </a:t>
            </a:r>
            <a:r>
              <a:rPr lang="en-CA" sz="12800" dirty="0">
                <a:solidFill>
                  <a:schemeClr val="tx1"/>
                </a:solidFill>
                <a:effectLst/>
              </a:rPr>
              <a:t>or amplifies. Our service and </a:t>
            </a:r>
            <a:r>
              <a:rPr lang="en-CA" sz="12800" dirty="0" smtClean="0">
                <a:solidFill>
                  <a:schemeClr val="tx1"/>
                </a:solidFill>
                <a:effectLst/>
              </a:rPr>
              <a:t>                                ministry </a:t>
            </a:r>
            <a:r>
              <a:rPr lang="en-CA" sz="12800" dirty="0">
                <a:solidFill>
                  <a:schemeClr val="tx1"/>
                </a:solidFill>
                <a:effectLst/>
              </a:rPr>
              <a:t>to others ought never be motivated </a:t>
            </a:r>
            <a:r>
              <a:rPr lang="en-CA" sz="12800" dirty="0" smtClean="0">
                <a:solidFill>
                  <a:schemeClr val="tx1"/>
                </a:solidFill>
                <a:effectLst/>
              </a:rPr>
              <a:t>                             by </a:t>
            </a:r>
            <a:r>
              <a:rPr lang="en-CA" sz="12800" dirty="0">
                <a:solidFill>
                  <a:schemeClr val="tx1"/>
                </a:solidFill>
                <a:effectLst/>
              </a:rPr>
              <a:t>fear or selfish desires; instead, it ought to </a:t>
            </a:r>
            <a:r>
              <a:rPr lang="en-CA" sz="12800" dirty="0" smtClean="0">
                <a:solidFill>
                  <a:schemeClr val="tx1"/>
                </a:solidFill>
                <a:effectLst/>
              </a:rPr>
              <a:t>                                        be </a:t>
            </a:r>
            <a:r>
              <a:rPr lang="en-CA" sz="12800" dirty="0">
                <a:solidFill>
                  <a:schemeClr val="tx1"/>
                </a:solidFill>
                <a:effectLst/>
              </a:rPr>
              <a:t>beautifully birthed out of the love we have </a:t>
            </a:r>
            <a:r>
              <a:rPr lang="en-CA" sz="12800" dirty="0" smtClean="0">
                <a:solidFill>
                  <a:schemeClr val="tx1"/>
                </a:solidFill>
                <a:effectLst/>
              </a:rPr>
              <a:t>                                 received </a:t>
            </a:r>
            <a:r>
              <a:rPr lang="en-CA" sz="12800" dirty="0">
                <a:solidFill>
                  <a:schemeClr val="tx1"/>
                </a:solidFill>
                <a:effectLst/>
              </a:rPr>
              <a:t>from God, through Jesus Christ.</a:t>
            </a:r>
          </a:p>
          <a:p>
            <a:endParaRPr lang="en-CA" dirty="0"/>
          </a:p>
        </p:txBody>
      </p:sp>
      <p:pic>
        <p:nvPicPr>
          <p:cNvPr id="4098" name="Picture 2" descr="Are You Letting Fear Hold You Back? - MASSAGE Magaz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0461" y="2724316"/>
            <a:ext cx="2396556" cy="1681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192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4"/>
            <a:ext cx="9261143" cy="6254039"/>
          </a:xfrm>
        </p:spPr>
        <p:txBody>
          <a:bodyPr>
            <a:normAutofit lnSpcReduction="10000"/>
          </a:bodyPr>
          <a:lstStyle/>
          <a:p>
            <a:r>
              <a:rPr lang="en-CA" sz="3200" dirty="0">
                <a:solidFill>
                  <a:schemeClr val="tx1"/>
                </a:solidFill>
                <a:effectLst/>
              </a:rPr>
              <a:t>Christ’s brief interchange with Peter in our passage reveals another key aspect of how we are to minister to </a:t>
            </a:r>
            <a:r>
              <a:rPr lang="en-CA" sz="3200" dirty="0" smtClean="0">
                <a:solidFill>
                  <a:schemeClr val="tx1"/>
                </a:solidFill>
                <a:effectLst/>
              </a:rPr>
              <a:t>others; it can be understood </a:t>
            </a:r>
            <a:r>
              <a:rPr lang="en-CA" sz="3200" dirty="0">
                <a:solidFill>
                  <a:schemeClr val="tx1"/>
                </a:solidFill>
                <a:effectLst/>
              </a:rPr>
              <a:t>as a reciprocity in ministry, a willingness not only to minister, but to be ministered </a:t>
            </a:r>
            <a:r>
              <a:rPr lang="en-CA" sz="3200" dirty="0" smtClean="0">
                <a:solidFill>
                  <a:schemeClr val="tx1"/>
                </a:solidFill>
                <a:effectLst/>
              </a:rPr>
              <a:t>to.</a:t>
            </a:r>
          </a:p>
          <a:p>
            <a:r>
              <a:rPr lang="en-CA" sz="3200" dirty="0" smtClean="0">
                <a:solidFill>
                  <a:schemeClr val="tx1"/>
                </a:solidFill>
                <a:effectLst/>
              </a:rPr>
              <a:t>As </a:t>
            </a:r>
            <a:r>
              <a:rPr lang="en-CA" sz="3200" dirty="0">
                <a:solidFill>
                  <a:schemeClr val="tx1"/>
                </a:solidFill>
                <a:effectLst/>
              </a:rPr>
              <a:t>followers of Jesus, we must be willing to regularly receive the ongoing “cleansing” ministry of </a:t>
            </a:r>
            <a:r>
              <a:rPr lang="en-CA" sz="3200" dirty="0" smtClean="0">
                <a:solidFill>
                  <a:schemeClr val="tx1"/>
                </a:solidFill>
                <a:effectLst/>
              </a:rPr>
              <a:t>Jesus; we must </a:t>
            </a:r>
            <a:r>
              <a:rPr lang="en-CA" sz="3200" dirty="0">
                <a:solidFill>
                  <a:schemeClr val="tx1"/>
                </a:solidFill>
                <a:effectLst/>
              </a:rPr>
              <a:t>recognize our need to be absolutely immersed in the forgiving and reconciling ministry of Jesus if we are to serve like Jesus. </a:t>
            </a:r>
            <a:endParaRPr lang="en-CA" sz="3200" dirty="0" smtClean="0">
              <a:solidFill>
                <a:schemeClr val="tx1"/>
              </a:solidFill>
              <a:effectLst/>
            </a:endParaRPr>
          </a:p>
          <a:p>
            <a:r>
              <a:rPr lang="en-CA" sz="3200" dirty="0" smtClean="0">
                <a:solidFill>
                  <a:schemeClr val="tx1"/>
                </a:solidFill>
                <a:effectLst/>
              </a:rPr>
              <a:t>We </a:t>
            </a:r>
            <a:r>
              <a:rPr lang="en-CA" sz="3200" dirty="0">
                <a:solidFill>
                  <a:schemeClr val="tx1"/>
                </a:solidFill>
                <a:effectLst/>
              </a:rPr>
              <a:t>must also recognize that the church – the people of God - assumed in part the ministry of Jesus at His </a:t>
            </a:r>
            <a:r>
              <a:rPr lang="en-CA" sz="3200" dirty="0" smtClean="0">
                <a:solidFill>
                  <a:schemeClr val="tx1"/>
                </a:solidFill>
                <a:effectLst/>
              </a:rPr>
              <a:t>ascension, meaning that to </a:t>
            </a:r>
            <a:r>
              <a:rPr lang="en-CA" sz="3200" dirty="0">
                <a:solidFill>
                  <a:schemeClr val="tx1"/>
                </a:solidFill>
                <a:effectLst/>
              </a:rPr>
              <a:t>minister well unto others</a:t>
            </a:r>
            <a:r>
              <a:rPr lang="en-CA" sz="3200" dirty="0" smtClean="0">
                <a:solidFill>
                  <a:schemeClr val="tx1"/>
                </a:solidFill>
                <a:effectLst/>
              </a:rPr>
              <a:t>,        </a:t>
            </a:r>
            <a:r>
              <a:rPr lang="en-CA" sz="3200" dirty="0">
                <a:solidFill>
                  <a:schemeClr val="tx1"/>
                </a:solidFill>
                <a:effectLst/>
              </a:rPr>
              <a:t>we must be willing to be ministered to by others, </a:t>
            </a:r>
            <a:r>
              <a:rPr lang="en-CA" sz="3200" dirty="0" smtClean="0">
                <a:solidFill>
                  <a:schemeClr val="tx1"/>
                </a:solidFill>
                <a:effectLst/>
              </a:rPr>
              <a:t>                      to </a:t>
            </a:r>
            <a:r>
              <a:rPr lang="en-CA" sz="3200" dirty="0">
                <a:solidFill>
                  <a:schemeClr val="tx1"/>
                </a:solidFill>
                <a:effectLst/>
              </a:rPr>
              <a:t>be immersed in the ministry of Christ </a:t>
            </a:r>
            <a:r>
              <a:rPr lang="en-CA" sz="3200" dirty="0" smtClean="0">
                <a:solidFill>
                  <a:schemeClr val="tx1"/>
                </a:solidFill>
                <a:effectLst/>
              </a:rPr>
              <a:t>                                         Jesus </a:t>
            </a:r>
            <a:r>
              <a:rPr lang="en-CA" sz="3200" dirty="0">
                <a:solidFill>
                  <a:schemeClr val="tx1"/>
                </a:solidFill>
                <a:effectLst/>
              </a:rPr>
              <a:t>through the church. </a:t>
            </a:r>
            <a:endParaRPr lang="en-CA" sz="3200" dirty="0">
              <a:solidFill>
                <a:schemeClr val="tx1"/>
              </a:solidFill>
            </a:endParaRPr>
          </a:p>
        </p:txBody>
      </p:sp>
    </p:spTree>
    <p:extLst>
      <p:ext uri="{BB962C8B-B14F-4D97-AF65-F5344CB8AC3E}">
        <p14:creationId xmlns:p14="http://schemas.microsoft.com/office/powerpoint/2010/main" val="2620139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5"/>
            <a:ext cx="9670576" cy="5811838"/>
          </a:xfrm>
        </p:spPr>
        <p:txBody>
          <a:bodyPr>
            <a:noAutofit/>
          </a:bodyPr>
          <a:lstStyle/>
          <a:p>
            <a:r>
              <a:rPr lang="en-CA" sz="3200" dirty="0" smtClean="0">
                <a:solidFill>
                  <a:schemeClr val="tx1"/>
                </a:solidFill>
                <a:effectLst/>
              </a:rPr>
              <a:t>Ministry undertaken </a:t>
            </a:r>
            <a:r>
              <a:rPr lang="en-CA" sz="3200" dirty="0">
                <a:solidFill>
                  <a:schemeClr val="tx1"/>
                </a:solidFill>
                <a:effectLst/>
              </a:rPr>
              <a:t>by the follower of Jesus ought to be engaged in with true humility. </a:t>
            </a:r>
            <a:endParaRPr lang="en-CA" sz="3200" dirty="0" smtClean="0">
              <a:solidFill>
                <a:schemeClr val="tx1"/>
              </a:solidFill>
              <a:effectLst/>
            </a:endParaRPr>
          </a:p>
          <a:p>
            <a:r>
              <a:rPr lang="en-CA" sz="3200" dirty="0" smtClean="0">
                <a:solidFill>
                  <a:schemeClr val="tx1"/>
                </a:solidFill>
                <a:effectLst/>
              </a:rPr>
              <a:t>“</a:t>
            </a:r>
            <a:r>
              <a:rPr lang="en-CA" sz="3200" dirty="0">
                <a:solidFill>
                  <a:schemeClr val="tx1"/>
                </a:solidFill>
                <a:effectLst/>
              </a:rPr>
              <a:t>Christians of high standing should give themselves gladly to lowly </a:t>
            </a:r>
            <a:r>
              <a:rPr lang="en-CA" sz="3200" dirty="0" smtClean="0">
                <a:solidFill>
                  <a:schemeClr val="tx1"/>
                </a:solidFill>
                <a:effectLst/>
              </a:rPr>
              <a:t>serving.” (John Piper)</a:t>
            </a:r>
          </a:p>
          <a:p>
            <a:r>
              <a:rPr lang="en-CA" sz="3200" dirty="0" smtClean="0">
                <a:solidFill>
                  <a:schemeClr val="tx1"/>
                </a:solidFill>
                <a:effectLst/>
              </a:rPr>
              <a:t>By </a:t>
            </a:r>
            <a:r>
              <a:rPr lang="en-CA" sz="3200" dirty="0">
                <a:solidFill>
                  <a:schemeClr val="tx1"/>
                </a:solidFill>
                <a:effectLst/>
              </a:rPr>
              <a:t>ordinary standards of this world, </a:t>
            </a:r>
            <a:r>
              <a:rPr lang="en-CA" sz="3200" dirty="0" smtClean="0">
                <a:solidFill>
                  <a:schemeClr val="tx1"/>
                </a:solidFill>
                <a:effectLst/>
              </a:rPr>
              <a:t>Christ should </a:t>
            </a:r>
            <a:r>
              <a:rPr lang="en-CA" sz="3200" dirty="0">
                <a:solidFill>
                  <a:schemeClr val="tx1"/>
                </a:solidFill>
                <a:effectLst/>
              </a:rPr>
              <a:t>have been served by all </a:t>
            </a:r>
            <a:r>
              <a:rPr lang="en-CA" sz="3200" dirty="0" smtClean="0">
                <a:solidFill>
                  <a:schemeClr val="tx1"/>
                </a:solidFill>
                <a:effectLst/>
              </a:rPr>
              <a:t>others, but </a:t>
            </a:r>
            <a:r>
              <a:rPr lang="en-CA" sz="3200" dirty="0">
                <a:solidFill>
                  <a:schemeClr val="tx1"/>
                </a:solidFill>
                <a:effectLst/>
              </a:rPr>
              <a:t>instead, He contradicted the ordinary standards of this world and humbly served others. </a:t>
            </a:r>
            <a:endParaRPr lang="en-CA" sz="3200" dirty="0" smtClean="0">
              <a:solidFill>
                <a:schemeClr val="tx1"/>
              </a:solidFill>
              <a:effectLst/>
            </a:endParaRPr>
          </a:p>
          <a:p>
            <a:r>
              <a:rPr lang="en-CA" sz="3200" dirty="0" smtClean="0">
                <a:solidFill>
                  <a:schemeClr val="tx1"/>
                </a:solidFill>
                <a:effectLst/>
              </a:rPr>
              <a:t>Jesus took </a:t>
            </a:r>
            <a:r>
              <a:rPr lang="en-CA" sz="3200" dirty="0">
                <a:solidFill>
                  <a:schemeClr val="tx1"/>
                </a:solidFill>
                <a:effectLst/>
              </a:rPr>
              <a:t>a knee to humbly serve the ones whom He loved</a:t>
            </a:r>
            <a:r>
              <a:rPr lang="en-CA" sz="3200" dirty="0" smtClean="0">
                <a:solidFill>
                  <a:schemeClr val="tx1"/>
                </a:solidFill>
                <a:effectLst/>
              </a:rPr>
              <a:t>.</a:t>
            </a:r>
          </a:p>
          <a:p>
            <a:r>
              <a:rPr lang="en-CA" sz="3200" dirty="0" smtClean="0">
                <a:solidFill>
                  <a:schemeClr val="tx1"/>
                </a:solidFill>
                <a:effectLst/>
              </a:rPr>
              <a:t>In </a:t>
            </a:r>
            <a:r>
              <a:rPr lang="en-CA" sz="3200" dirty="0">
                <a:solidFill>
                  <a:schemeClr val="tx1"/>
                </a:solidFill>
                <a:effectLst/>
              </a:rPr>
              <a:t>all that we do then, let us do it with a view </a:t>
            </a:r>
            <a:r>
              <a:rPr lang="en-CA" sz="3200" dirty="0" smtClean="0">
                <a:solidFill>
                  <a:schemeClr val="tx1"/>
                </a:solidFill>
                <a:effectLst/>
              </a:rPr>
              <a:t>                                   to </a:t>
            </a:r>
            <a:r>
              <a:rPr lang="en-CA" sz="3200" dirty="0">
                <a:solidFill>
                  <a:schemeClr val="tx1"/>
                </a:solidFill>
                <a:effectLst/>
              </a:rPr>
              <a:t>be </a:t>
            </a:r>
            <a:r>
              <a:rPr lang="en-CA" sz="3200" dirty="0" smtClean="0">
                <a:solidFill>
                  <a:schemeClr val="tx1"/>
                </a:solidFill>
                <a:effectLst/>
              </a:rPr>
              <a:t>like Jesus</a:t>
            </a:r>
            <a:r>
              <a:rPr lang="en-CA" sz="3200" dirty="0">
                <a:solidFill>
                  <a:schemeClr val="tx1"/>
                </a:solidFill>
                <a:effectLst/>
              </a:rPr>
              <a:t>; getting under others to lift </a:t>
            </a:r>
            <a:r>
              <a:rPr lang="en-CA" sz="3200" dirty="0" smtClean="0">
                <a:solidFill>
                  <a:schemeClr val="tx1"/>
                </a:solidFill>
                <a:effectLst/>
              </a:rPr>
              <a:t>                                          them </a:t>
            </a:r>
            <a:r>
              <a:rPr lang="en-CA" sz="3200" dirty="0">
                <a:solidFill>
                  <a:schemeClr val="tx1"/>
                </a:solidFill>
                <a:effectLst/>
              </a:rPr>
              <a:t>up, not </a:t>
            </a:r>
            <a:r>
              <a:rPr lang="en-CA" sz="3200" dirty="0" smtClean="0">
                <a:solidFill>
                  <a:schemeClr val="tx1"/>
                </a:solidFill>
                <a:effectLst/>
              </a:rPr>
              <a:t>getting over </a:t>
            </a:r>
            <a:r>
              <a:rPr lang="en-CA" sz="3200" dirty="0">
                <a:solidFill>
                  <a:schemeClr val="tx1"/>
                </a:solidFill>
                <a:effectLst/>
              </a:rPr>
              <a:t>others to look down </a:t>
            </a:r>
            <a:r>
              <a:rPr lang="en-CA" sz="3200" dirty="0" smtClean="0">
                <a:solidFill>
                  <a:schemeClr val="tx1"/>
                </a:solidFill>
                <a:effectLst/>
              </a:rPr>
              <a:t>                                            and </a:t>
            </a:r>
            <a:r>
              <a:rPr lang="en-CA" sz="3200" dirty="0">
                <a:solidFill>
                  <a:schemeClr val="tx1"/>
                </a:solidFill>
                <a:effectLst/>
              </a:rPr>
              <a:t>feel superior</a:t>
            </a:r>
            <a:r>
              <a:rPr lang="en-CA" sz="3200" dirty="0" smtClean="0">
                <a:solidFill>
                  <a:schemeClr val="tx1"/>
                </a:solidFill>
                <a:effectLst/>
              </a:rPr>
              <a:t>.</a:t>
            </a:r>
            <a:endParaRPr lang="en-CA" sz="1100" dirty="0"/>
          </a:p>
        </p:txBody>
      </p:sp>
    </p:spTree>
    <p:extLst>
      <p:ext uri="{BB962C8B-B14F-4D97-AF65-F5344CB8AC3E}">
        <p14:creationId xmlns:p14="http://schemas.microsoft.com/office/powerpoint/2010/main" val="4259944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9620"/>
            <a:ext cx="10515600" cy="1325563"/>
          </a:xfrm>
        </p:spPr>
        <p:txBody>
          <a:bodyPr/>
          <a:lstStyle/>
          <a:p>
            <a:r>
              <a:rPr lang="en-CA" dirty="0" smtClean="0"/>
              <a:t>A Word of Warning</a:t>
            </a:r>
            <a:endParaRPr lang="en-CA" dirty="0"/>
          </a:p>
        </p:txBody>
      </p:sp>
      <p:sp>
        <p:nvSpPr>
          <p:cNvPr id="3" name="Content Placeholder 2"/>
          <p:cNvSpPr>
            <a:spLocks noGrp="1"/>
          </p:cNvSpPr>
          <p:nvPr>
            <p:ph idx="1"/>
          </p:nvPr>
        </p:nvSpPr>
        <p:spPr>
          <a:xfrm>
            <a:off x="838200" y="2385183"/>
            <a:ext cx="9220200" cy="4351338"/>
          </a:xfrm>
        </p:spPr>
        <p:txBody>
          <a:bodyPr>
            <a:normAutofit/>
          </a:bodyPr>
          <a:lstStyle/>
          <a:p>
            <a:r>
              <a:rPr lang="en-CA" sz="3200" dirty="0" smtClean="0">
                <a:solidFill>
                  <a:schemeClr val="tx1"/>
                </a:solidFill>
                <a:effectLst/>
              </a:rPr>
              <a:t>If </a:t>
            </a:r>
            <a:r>
              <a:rPr lang="en-CA" sz="3200" dirty="0">
                <a:solidFill>
                  <a:schemeClr val="tx1"/>
                </a:solidFill>
                <a:effectLst/>
              </a:rPr>
              <a:t>ever you encounter a ministry system that derides the humble service of others, or promotes vain celebrity ministry, or belittles the need for reciprocity in service, then run from </a:t>
            </a:r>
            <a:r>
              <a:rPr lang="en-CA" sz="3200" dirty="0" smtClean="0">
                <a:solidFill>
                  <a:schemeClr val="tx1"/>
                </a:solidFill>
                <a:effectLst/>
              </a:rPr>
              <a:t>it, because </a:t>
            </a:r>
            <a:r>
              <a:rPr lang="en-CA" sz="3200" dirty="0">
                <a:solidFill>
                  <a:schemeClr val="tx1"/>
                </a:solidFill>
                <a:effectLst/>
              </a:rPr>
              <a:t>such a ministry system is founded on evil desires and the destined outcome of such things is nothing more than destruction. </a:t>
            </a:r>
            <a:endParaRPr lang="en-CA" sz="3200" dirty="0"/>
          </a:p>
          <a:p>
            <a:endParaRPr lang="en-CA" dirty="0"/>
          </a:p>
        </p:txBody>
      </p:sp>
    </p:spTree>
    <p:extLst>
      <p:ext uri="{BB962C8B-B14F-4D97-AF65-F5344CB8AC3E}">
        <p14:creationId xmlns:p14="http://schemas.microsoft.com/office/powerpoint/2010/main" val="3091109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997"/>
            <a:ext cx="10515600" cy="1325563"/>
          </a:xfrm>
        </p:spPr>
        <p:txBody>
          <a:bodyPr/>
          <a:lstStyle/>
          <a:p>
            <a:r>
              <a:rPr lang="en-CA" dirty="0" smtClean="0"/>
              <a:t>Application</a:t>
            </a:r>
            <a:endParaRPr lang="en-CA" dirty="0"/>
          </a:p>
        </p:txBody>
      </p:sp>
      <p:sp>
        <p:nvSpPr>
          <p:cNvPr id="3" name="Content Placeholder 2"/>
          <p:cNvSpPr>
            <a:spLocks noGrp="1"/>
          </p:cNvSpPr>
          <p:nvPr>
            <p:ph idx="1"/>
          </p:nvPr>
        </p:nvSpPr>
        <p:spPr>
          <a:xfrm>
            <a:off x="838200" y="1187354"/>
            <a:ext cx="9807054" cy="5977720"/>
          </a:xfrm>
        </p:spPr>
        <p:txBody>
          <a:bodyPr>
            <a:normAutofit fontScale="55000" lnSpcReduction="20000"/>
          </a:bodyPr>
          <a:lstStyle/>
          <a:p>
            <a:pPr>
              <a:lnSpc>
                <a:spcPct val="110000"/>
              </a:lnSpc>
              <a:spcBef>
                <a:spcPts val="600"/>
              </a:spcBef>
            </a:pPr>
            <a:r>
              <a:rPr lang="en-CA" sz="5800" dirty="0" smtClean="0">
                <a:solidFill>
                  <a:schemeClr val="tx1"/>
                </a:solidFill>
                <a:effectLst/>
              </a:rPr>
              <a:t>Let </a:t>
            </a:r>
            <a:r>
              <a:rPr lang="en-CA" sz="5800" dirty="0">
                <a:solidFill>
                  <a:schemeClr val="tx1"/>
                </a:solidFill>
                <a:effectLst/>
              </a:rPr>
              <a:t>us with appropriate humility consider these three </a:t>
            </a:r>
            <a:r>
              <a:rPr lang="en-CA" sz="5800" dirty="0" smtClean="0">
                <a:solidFill>
                  <a:schemeClr val="tx1"/>
                </a:solidFill>
                <a:effectLst/>
              </a:rPr>
              <a:t>questions:</a:t>
            </a:r>
          </a:p>
          <a:p>
            <a:pPr marL="804863" indent="-449263">
              <a:lnSpc>
                <a:spcPct val="110000"/>
              </a:lnSpc>
              <a:spcBef>
                <a:spcPts val="600"/>
              </a:spcBef>
              <a:buFont typeface="+mj-lt"/>
              <a:buAutoNum type="arabicPeriod"/>
            </a:pPr>
            <a:r>
              <a:rPr lang="en-CA" sz="5800" dirty="0" smtClean="0">
                <a:solidFill>
                  <a:schemeClr val="tx1"/>
                </a:solidFill>
                <a:effectLst/>
              </a:rPr>
              <a:t>When </a:t>
            </a:r>
            <a:r>
              <a:rPr lang="en-CA" sz="5800" dirty="0">
                <a:solidFill>
                  <a:schemeClr val="tx1"/>
                </a:solidFill>
                <a:effectLst/>
              </a:rPr>
              <a:t>I serve or minister, do I do so out of love for others? </a:t>
            </a:r>
            <a:endParaRPr lang="en-CA" sz="5800" dirty="0" smtClean="0">
              <a:solidFill>
                <a:schemeClr val="tx1"/>
              </a:solidFill>
              <a:effectLst/>
            </a:endParaRPr>
          </a:p>
          <a:p>
            <a:pPr marL="804863" indent="-449263">
              <a:lnSpc>
                <a:spcPct val="110000"/>
              </a:lnSpc>
              <a:spcBef>
                <a:spcPts val="600"/>
              </a:spcBef>
              <a:buFont typeface="+mj-lt"/>
              <a:buAutoNum type="arabicPeriod"/>
            </a:pPr>
            <a:r>
              <a:rPr lang="en-CA" sz="5800" dirty="0" smtClean="0">
                <a:solidFill>
                  <a:schemeClr val="tx1"/>
                </a:solidFill>
                <a:effectLst/>
              </a:rPr>
              <a:t>Do </a:t>
            </a:r>
            <a:r>
              <a:rPr lang="en-CA" sz="5800" dirty="0">
                <a:solidFill>
                  <a:schemeClr val="tx1"/>
                </a:solidFill>
                <a:effectLst/>
              </a:rPr>
              <a:t>I both serve others and permit them to serve me</a:t>
            </a:r>
            <a:r>
              <a:rPr lang="en-CA" sz="5800" dirty="0" smtClean="0">
                <a:solidFill>
                  <a:schemeClr val="tx1"/>
                </a:solidFill>
                <a:effectLst/>
              </a:rPr>
              <a:t>?</a:t>
            </a:r>
          </a:p>
          <a:p>
            <a:pPr marL="804863" indent="-449263">
              <a:lnSpc>
                <a:spcPct val="110000"/>
              </a:lnSpc>
              <a:spcBef>
                <a:spcPts val="600"/>
              </a:spcBef>
              <a:buFont typeface="+mj-lt"/>
              <a:buAutoNum type="arabicPeriod"/>
            </a:pPr>
            <a:r>
              <a:rPr lang="en-CA" sz="5800" dirty="0" smtClean="0">
                <a:solidFill>
                  <a:schemeClr val="tx1"/>
                </a:solidFill>
                <a:effectLst/>
              </a:rPr>
              <a:t>Do </a:t>
            </a:r>
            <a:r>
              <a:rPr lang="en-CA" sz="5800" dirty="0">
                <a:solidFill>
                  <a:schemeClr val="tx1"/>
                </a:solidFill>
                <a:effectLst/>
              </a:rPr>
              <a:t>I serve and minister humbly? </a:t>
            </a:r>
            <a:endParaRPr lang="en-CA" sz="5800" dirty="0" smtClean="0">
              <a:solidFill>
                <a:schemeClr val="tx1"/>
              </a:solidFill>
              <a:effectLst/>
            </a:endParaRPr>
          </a:p>
          <a:p>
            <a:pPr>
              <a:lnSpc>
                <a:spcPct val="110000"/>
              </a:lnSpc>
              <a:spcBef>
                <a:spcPts val="600"/>
              </a:spcBef>
            </a:pPr>
            <a:r>
              <a:rPr lang="en-CA" sz="5800" dirty="0" smtClean="0">
                <a:solidFill>
                  <a:schemeClr val="tx1"/>
                </a:solidFill>
                <a:effectLst/>
              </a:rPr>
              <a:t>The beauty </a:t>
            </a:r>
            <a:r>
              <a:rPr lang="en-CA" sz="5800" dirty="0">
                <a:solidFill>
                  <a:schemeClr val="tx1"/>
                </a:solidFill>
                <a:effectLst/>
              </a:rPr>
              <a:t>of the gospel is that God has called us together to form His body, the </a:t>
            </a:r>
            <a:r>
              <a:rPr lang="en-CA" sz="5800" dirty="0" smtClean="0">
                <a:solidFill>
                  <a:schemeClr val="tx1"/>
                </a:solidFill>
                <a:effectLst/>
              </a:rPr>
              <a:t>Church, so the </a:t>
            </a:r>
            <a:r>
              <a:rPr lang="en-CA" sz="5800" dirty="0">
                <a:solidFill>
                  <a:schemeClr val="tx1"/>
                </a:solidFill>
                <a:effectLst/>
              </a:rPr>
              <a:t>pursuit of right ministry to others is not something we struggle through on our own; </a:t>
            </a:r>
            <a:r>
              <a:rPr lang="en-CA" sz="5800" dirty="0" smtClean="0">
                <a:solidFill>
                  <a:schemeClr val="tx1"/>
                </a:solidFill>
                <a:effectLst/>
              </a:rPr>
              <a:t>                          it </a:t>
            </a:r>
            <a:r>
              <a:rPr lang="en-CA" sz="5800" dirty="0">
                <a:solidFill>
                  <a:schemeClr val="tx1"/>
                </a:solidFill>
                <a:effectLst/>
              </a:rPr>
              <a:t>is something we do together. </a:t>
            </a:r>
            <a:endParaRPr lang="en-CA" sz="5800" dirty="0" smtClean="0">
              <a:solidFill>
                <a:schemeClr val="tx1"/>
              </a:solidFill>
              <a:effectLst/>
            </a:endParaRPr>
          </a:p>
          <a:p>
            <a:pPr>
              <a:lnSpc>
                <a:spcPct val="110000"/>
              </a:lnSpc>
              <a:spcBef>
                <a:spcPts val="600"/>
              </a:spcBef>
            </a:pPr>
            <a:r>
              <a:rPr lang="en-CA" sz="5800" dirty="0" smtClean="0">
                <a:solidFill>
                  <a:schemeClr val="tx1"/>
                </a:solidFill>
                <a:effectLst/>
              </a:rPr>
              <a:t>Let </a:t>
            </a:r>
            <a:r>
              <a:rPr lang="en-CA" sz="5800" dirty="0">
                <a:solidFill>
                  <a:schemeClr val="tx1"/>
                </a:solidFill>
                <a:effectLst/>
              </a:rPr>
              <a:t>us then be a people who minister out of </a:t>
            </a:r>
            <a:r>
              <a:rPr lang="en-CA" sz="5800" dirty="0" smtClean="0">
                <a:solidFill>
                  <a:schemeClr val="tx1"/>
                </a:solidFill>
                <a:effectLst/>
              </a:rPr>
              <a:t>                                   love, with </a:t>
            </a:r>
            <a:r>
              <a:rPr lang="en-CA" sz="5800" dirty="0">
                <a:solidFill>
                  <a:schemeClr val="tx1"/>
                </a:solidFill>
                <a:effectLst/>
              </a:rPr>
              <a:t>reciprocity and in true humility as </a:t>
            </a:r>
            <a:r>
              <a:rPr lang="en-CA" sz="5800" dirty="0" smtClean="0">
                <a:solidFill>
                  <a:schemeClr val="tx1"/>
                </a:solidFill>
                <a:effectLst/>
              </a:rPr>
              <a:t>                                          we follow </a:t>
            </a:r>
            <a:r>
              <a:rPr lang="en-CA" sz="5800" dirty="0">
                <a:solidFill>
                  <a:schemeClr val="tx1"/>
                </a:solidFill>
                <a:effectLst/>
              </a:rPr>
              <a:t>the example of Christ </a:t>
            </a:r>
            <a:r>
              <a:rPr lang="en-CA" sz="5800" dirty="0" smtClean="0">
                <a:solidFill>
                  <a:schemeClr val="tx1"/>
                </a:solidFill>
                <a:effectLst/>
              </a:rPr>
              <a:t>Jesus.</a:t>
            </a:r>
            <a:endParaRPr lang="en-CA" sz="5800" dirty="0">
              <a:solidFill>
                <a:schemeClr val="tx1"/>
              </a:solidFill>
              <a:effectLst/>
            </a:endParaRPr>
          </a:p>
        </p:txBody>
      </p:sp>
    </p:spTree>
    <p:extLst>
      <p:ext uri="{BB962C8B-B14F-4D97-AF65-F5344CB8AC3E}">
        <p14:creationId xmlns:p14="http://schemas.microsoft.com/office/powerpoint/2010/main" val="3586378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750627"/>
            <a:ext cx="9807054" cy="5426336"/>
          </a:xfrm>
        </p:spPr>
        <p:txBody>
          <a:bodyPr>
            <a:noAutofit/>
          </a:bodyPr>
          <a:lstStyle/>
          <a:p>
            <a:pPr marL="0" indent="0">
              <a:buNone/>
            </a:pPr>
            <a:r>
              <a:rPr lang="en-CA" sz="3200" dirty="0">
                <a:solidFill>
                  <a:schemeClr val="accent6">
                    <a:lumMod val="75000"/>
                  </a:schemeClr>
                </a:solidFill>
                <a:effectLst/>
              </a:rPr>
              <a:t>“It was just before the Passover Festival. Jesus knew that the hour had come for him to leave this world and go to the Father. Having loved his own who were in the world, he loved them to the end. The evening meal was in progress, and the devil had already prompted Judas, the son of Simon Iscariot, to betray Jesus. Jesus knew that the Father had put all things under his power, and that he had come from God and was returning to God; so he got up from the meal, took off his outer clothing, and wrapped a towel around his waist. After that, he poured water into a basin and began to wash his </a:t>
            </a:r>
            <a:r>
              <a:rPr lang="en-CA" sz="3200" dirty="0" smtClean="0">
                <a:solidFill>
                  <a:schemeClr val="accent6">
                    <a:lumMod val="75000"/>
                  </a:schemeClr>
                </a:solidFill>
                <a:effectLst/>
              </a:rPr>
              <a:t>                              disciples</a:t>
            </a:r>
            <a:r>
              <a:rPr lang="en-CA" sz="3200" dirty="0">
                <a:solidFill>
                  <a:schemeClr val="accent6">
                    <a:lumMod val="75000"/>
                  </a:schemeClr>
                </a:solidFill>
                <a:effectLst/>
              </a:rPr>
              <a:t>’ feet, drying them with the towel that </a:t>
            </a:r>
            <a:r>
              <a:rPr lang="en-CA" sz="3200" dirty="0" smtClean="0">
                <a:solidFill>
                  <a:schemeClr val="accent6">
                    <a:lumMod val="75000"/>
                  </a:schemeClr>
                </a:solidFill>
                <a:effectLst/>
              </a:rPr>
              <a:t>                                     was </a:t>
            </a:r>
            <a:r>
              <a:rPr lang="en-CA" sz="3200" dirty="0">
                <a:solidFill>
                  <a:schemeClr val="accent6">
                    <a:lumMod val="75000"/>
                  </a:schemeClr>
                </a:solidFill>
                <a:effectLst/>
              </a:rPr>
              <a:t>wrapped around him</a:t>
            </a:r>
            <a:r>
              <a:rPr lang="en-CA" sz="3200" dirty="0" smtClean="0">
                <a:solidFill>
                  <a:schemeClr val="accent6">
                    <a:lumMod val="75000"/>
                  </a:schemeClr>
                </a:solidFill>
                <a:effectLst/>
              </a:rPr>
              <a:t>.” </a:t>
            </a:r>
            <a:endParaRPr lang="en-CA" sz="1800" dirty="0">
              <a:solidFill>
                <a:schemeClr val="accent6">
                  <a:lumMod val="75000"/>
                </a:schemeClr>
              </a:solidFill>
            </a:endParaRPr>
          </a:p>
        </p:txBody>
      </p:sp>
    </p:spTree>
    <p:extLst>
      <p:ext uri="{BB962C8B-B14F-4D97-AF65-F5344CB8AC3E}">
        <p14:creationId xmlns:p14="http://schemas.microsoft.com/office/powerpoint/2010/main" val="1456561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5"/>
            <a:ext cx="9793406" cy="5811838"/>
          </a:xfrm>
        </p:spPr>
        <p:txBody>
          <a:bodyPr>
            <a:noAutofit/>
          </a:bodyPr>
          <a:lstStyle/>
          <a:p>
            <a:pPr marL="0" indent="0">
              <a:spcBef>
                <a:spcPts val="0"/>
              </a:spcBef>
              <a:buNone/>
            </a:pPr>
            <a:r>
              <a:rPr lang="en-CA" sz="3200" dirty="0" smtClean="0">
                <a:solidFill>
                  <a:schemeClr val="accent6">
                    <a:lumMod val="75000"/>
                  </a:schemeClr>
                </a:solidFill>
                <a:effectLst/>
              </a:rPr>
              <a:t>“He </a:t>
            </a:r>
            <a:r>
              <a:rPr lang="en-CA" sz="3200" dirty="0">
                <a:solidFill>
                  <a:schemeClr val="accent6">
                    <a:lumMod val="75000"/>
                  </a:schemeClr>
                </a:solidFill>
                <a:effectLst/>
              </a:rPr>
              <a:t>came to Simon Peter, who said to him, “Lord, are you going to wash my feet?”</a:t>
            </a:r>
            <a:r>
              <a:rPr lang="en-CA" sz="3200" b="1" baseline="30000" dirty="0">
                <a:solidFill>
                  <a:schemeClr val="accent6">
                    <a:lumMod val="75000"/>
                  </a:schemeClr>
                </a:solidFill>
                <a:effectLst/>
              </a:rPr>
              <a:t> </a:t>
            </a:r>
            <a:endParaRPr lang="en-CA" sz="3200" b="1" baseline="30000" dirty="0" smtClean="0">
              <a:solidFill>
                <a:schemeClr val="accent6">
                  <a:lumMod val="75000"/>
                </a:schemeClr>
              </a:solidFill>
              <a:effectLst/>
            </a:endParaRPr>
          </a:p>
          <a:p>
            <a:pPr marL="0" indent="0">
              <a:spcBef>
                <a:spcPts val="0"/>
              </a:spcBef>
              <a:buNone/>
            </a:pPr>
            <a:r>
              <a:rPr lang="en-CA" sz="3200" dirty="0" smtClean="0">
                <a:solidFill>
                  <a:schemeClr val="accent6">
                    <a:lumMod val="75000"/>
                  </a:schemeClr>
                </a:solidFill>
                <a:effectLst/>
              </a:rPr>
              <a:t>Jesus </a:t>
            </a:r>
            <a:r>
              <a:rPr lang="en-CA" sz="3200" dirty="0">
                <a:solidFill>
                  <a:schemeClr val="accent6">
                    <a:lumMod val="75000"/>
                  </a:schemeClr>
                </a:solidFill>
                <a:effectLst/>
              </a:rPr>
              <a:t>replied, “You do not realize now what I am doing, but later you will understand.”</a:t>
            </a:r>
            <a:r>
              <a:rPr lang="en-CA" sz="3200" b="1" baseline="30000" dirty="0">
                <a:solidFill>
                  <a:schemeClr val="accent6">
                    <a:lumMod val="75000"/>
                  </a:schemeClr>
                </a:solidFill>
                <a:effectLst/>
              </a:rPr>
              <a:t> </a:t>
            </a:r>
            <a:endParaRPr lang="en-CA" sz="3200" b="1" baseline="30000" dirty="0" smtClean="0">
              <a:solidFill>
                <a:schemeClr val="accent6">
                  <a:lumMod val="75000"/>
                </a:schemeClr>
              </a:solidFill>
              <a:effectLst/>
            </a:endParaRPr>
          </a:p>
          <a:p>
            <a:pPr marL="0" indent="0">
              <a:spcBef>
                <a:spcPts val="0"/>
              </a:spcBef>
              <a:buNone/>
            </a:pPr>
            <a:r>
              <a:rPr lang="en-CA" sz="3200" dirty="0" smtClean="0">
                <a:solidFill>
                  <a:schemeClr val="accent6">
                    <a:lumMod val="75000"/>
                  </a:schemeClr>
                </a:solidFill>
                <a:effectLst/>
              </a:rPr>
              <a:t>“</a:t>
            </a:r>
            <a:r>
              <a:rPr lang="en-CA" sz="3200" dirty="0">
                <a:solidFill>
                  <a:schemeClr val="accent6">
                    <a:lumMod val="75000"/>
                  </a:schemeClr>
                </a:solidFill>
                <a:effectLst/>
              </a:rPr>
              <a:t>No,” said Peter, “you shall never wash my feet.” </a:t>
            </a:r>
            <a:endParaRPr lang="en-CA" sz="3200" dirty="0" smtClean="0">
              <a:solidFill>
                <a:schemeClr val="accent6">
                  <a:lumMod val="75000"/>
                </a:schemeClr>
              </a:solidFill>
              <a:effectLst/>
            </a:endParaRPr>
          </a:p>
          <a:p>
            <a:pPr marL="0" indent="0">
              <a:spcBef>
                <a:spcPts val="0"/>
              </a:spcBef>
              <a:buNone/>
            </a:pPr>
            <a:r>
              <a:rPr lang="en-CA" sz="3200" dirty="0" smtClean="0">
                <a:solidFill>
                  <a:schemeClr val="accent6">
                    <a:lumMod val="75000"/>
                  </a:schemeClr>
                </a:solidFill>
                <a:effectLst/>
              </a:rPr>
              <a:t>Jesus </a:t>
            </a:r>
            <a:r>
              <a:rPr lang="en-CA" sz="3200" dirty="0">
                <a:solidFill>
                  <a:schemeClr val="accent6">
                    <a:lumMod val="75000"/>
                  </a:schemeClr>
                </a:solidFill>
                <a:effectLst/>
              </a:rPr>
              <a:t>answered, “Unless I wash you, you have no part with me.”</a:t>
            </a:r>
            <a:r>
              <a:rPr lang="en-CA" sz="3200" b="1" baseline="30000" dirty="0">
                <a:solidFill>
                  <a:schemeClr val="accent6">
                    <a:lumMod val="75000"/>
                  </a:schemeClr>
                </a:solidFill>
                <a:effectLst/>
              </a:rPr>
              <a:t> </a:t>
            </a:r>
            <a:endParaRPr lang="en-CA" sz="3200" b="1" baseline="30000" dirty="0" smtClean="0">
              <a:solidFill>
                <a:schemeClr val="accent6">
                  <a:lumMod val="75000"/>
                </a:schemeClr>
              </a:solidFill>
              <a:effectLst/>
            </a:endParaRPr>
          </a:p>
          <a:p>
            <a:pPr marL="0" indent="0">
              <a:spcBef>
                <a:spcPts val="0"/>
              </a:spcBef>
              <a:buNone/>
            </a:pPr>
            <a:r>
              <a:rPr lang="en-CA" sz="3200" dirty="0" smtClean="0">
                <a:solidFill>
                  <a:schemeClr val="accent6">
                    <a:lumMod val="75000"/>
                  </a:schemeClr>
                </a:solidFill>
                <a:effectLst/>
              </a:rPr>
              <a:t>“</a:t>
            </a:r>
            <a:r>
              <a:rPr lang="en-CA" sz="3200" dirty="0">
                <a:solidFill>
                  <a:schemeClr val="accent6">
                    <a:lumMod val="75000"/>
                  </a:schemeClr>
                </a:solidFill>
                <a:effectLst/>
              </a:rPr>
              <a:t>Then, Lord,” Simon Peter replied, “not just my feet but my hands and my head as well!”</a:t>
            </a:r>
            <a:r>
              <a:rPr lang="en-CA" sz="3200" b="1" baseline="30000" dirty="0">
                <a:solidFill>
                  <a:schemeClr val="accent6">
                    <a:lumMod val="75000"/>
                  </a:schemeClr>
                </a:solidFill>
                <a:effectLst/>
              </a:rPr>
              <a:t> </a:t>
            </a:r>
            <a:endParaRPr lang="en-CA" sz="3200" b="1" baseline="30000" dirty="0" smtClean="0">
              <a:solidFill>
                <a:schemeClr val="accent6">
                  <a:lumMod val="75000"/>
                </a:schemeClr>
              </a:solidFill>
              <a:effectLst/>
            </a:endParaRPr>
          </a:p>
          <a:p>
            <a:pPr marL="0" indent="0">
              <a:spcBef>
                <a:spcPts val="0"/>
              </a:spcBef>
              <a:buNone/>
            </a:pPr>
            <a:r>
              <a:rPr lang="en-CA" sz="3200" dirty="0" smtClean="0">
                <a:solidFill>
                  <a:schemeClr val="accent6">
                    <a:lumMod val="75000"/>
                  </a:schemeClr>
                </a:solidFill>
                <a:effectLst/>
              </a:rPr>
              <a:t>Jesus </a:t>
            </a:r>
            <a:r>
              <a:rPr lang="en-CA" sz="3200" dirty="0">
                <a:solidFill>
                  <a:schemeClr val="accent6">
                    <a:lumMod val="75000"/>
                  </a:schemeClr>
                </a:solidFill>
                <a:effectLst/>
              </a:rPr>
              <a:t>answered, “Those who have had a bath need </a:t>
            </a:r>
            <a:r>
              <a:rPr lang="en-CA" sz="3200" dirty="0" smtClean="0">
                <a:solidFill>
                  <a:schemeClr val="accent6">
                    <a:lumMod val="75000"/>
                  </a:schemeClr>
                </a:solidFill>
                <a:effectLst/>
              </a:rPr>
              <a:t>                   only </a:t>
            </a:r>
            <a:r>
              <a:rPr lang="en-CA" sz="3200" dirty="0">
                <a:solidFill>
                  <a:schemeClr val="accent6">
                    <a:lumMod val="75000"/>
                  </a:schemeClr>
                </a:solidFill>
                <a:effectLst/>
              </a:rPr>
              <a:t>to wash their feet; their whole body is clean. </a:t>
            </a:r>
            <a:r>
              <a:rPr lang="en-CA" sz="3200" dirty="0" smtClean="0">
                <a:solidFill>
                  <a:schemeClr val="accent6">
                    <a:lumMod val="75000"/>
                  </a:schemeClr>
                </a:solidFill>
                <a:effectLst/>
              </a:rPr>
              <a:t>                                    And </a:t>
            </a:r>
            <a:r>
              <a:rPr lang="en-CA" sz="3200" dirty="0">
                <a:solidFill>
                  <a:schemeClr val="accent6">
                    <a:lumMod val="75000"/>
                  </a:schemeClr>
                </a:solidFill>
                <a:effectLst/>
              </a:rPr>
              <a:t>you are clean, though not every one of you.” </a:t>
            </a:r>
            <a:r>
              <a:rPr lang="en-CA" sz="3200" dirty="0" smtClean="0">
                <a:solidFill>
                  <a:schemeClr val="accent6">
                    <a:lumMod val="75000"/>
                  </a:schemeClr>
                </a:solidFill>
                <a:effectLst/>
              </a:rPr>
              <a:t>                   </a:t>
            </a:r>
          </a:p>
          <a:p>
            <a:pPr marL="0" indent="0">
              <a:spcBef>
                <a:spcPts val="0"/>
              </a:spcBef>
              <a:buNone/>
            </a:pPr>
            <a:r>
              <a:rPr lang="en-CA" sz="3200" dirty="0" smtClean="0">
                <a:solidFill>
                  <a:schemeClr val="accent6">
                    <a:lumMod val="75000"/>
                  </a:schemeClr>
                </a:solidFill>
                <a:effectLst/>
              </a:rPr>
              <a:t>For </a:t>
            </a:r>
            <a:r>
              <a:rPr lang="en-CA" sz="3200" dirty="0">
                <a:solidFill>
                  <a:schemeClr val="accent6">
                    <a:lumMod val="75000"/>
                  </a:schemeClr>
                </a:solidFill>
                <a:effectLst/>
              </a:rPr>
              <a:t>he knew who was going to betray him, and </a:t>
            </a:r>
            <a:r>
              <a:rPr lang="en-CA" sz="3200" dirty="0" smtClean="0">
                <a:solidFill>
                  <a:schemeClr val="accent6">
                    <a:lumMod val="75000"/>
                  </a:schemeClr>
                </a:solidFill>
                <a:effectLst/>
              </a:rPr>
              <a:t>                                                 that </a:t>
            </a:r>
            <a:r>
              <a:rPr lang="en-CA" sz="3200" dirty="0">
                <a:solidFill>
                  <a:schemeClr val="accent6">
                    <a:lumMod val="75000"/>
                  </a:schemeClr>
                </a:solidFill>
                <a:effectLst/>
              </a:rPr>
              <a:t>was why he said not every one was clean</a:t>
            </a:r>
            <a:r>
              <a:rPr lang="en-CA" sz="3200" dirty="0" smtClean="0">
                <a:solidFill>
                  <a:schemeClr val="accent6">
                    <a:lumMod val="75000"/>
                  </a:schemeClr>
                </a:solidFill>
                <a:effectLst/>
              </a:rPr>
              <a:t>.”</a:t>
            </a:r>
            <a:r>
              <a:rPr lang="en-CA" sz="3200" b="1" baseline="30000" dirty="0">
                <a:solidFill>
                  <a:schemeClr val="accent6">
                    <a:lumMod val="75000"/>
                  </a:schemeClr>
                </a:solidFill>
                <a:effectLst/>
              </a:rPr>
              <a:t> </a:t>
            </a:r>
            <a:endParaRPr lang="en-CA" sz="3200" dirty="0">
              <a:solidFill>
                <a:schemeClr val="accent6">
                  <a:lumMod val="75000"/>
                </a:schemeClr>
              </a:solidFill>
            </a:endParaRPr>
          </a:p>
        </p:txBody>
      </p:sp>
    </p:spTree>
    <p:extLst>
      <p:ext uri="{BB962C8B-B14F-4D97-AF65-F5344CB8AC3E}">
        <p14:creationId xmlns:p14="http://schemas.microsoft.com/office/powerpoint/2010/main" val="3509209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5"/>
            <a:ext cx="9302087" cy="5811838"/>
          </a:xfrm>
        </p:spPr>
        <p:txBody>
          <a:bodyPr>
            <a:normAutofit/>
          </a:bodyPr>
          <a:lstStyle/>
          <a:p>
            <a:pPr marL="0" indent="0">
              <a:buNone/>
            </a:pPr>
            <a:r>
              <a:rPr lang="en-CA" sz="3200" dirty="0" smtClean="0">
                <a:solidFill>
                  <a:schemeClr val="accent6">
                    <a:lumMod val="75000"/>
                  </a:schemeClr>
                </a:solidFill>
                <a:effectLst/>
              </a:rPr>
              <a:t>“When </a:t>
            </a:r>
            <a:r>
              <a:rPr lang="en-CA" sz="3200" dirty="0">
                <a:solidFill>
                  <a:schemeClr val="accent6">
                    <a:lumMod val="75000"/>
                  </a:schemeClr>
                </a:solidFill>
                <a:effectLst/>
              </a:rPr>
              <a:t>he had finished washing their feet, he put on his clothes and returned to his place. “Do you understand what I have done for you?” he asked them. “You call me ‘Teacher’ and ‘Lord,’ and rightly so, for that is what I am. Now that I, your Lord and Teacher, have washed your feet, you also should wash one another’s feet. I have set you an example that you should do as I have done for you. Very truly I tell you, no servant is greater than his master, nor is a messenger greater than the one who sent him. Now that you know these things, you will be blessed if you do them.” </a:t>
            </a:r>
            <a:endParaRPr lang="en-CA" sz="3200" dirty="0" smtClean="0">
              <a:solidFill>
                <a:schemeClr val="accent6">
                  <a:lumMod val="75000"/>
                </a:schemeClr>
              </a:solidFill>
              <a:effectLst/>
            </a:endParaRPr>
          </a:p>
          <a:p>
            <a:pPr marL="0" indent="0">
              <a:buNone/>
            </a:pPr>
            <a:r>
              <a:rPr lang="en-CA" sz="3200" dirty="0" smtClean="0">
                <a:solidFill>
                  <a:schemeClr val="accent6">
                    <a:lumMod val="75000"/>
                  </a:schemeClr>
                </a:solidFill>
                <a:effectLst/>
              </a:rPr>
              <a:t>(</a:t>
            </a:r>
            <a:r>
              <a:rPr lang="en-CA" sz="3200" dirty="0">
                <a:solidFill>
                  <a:schemeClr val="accent6">
                    <a:lumMod val="75000"/>
                  </a:schemeClr>
                </a:solidFill>
                <a:effectLst/>
              </a:rPr>
              <a:t>John 13:1-17)</a:t>
            </a:r>
          </a:p>
          <a:p>
            <a:endParaRPr lang="en-CA" dirty="0"/>
          </a:p>
        </p:txBody>
      </p:sp>
    </p:spTree>
    <p:extLst>
      <p:ext uri="{BB962C8B-B14F-4D97-AF65-F5344CB8AC3E}">
        <p14:creationId xmlns:p14="http://schemas.microsoft.com/office/powerpoint/2010/main" val="722167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Opening Thought</a:t>
            </a:r>
            <a:endParaRPr lang="en-CA" dirty="0"/>
          </a:p>
        </p:txBody>
      </p:sp>
      <p:sp>
        <p:nvSpPr>
          <p:cNvPr id="3" name="Content Placeholder 2"/>
          <p:cNvSpPr>
            <a:spLocks noGrp="1"/>
          </p:cNvSpPr>
          <p:nvPr>
            <p:ph idx="1"/>
          </p:nvPr>
        </p:nvSpPr>
        <p:spPr>
          <a:xfrm>
            <a:off x="838200" y="1825625"/>
            <a:ext cx="9547746" cy="4351338"/>
          </a:xfrm>
        </p:spPr>
        <p:txBody>
          <a:bodyPr>
            <a:noAutofit/>
          </a:bodyPr>
          <a:lstStyle/>
          <a:p>
            <a:r>
              <a:rPr lang="en-CA" sz="3200" dirty="0">
                <a:solidFill>
                  <a:schemeClr val="tx1"/>
                </a:solidFill>
                <a:effectLst/>
              </a:rPr>
              <a:t>T</a:t>
            </a:r>
            <a:r>
              <a:rPr lang="en-CA" sz="3200" dirty="0" smtClean="0">
                <a:solidFill>
                  <a:schemeClr val="tx1"/>
                </a:solidFill>
                <a:effectLst/>
              </a:rPr>
              <a:t>he </a:t>
            </a:r>
            <a:r>
              <a:rPr lang="en-CA" sz="3200" dirty="0">
                <a:solidFill>
                  <a:schemeClr val="tx1"/>
                </a:solidFill>
                <a:effectLst/>
              </a:rPr>
              <a:t>final verse of this passage – </a:t>
            </a:r>
            <a:r>
              <a:rPr lang="en-CA" sz="3200" dirty="0">
                <a:solidFill>
                  <a:schemeClr val="accent6">
                    <a:lumMod val="75000"/>
                  </a:schemeClr>
                </a:solidFill>
                <a:effectLst/>
              </a:rPr>
              <a:t>“now that you know these things, you will be blessed if you do them” </a:t>
            </a:r>
            <a:r>
              <a:rPr lang="en-CA" sz="3200" dirty="0">
                <a:solidFill>
                  <a:schemeClr val="tx1"/>
                </a:solidFill>
                <a:effectLst/>
              </a:rPr>
              <a:t>– not only reveals an amazing outcome for the </a:t>
            </a:r>
            <a:r>
              <a:rPr lang="en-CA" sz="3200" dirty="0" smtClean="0">
                <a:solidFill>
                  <a:schemeClr val="tx1"/>
                </a:solidFill>
                <a:effectLst/>
              </a:rPr>
              <a:t>follower </a:t>
            </a:r>
            <a:r>
              <a:rPr lang="en-CA" sz="3200" dirty="0">
                <a:solidFill>
                  <a:schemeClr val="tx1"/>
                </a:solidFill>
                <a:effectLst/>
              </a:rPr>
              <a:t>of Jesus – blessedness - but also an expectation that Christ has for His people. </a:t>
            </a:r>
            <a:r>
              <a:rPr lang="en-CA" sz="3200" dirty="0" smtClean="0">
                <a:solidFill>
                  <a:schemeClr val="tx1"/>
                </a:solidFill>
                <a:effectLst/>
              </a:rPr>
              <a:t>       As </a:t>
            </a:r>
            <a:r>
              <a:rPr lang="en-CA" sz="3200" dirty="0">
                <a:solidFill>
                  <a:schemeClr val="tx1"/>
                </a:solidFill>
                <a:effectLst/>
              </a:rPr>
              <a:t>followers of Jesus, we all ought to be doing these “things” which Jesus has revealed to us – not just the paid ministry professionals among us.</a:t>
            </a:r>
            <a:endParaRPr lang="en-CA" sz="3200" dirty="0">
              <a:solidFill>
                <a:schemeClr val="tx1"/>
              </a:solidFill>
            </a:endParaRPr>
          </a:p>
        </p:txBody>
      </p:sp>
    </p:spTree>
    <p:extLst>
      <p:ext uri="{BB962C8B-B14F-4D97-AF65-F5344CB8AC3E}">
        <p14:creationId xmlns:p14="http://schemas.microsoft.com/office/powerpoint/2010/main" val="3055043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723330"/>
            <a:ext cx="5289645" cy="5650173"/>
          </a:xfrm>
        </p:spPr>
        <p:txBody>
          <a:bodyPr>
            <a:normAutofit/>
          </a:bodyPr>
          <a:lstStyle/>
          <a:p>
            <a:r>
              <a:rPr lang="en-CA" sz="3200" dirty="0">
                <a:solidFill>
                  <a:schemeClr val="tx1"/>
                </a:solidFill>
                <a:effectLst/>
              </a:rPr>
              <a:t>Though it certainly doesn’t preclude the practice, this passage is not establishing a foot-washing commandment for the follower of Jesus; rather it is very clearly presenting us with an understanding of the manner, mode and motivation for ministry in the name of Jesus</a:t>
            </a:r>
            <a:r>
              <a:rPr lang="en-CA" sz="3200" dirty="0" smtClean="0">
                <a:solidFill>
                  <a:schemeClr val="tx1"/>
                </a:solidFill>
                <a:effectLst/>
              </a:rPr>
              <a:t>.</a:t>
            </a:r>
            <a:endParaRPr lang="en-CA" sz="3200" dirty="0">
              <a:solidFill>
                <a:schemeClr val="tx1"/>
              </a:solidFill>
            </a:endParaRPr>
          </a:p>
        </p:txBody>
      </p:sp>
      <p:pic>
        <p:nvPicPr>
          <p:cNvPr id="1026" name="Picture 2" descr="No barefoot sign. Vector illustration of red crossed out circle sign with  naked feet icon inside. Stop walking with bare feet. Prohibition symbol  with human footprint icon. Dangerous surface. Stock Vector |"/>
          <p:cNvPicPr>
            <a:picLocks noChangeAspect="1" noChangeArrowheads="1"/>
          </p:cNvPicPr>
          <p:nvPr/>
        </p:nvPicPr>
        <p:blipFill rotWithShape="1">
          <a:blip r:embed="rId2">
            <a:extLst>
              <a:ext uri="{28A0092B-C50C-407E-A947-70E740481C1C}">
                <a14:useLocalDpi xmlns:a14="http://schemas.microsoft.com/office/drawing/2010/main" val="0"/>
              </a:ext>
            </a:extLst>
          </a:blip>
          <a:srcRect l="5917" t="4580" r="4998" b="5584"/>
          <a:stretch/>
        </p:blipFill>
        <p:spPr bwMode="auto">
          <a:xfrm>
            <a:off x="6407930" y="600501"/>
            <a:ext cx="4073551" cy="410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964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5"/>
            <a:ext cx="6067567" cy="5811838"/>
          </a:xfrm>
        </p:spPr>
        <p:txBody>
          <a:bodyPr>
            <a:noAutofit/>
          </a:bodyPr>
          <a:lstStyle/>
          <a:p>
            <a:r>
              <a:rPr lang="en-CA" sz="3200" dirty="0">
                <a:solidFill>
                  <a:schemeClr val="tx1"/>
                </a:solidFill>
                <a:effectLst/>
              </a:rPr>
              <a:t>I</a:t>
            </a:r>
            <a:r>
              <a:rPr lang="en-CA" sz="3200" dirty="0" smtClean="0">
                <a:solidFill>
                  <a:schemeClr val="tx1"/>
                </a:solidFill>
                <a:effectLst/>
              </a:rPr>
              <a:t>n </a:t>
            </a:r>
            <a:r>
              <a:rPr lang="en-CA" sz="3200" dirty="0">
                <a:solidFill>
                  <a:schemeClr val="tx1"/>
                </a:solidFill>
                <a:effectLst/>
              </a:rPr>
              <a:t>first century times, it was quite customary that prior to eating a meal, one would have their feet washed by a household servant. </a:t>
            </a:r>
            <a:endParaRPr lang="en-CA" sz="3200" dirty="0" smtClean="0">
              <a:solidFill>
                <a:schemeClr val="tx1"/>
              </a:solidFill>
              <a:effectLst/>
            </a:endParaRPr>
          </a:p>
          <a:p>
            <a:r>
              <a:rPr lang="en-CA" sz="3200" dirty="0" smtClean="0">
                <a:solidFill>
                  <a:schemeClr val="tx1"/>
                </a:solidFill>
                <a:effectLst/>
              </a:rPr>
              <a:t>This </a:t>
            </a:r>
            <a:r>
              <a:rPr lang="en-CA" sz="3200" dirty="0">
                <a:solidFill>
                  <a:schemeClr val="tx1"/>
                </a:solidFill>
                <a:effectLst/>
              </a:rPr>
              <a:t>task </a:t>
            </a:r>
            <a:r>
              <a:rPr lang="en-CA" sz="3200" dirty="0" smtClean="0">
                <a:solidFill>
                  <a:schemeClr val="tx1"/>
                </a:solidFill>
                <a:effectLst/>
              </a:rPr>
              <a:t>was </a:t>
            </a:r>
            <a:r>
              <a:rPr lang="en-CA" sz="3200" dirty="0">
                <a:solidFill>
                  <a:schemeClr val="tx1"/>
                </a:solidFill>
                <a:effectLst/>
              </a:rPr>
              <a:t>reserved for only the lowliest of </a:t>
            </a:r>
            <a:r>
              <a:rPr lang="en-CA" sz="3200" dirty="0" smtClean="0">
                <a:solidFill>
                  <a:schemeClr val="tx1"/>
                </a:solidFill>
                <a:effectLst/>
              </a:rPr>
              <a:t>slaves.</a:t>
            </a:r>
          </a:p>
          <a:p>
            <a:r>
              <a:rPr lang="en-CA" sz="3200" dirty="0" smtClean="0">
                <a:solidFill>
                  <a:schemeClr val="tx1"/>
                </a:solidFill>
                <a:effectLst/>
              </a:rPr>
              <a:t>Besides </a:t>
            </a:r>
            <a:r>
              <a:rPr lang="en-CA" sz="3200" dirty="0">
                <a:solidFill>
                  <a:schemeClr val="tx1"/>
                </a:solidFill>
                <a:effectLst/>
              </a:rPr>
              <a:t>slaves, it was only wives who washed their husband’s feet as a sign of their love or disciples who washed their rabbis’ feet as a sign of respect and honour. </a:t>
            </a:r>
            <a:endParaRPr lang="en-CA" sz="3200" dirty="0">
              <a:solidFill>
                <a:schemeClr val="tx1"/>
              </a:solidFill>
            </a:endParaRPr>
          </a:p>
        </p:txBody>
      </p:sp>
      <p:pic>
        <p:nvPicPr>
          <p:cNvPr id="2050" name="Picture 2" descr="Foot Wash Stock Photos - 22,411 Image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6147"/>
          <a:stretch/>
        </p:blipFill>
        <p:spPr bwMode="auto">
          <a:xfrm>
            <a:off x="7197819" y="1027906"/>
            <a:ext cx="3365548" cy="340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906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1024541"/>
            <a:ext cx="9711519" cy="6308630"/>
          </a:xfrm>
        </p:spPr>
        <p:txBody>
          <a:bodyPr>
            <a:noAutofit/>
          </a:bodyPr>
          <a:lstStyle/>
          <a:p>
            <a:r>
              <a:rPr lang="en-CA" sz="3200" dirty="0">
                <a:solidFill>
                  <a:schemeClr val="tx1"/>
                </a:solidFill>
                <a:effectLst/>
              </a:rPr>
              <a:t>Our passage opens with an important note, revealing in verse 1 that </a:t>
            </a:r>
            <a:r>
              <a:rPr lang="en-CA" sz="3200" dirty="0">
                <a:solidFill>
                  <a:schemeClr val="accent6">
                    <a:lumMod val="75000"/>
                  </a:schemeClr>
                </a:solidFill>
                <a:effectLst/>
              </a:rPr>
              <a:t>“having loved his own who were in the world, he loved them to the end</a:t>
            </a:r>
            <a:r>
              <a:rPr lang="en-CA" sz="3200" dirty="0" smtClean="0">
                <a:solidFill>
                  <a:schemeClr val="accent6">
                    <a:lumMod val="75000"/>
                  </a:schemeClr>
                </a:solidFill>
                <a:effectLst/>
              </a:rPr>
              <a:t>”</a:t>
            </a:r>
            <a:r>
              <a:rPr lang="en-CA" sz="3200" dirty="0" smtClean="0">
                <a:solidFill>
                  <a:schemeClr val="tx1"/>
                </a:solidFill>
                <a:effectLst/>
              </a:rPr>
              <a:t>, which signals </a:t>
            </a:r>
            <a:r>
              <a:rPr lang="en-CA" sz="3200" dirty="0">
                <a:solidFill>
                  <a:schemeClr val="tx1"/>
                </a:solidFill>
                <a:effectLst/>
              </a:rPr>
              <a:t>for us that what were are about to </a:t>
            </a:r>
            <a:r>
              <a:rPr lang="en-CA" sz="3200" dirty="0" smtClean="0">
                <a:solidFill>
                  <a:schemeClr val="tx1"/>
                </a:solidFill>
                <a:effectLst/>
              </a:rPr>
              <a:t>finds </a:t>
            </a:r>
            <a:r>
              <a:rPr lang="en-CA" sz="3200" dirty="0">
                <a:solidFill>
                  <a:schemeClr val="tx1"/>
                </a:solidFill>
                <a:effectLst/>
              </a:rPr>
              <a:t>its motivation in Christ’s love for His followers. </a:t>
            </a:r>
            <a:endParaRPr lang="en-CA" sz="3200" dirty="0" smtClean="0">
              <a:solidFill>
                <a:schemeClr val="tx1"/>
              </a:solidFill>
              <a:effectLst/>
            </a:endParaRPr>
          </a:p>
          <a:p>
            <a:r>
              <a:rPr lang="en-CA" sz="3200" dirty="0" smtClean="0">
                <a:solidFill>
                  <a:schemeClr val="tx1"/>
                </a:solidFill>
                <a:effectLst/>
              </a:rPr>
              <a:t>Jesus washed </a:t>
            </a:r>
            <a:r>
              <a:rPr lang="en-CA" sz="3200" dirty="0">
                <a:solidFill>
                  <a:schemeClr val="tx1"/>
                </a:solidFill>
                <a:effectLst/>
              </a:rPr>
              <a:t>the dusty feet of His closest friends, not out of custom, utility or hospitality, but because of His love for them. </a:t>
            </a:r>
          </a:p>
          <a:p>
            <a:r>
              <a:rPr lang="en-CA" sz="3200" dirty="0">
                <a:solidFill>
                  <a:schemeClr val="tx1"/>
                </a:solidFill>
                <a:effectLst/>
              </a:rPr>
              <a:t>By extension then, I believe that this passage teaches us that any ministry birthed out of one’s following of Jesus ought also be motivated by love of others. </a:t>
            </a:r>
            <a:endParaRPr lang="en-CA" sz="3200" dirty="0">
              <a:solidFill>
                <a:schemeClr val="tx1"/>
              </a:solidFill>
            </a:endParaRPr>
          </a:p>
        </p:txBody>
      </p:sp>
    </p:spTree>
    <p:extLst>
      <p:ext uri="{BB962C8B-B14F-4D97-AF65-F5344CB8AC3E}">
        <p14:creationId xmlns:p14="http://schemas.microsoft.com/office/powerpoint/2010/main" val="4167089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5"/>
            <a:ext cx="9615985" cy="6335926"/>
          </a:xfrm>
        </p:spPr>
        <p:txBody>
          <a:bodyPr>
            <a:normAutofit/>
          </a:bodyPr>
          <a:lstStyle/>
          <a:p>
            <a:r>
              <a:rPr lang="en-CA" sz="3200" dirty="0">
                <a:solidFill>
                  <a:schemeClr val="tx1"/>
                </a:solidFill>
                <a:effectLst/>
              </a:rPr>
              <a:t>M</a:t>
            </a:r>
            <a:r>
              <a:rPr lang="en-CA" sz="3200" dirty="0" smtClean="0">
                <a:solidFill>
                  <a:schemeClr val="tx1"/>
                </a:solidFill>
                <a:effectLst/>
              </a:rPr>
              <a:t>inistry </a:t>
            </a:r>
            <a:r>
              <a:rPr lang="en-CA" sz="3200" dirty="0">
                <a:solidFill>
                  <a:schemeClr val="tx1"/>
                </a:solidFill>
                <a:effectLst/>
              </a:rPr>
              <a:t>in the life of a follower of Jesus can be motivated by the pursuit of power, popularity and prestige. </a:t>
            </a:r>
            <a:endParaRPr lang="en-CA" sz="3200" dirty="0" smtClean="0">
              <a:solidFill>
                <a:schemeClr val="tx1"/>
              </a:solidFill>
              <a:effectLst/>
            </a:endParaRPr>
          </a:p>
          <a:p>
            <a:r>
              <a:rPr lang="en-CA" sz="3200" dirty="0" smtClean="0">
                <a:solidFill>
                  <a:schemeClr val="accent6">
                    <a:lumMod val="75000"/>
                  </a:schemeClr>
                </a:solidFill>
                <a:effectLst/>
              </a:rPr>
              <a:t>“</a:t>
            </a:r>
            <a:r>
              <a:rPr lang="en-CA" sz="3200" dirty="0">
                <a:solidFill>
                  <a:schemeClr val="accent6">
                    <a:lumMod val="75000"/>
                  </a:schemeClr>
                </a:solidFill>
                <a:effectLst/>
              </a:rPr>
              <a:t>Everything they do is done for people to see: They make their phylacteries wide and the tassels on their garments long; they love the place of honor at banquets and the most important seats in the synagogues; they love to be greeted with respect in the marketplaces and to be called ‘Rabbi’ by others</a:t>
            </a:r>
            <a:r>
              <a:rPr lang="en-CA" sz="3200" dirty="0" smtClean="0">
                <a:solidFill>
                  <a:schemeClr val="accent6">
                    <a:lumMod val="75000"/>
                  </a:schemeClr>
                </a:solidFill>
                <a:effectLst/>
              </a:rPr>
              <a:t>”. (Matthew 23:5-7)</a:t>
            </a:r>
            <a:endParaRPr lang="en-CA" sz="3200" dirty="0">
              <a:solidFill>
                <a:schemeClr val="accent6">
                  <a:lumMod val="75000"/>
                </a:schemeClr>
              </a:solidFill>
              <a:effectLst/>
            </a:endParaRPr>
          </a:p>
          <a:p>
            <a:r>
              <a:rPr lang="en-CA" sz="3200" dirty="0">
                <a:solidFill>
                  <a:schemeClr val="tx1"/>
                </a:solidFill>
                <a:effectLst/>
              </a:rPr>
              <a:t> </a:t>
            </a:r>
            <a:r>
              <a:rPr lang="en-CA" sz="3200" dirty="0" smtClean="0">
                <a:solidFill>
                  <a:schemeClr val="tx1"/>
                </a:solidFill>
                <a:effectLst/>
              </a:rPr>
              <a:t>Just </a:t>
            </a:r>
            <a:r>
              <a:rPr lang="en-CA" sz="3200" dirty="0">
                <a:solidFill>
                  <a:schemeClr val="tx1"/>
                </a:solidFill>
                <a:effectLst/>
              </a:rPr>
              <a:t>as the vanity of wide phylacteries and long </a:t>
            </a:r>
            <a:r>
              <a:rPr lang="en-CA" sz="3200" dirty="0" smtClean="0">
                <a:solidFill>
                  <a:schemeClr val="tx1"/>
                </a:solidFill>
                <a:effectLst/>
              </a:rPr>
              <a:t>                                tassels </a:t>
            </a:r>
            <a:r>
              <a:rPr lang="en-CA" sz="3200" dirty="0">
                <a:solidFill>
                  <a:schemeClr val="tx1"/>
                </a:solidFill>
                <a:effectLst/>
              </a:rPr>
              <a:t>drew Christ’s ire, so too is selfish </a:t>
            </a:r>
            <a:r>
              <a:rPr lang="en-CA" sz="3200" dirty="0" smtClean="0">
                <a:solidFill>
                  <a:schemeClr val="tx1"/>
                </a:solidFill>
                <a:effectLst/>
              </a:rPr>
              <a:t>                                      ministry </a:t>
            </a:r>
            <a:r>
              <a:rPr lang="en-CA" sz="3200" dirty="0">
                <a:solidFill>
                  <a:schemeClr val="tx1"/>
                </a:solidFill>
                <a:effectLst/>
              </a:rPr>
              <a:t>motivation </a:t>
            </a:r>
            <a:r>
              <a:rPr lang="en-CA" sz="3200" dirty="0" smtClean="0">
                <a:solidFill>
                  <a:schemeClr val="tx1"/>
                </a:solidFill>
                <a:effectLst/>
              </a:rPr>
              <a:t>unbecoming </a:t>
            </a:r>
            <a:r>
              <a:rPr lang="en-CA" sz="3200" dirty="0">
                <a:solidFill>
                  <a:schemeClr val="tx1"/>
                </a:solidFill>
                <a:effectLst/>
              </a:rPr>
              <a:t>of a </a:t>
            </a:r>
            <a:r>
              <a:rPr lang="en-CA" sz="3200" dirty="0" smtClean="0">
                <a:solidFill>
                  <a:schemeClr val="tx1"/>
                </a:solidFill>
                <a:effectLst/>
              </a:rPr>
              <a:t>                                                      follower </a:t>
            </a:r>
            <a:r>
              <a:rPr lang="en-CA" sz="3200" dirty="0">
                <a:solidFill>
                  <a:schemeClr val="tx1"/>
                </a:solidFill>
                <a:effectLst/>
              </a:rPr>
              <a:t>of Jesus. </a:t>
            </a:r>
            <a:endParaRPr lang="en-CA" sz="3200" dirty="0" smtClean="0">
              <a:solidFill>
                <a:schemeClr val="tx1"/>
              </a:solidFill>
              <a:effectLst/>
            </a:endParaRPr>
          </a:p>
        </p:txBody>
      </p:sp>
    </p:spTree>
    <p:extLst>
      <p:ext uri="{BB962C8B-B14F-4D97-AF65-F5344CB8AC3E}">
        <p14:creationId xmlns:p14="http://schemas.microsoft.com/office/powerpoint/2010/main" val="4093222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2962</TotalTime>
  <Words>952</Words>
  <Application>Microsoft Office PowerPoint</Application>
  <PresentationFormat>Widescreen</PresentationFormat>
  <Paragraphs>47</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Arial Black</vt:lpstr>
      <vt:lpstr>Calibri Light</vt:lpstr>
      <vt:lpstr>Vintage Round Personal Use</vt:lpstr>
      <vt:lpstr>Arial</vt:lpstr>
      <vt:lpstr>Arial Narrow</vt:lpstr>
      <vt:lpstr>Office Theme</vt:lpstr>
      <vt:lpstr>PowerPoint Presentation</vt:lpstr>
      <vt:lpstr>PowerPoint Presentation</vt:lpstr>
      <vt:lpstr>PowerPoint Presentation</vt:lpstr>
      <vt:lpstr>PowerPoint Presentation</vt:lpstr>
      <vt:lpstr>Opening Thought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Word of Warning</vt:lpstr>
      <vt:lpstr>Application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11</cp:revision>
  <cp:lastPrinted>2024-01-12T18:50:48Z</cp:lastPrinted>
  <dcterms:created xsi:type="dcterms:W3CDTF">2024-01-02T22:41:48Z</dcterms:created>
  <dcterms:modified xsi:type="dcterms:W3CDTF">2024-01-12T19:03:28Z</dcterms:modified>
</cp:coreProperties>
</file>