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2"/>
    <p:sldId id="258" r:id="rId3"/>
    <p:sldId id="259" r:id="rId4"/>
    <p:sldId id="261" r:id="rId5"/>
    <p:sldId id="262" r:id="rId6"/>
    <p:sldId id="263" r:id="rId7"/>
    <p:sldId id="264" r:id="rId8"/>
    <p:sldId id="265" r:id="rId9"/>
    <p:sldId id="266" r:id="rId10"/>
    <p:sldId id="267" r:id="rId11"/>
    <p:sldId id="268" r:id="rId12"/>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hristmas Sparkle PERSONAL USE" pitchFamily="2" charset="0"/>
      <p:regular r:id="rId17"/>
    </p:embeddedFont>
    <p:embeddedFont>
      <p:font typeface="Arial Narrow" panose="020B0606020202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DF7"/>
    <a:srgbClr val="A98ED1"/>
    <a:srgbClr val="CAA6FB"/>
    <a:srgbClr val="291D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79E8F0-EF07-41F7-BFEB-5E147F317C0D}" type="datetimeFigureOut">
              <a:rPr lang="en-CA" smtClean="0"/>
              <a:t>2023-12-29</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2120469-6D5D-4633-8194-4857CF7359B3}" type="slidenum">
              <a:rPr lang="en-CA" smtClean="0"/>
              <a:t>‹#›</a:t>
            </a:fld>
            <a:endParaRPr lang="en-CA"/>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61990"/>
          <a:stretch/>
        </p:blipFill>
        <p:spPr>
          <a:xfrm>
            <a:off x="-40944" y="-1"/>
            <a:ext cx="12323928" cy="6867687"/>
          </a:xfrm>
          <a:prstGeom prst="rect">
            <a:avLst/>
          </a:prstGeom>
        </p:spPr>
      </p:pic>
    </p:spTree>
    <p:extLst>
      <p:ext uri="{BB962C8B-B14F-4D97-AF65-F5344CB8AC3E}">
        <p14:creationId xmlns:p14="http://schemas.microsoft.com/office/powerpoint/2010/main" val="238850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79E8F0-EF07-41F7-BFEB-5E147F317C0D}" type="datetimeFigureOut">
              <a:rPr lang="en-CA" smtClean="0"/>
              <a:t>2023-12-29</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2120469-6D5D-4633-8194-4857CF7359B3}" type="slidenum">
              <a:rPr lang="en-CA" smtClean="0"/>
              <a:t>‹#›</a:t>
            </a:fld>
            <a:endParaRPr lang="en-CA"/>
          </a:p>
        </p:txBody>
      </p:sp>
    </p:spTree>
    <p:extLst>
      <p:ext uri="{BB962C8B-B14F-4D97-AF65-F5344CB8AC3E}">
        <p14:creationId xmlns:p14="http://schemas.microsoft.com/office/powerpoint/2010/main" val="1161612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79E8F0-EF07-41F7-BFEB-5E147F317C0D}" type="datetimeFigureOut">
              <a:rPr lang="en-CA" smtClean="0"/>
              <a:t>2023-12-29</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2120469-6D5D-4633-8194-4857CF7359B3}" type="slidenum">
              <a:rPr lang="en-CA" smtClean="0"/>
              <a:t>‹#›</a:t>
            </a:fld>
            <a:endParaRPr lang="en-CA"/>
          </a:p>
        </p:txBody>
      </p:sp>
    </p:spTree>
    <p:extLst>
      <p:ext uri="{BB962C8B-B14F-4D97-AF65-F5344CB8AC3E}">
        <p14:creationId xmlns:p14="http://schemas.microsoft.com/office/powerpoint/2010/main" val="1204588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838200" y="1825625"/>
            <a:ext cx="10515600" cy="4351338"/>
          </a:xfrm>
          <a:prstGeom prst="rect">
            <a:avLst/>
          </a:prstGeom>
        </p:spPr>
        <p:txBody>
          <a:bodyPr>
            <a:normAutofit/>
          </a:bodyPr>
          <a:lstStyle>
            <a:lvl1pPr>
              <a:defRPr sz="3200" b="1">
                <a:solidFill>
                  <a:schemeClr val="bg1"/>
                </a:solidFill>
                <a:latin typeface="Arial Narrow" panose="020B0606020202030204" pitchFamily="34" charset="0"/>
              </a:defRPr>
            </a:lvl1pPr>
            <a:lvl2pPr>
              <a:defRPr sz="3200" b="1">
                <a:solidFill>
                  <a:schemeClr val="bg1"/>
                </a:solidFill>
                <a:latin typeface="Arial Narrow" panose="020B0606020202030204" pitchFamily="34" charset="0"/>
              </a:defRPr>
            </a:lvl2pPr>
            <a:lvl3pPr>
              <a:defRPr sz="3200" b="1">
                <a:solidFill>
                  <a:schemeClr val="bg1"/>
                </a:solidFill>
                <a:latin typeface="Arial Narrow" panose="020B0606020202030204" pitchFamily="34" charset="0"/>
              </a:defRPr>
            </a:lvl3pPr>
            <a:lvl4pPr>
              <a:defRPr sz="3200" b="1">
                <a:solidFill>
                  <a:schemeClr val="bg1"/>
                </a:solidFill>
                <a:latin typeface="Arial Narrow" panose="020B0606020202030204" pitchFamily="34" charset="0"/>
              </a:defRPr>
            </a:lvl4pPr>
            <a:lvl5pPr>
              <a:defRPr sz="3200" b="1">
                <a:solidFill>
                  <a:schemeClr val="bg1"/>
                </a:solidFill>
                <a:latin typeface="Arial Narrow" panose="020B0606020202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79E8F0-EF07-41F7-BFEB-5E147F317C0D}" type="datetimeFigureOut">
              <a:rPr lang="en-CA" smtClean="0"/>
              <a:t>2023-12-29</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2120469-6D5D-4633-8194-4857CF7359B3}" type="slidenum">
              <a:rPr lang="en-CA" smtClean="0"/>
              <a:t>‹#›</a:t>
            </a:fld>
            <a:endParaRPr lang="en-CA"/>
          </a:p>
        </p:txBody>
      </p:sp>
    </p:spTree>
    <p:extLst>
      <p:ext uri="{BB962C8B-B14F-4D97-AF65-F5344CB8AC3E}">
        <p14:creationId xmlns:p14="http://schemas.microsoft.com/office/powerpoint/2010/main" val="3935366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79E8F0-EF07-41F7-BFEB-5E147F317C0D}" type="datetimeFigureOut">
              <a:rPr lang="en-CA" smtClean="0"/>
              <a:t>2023-12-29</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2120469-6D5D-4633-8194-4857CF7359B3}" type="slidenum">
              <a:rPr lang="en-CA" smtClean="0"/>
              <a:t>‹#›</a:t>
            </a:fld>
            <a:endParaRPr lang="en-CA"/>
          </a:p>
        </p:txBody>
      </p:sp>
    </p:spTree>
    <p:extLst>
      <p:ext uri="{BB962C8B-B14F-4D97-AF65-F5344CB8AC3E}">
        <p14:creationId xmlns:p14="http://schemas.microsoft.com/office/powerpoint/2010/main" val="35977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979E8F0-EF07-41F7-BFEB-5E147F317C0D}" type="datetimeFigureOut">
              <a:rPr lang="en-CA" smtClean="0"/>
              <a:t>2023-12-29</a:t>
            </a:fld>
            <a:endParaRPr lang="en-CA"/>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2120469-6D5D-4633-8194-4857CF7359B3}" type="slidenum">
              <a:rPr lang="en-CA" smtClean="0"/>
              <a:t>‹#›</a:t>
            </a:fld>
            <a:endParaRPr lang="en-CA"/>
          </a:p>
        </p:txBody>
      </p:sp>
    </p:spTree>
    <p:extLst>
      <p:ext uri="{BB962C8B-B14F-4D97-AF65-F5344CB8AC3E}">
        <p14:creationId xmlns:p14="http://schemas.microsoft.com/office/powerpoint/2010/main" val="94557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979E8F0-EF07-41F7-BFEB-5E147F317C0D}" type="datetimeFigureOut">
              <a:rPr lang="en-CA" smtClean="0"/>
              <a:t>2023-12-29</a:t>
            </a:fld>
            <a:endParaRPr lang="en-CA"/>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2120469-6D5D-4633-8194-4857CF7359B3}" type="slidenum">
              <a:rPr lang="en-CA" smtClean="0"/>
              <a:t>‹#›</a:t>
            </a:fld>
            <a:endParaRPr lang="en-CA"/>
          </a:p>
        </p:txBody>
      </p:sp>
    </p:spTree>
    <p:extLst>
      <p:ext uri="{BB962C8B-B14F-4D97-AF65-F5344CB8AC3E}">
        <p14:creationId xmlns:p14="http://schemas.microsoft.com/office/powerpoint/2010/main" val="237444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979E8F0-EF07-41F7-BFEB-5E147F317C0D}" type="datetimeFigureOut">
              <a:rPr lang="en-CA" smtClean="0"/>
              <a:t>2023-12-29</a:t>
            </a:fld>
            <a:endParaRPr lang="en-CA"/>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2120469-6D5D-4633-8194-4857CF7359B3}" type="slidenum">
              <a:rPr lang="en-CA" smtClean="0"/>
              <a:t>‹#›</a:t>
            </a:fld>
            <a:endParaRPr lang="en-CA"/>
          </a:p>
        </p:txBody>
      </p:sp>
    </p:spTree>
    <p:extLst>
      <p:ext uri="{BB962C8B-B14F-4D97-AF65-F5344CB8AC3E}">
        <p14:creationId xmlns:p14="http://schemas.microsoft.com/office/powerpoint/2010/main" val="4164869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979E8F0-EF07-41F7-BFEB-5E147F317C0D}" type="datetimeFigureOut">
              <a:rPr lang="en-CA" smtClean="0"/>
              <a:t>2023-12-29</a:t>
            </a:fld>
            <a:endParaRPr lang="en-CA"/>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2120469-6D5D-4633-8194-4857CF7359B3}" type="slidenum">
              <a:rPr lang="en-CA" smtClean="0"/>
              <a:t>‹#›</a:t>
            </a:fld>
            <a:endParaRPr lang="en-CA"/>
          </a:p>
        </p:txBody>
      </p:sp>
    </p:spTree>
    <p:extLst>
      <p:ext uri="{BB962C8B-B14F-4D97-AF65-F5344CB8AC3E}">
        <p14:creationId xmlns:p14="http://schemas.microsoft.com/office/powerpoint/2010/main" val="120252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979E8F0-EF07-41F7-BFEB-5E147F317C0D}" type="datetimeFigureOut">
              <a:rPr lang="en-CA" smtClean="0"/>
              <a:t>2023-12-29</a:t>
            </a:fld>
            <a:endParaRPr lang="en-CA"/>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2120469-6D5D-4633-8194-4857CF7359B3}" type="slidenum">
              <a:rPr lang="en-CA" smtClean="0"/>
              <a:t>‹#›</a:t>
            </a:fld>
            <a:endParaRPr lang="en-CA"/>
          </a:p>
        </p:txBody>
      </p:sp>
    </p:spTree>
    <p:extLst>
      <p:ext uri="{BB962C8B-B14F-4D97-AF65-F5344CB8AC3E}">
        <p14:creationId xmlns:p14="http://schemas.microsoft.com/office/powerpoint/2010/main" val="150155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979E8F0-EF07-41F7-BFEB-5E147F317C0D}" type="datetimeFigureOut">
              <a:rPr lang="en-CA" smtClean="0"/>
              <a:t>2023-12-29</a:t>
            </a:fld>
            <a:endParaRPr lang="en-CA"/>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2120469-6D5D-4633-8194-4857CF7359B3}" type="slidenum">
              <a:rPr lang="en-CA" smtClean="0"/>
              <a:t>‹#›</a:t>
            </a:fld>
            <a:endParaRPr lang="en-CA"/>
          </a:p>
        </p:txBody>
      </p:sp>
    </p:spTree>
    <p:extLst>
      <p:ext uri="{BB962C8B-B14F-4D97-AF65-F5344CB8AC3E}">
        <p14:creationId xmlns:p14="http://schemas.microsoft.com/office/powerpoint/2010/main" val="2492310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13" cstate="print">
            <a:extLst>
              <a:ext uri="{28A0092B-C50C-407E-A947-70E740481C1C}">
                <a14:useLocalDpi xmlns:a14="http://schemas.microsoft.com/office/drawing/2010/main" val="0"/>
              </a:ext>
            </a:extLst>
          </a:blip>
          <a:srcRect t="10370" b="55741"/>
          <a:stretch/>
        </p:blipFill>
        <p:spPr>
          <a:xfrm>
            <a:off x="-177800" y="-23937"/>
            <a:ext cx="12395200" cy="6883031"/>
          </a:xfrm>
          <a:prstGeom prst="rect">
            <a:avLst/>
          </a:prstGeom>
        </p:spPr>
      </p:pic>
      <p:sp>
        <p:nvSpPr>
          <p:cNvPr id="19" name="Title Placeholder 18"/>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20" name="Text Placeholder 19"/>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308081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6000" kern="1200">
          <a:solidFill>
            <a:schemeClr val="bg1"/>
          </a:solidFill>
          <a:latin typeface="Christmas Sparkle PERSONAL USE"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bg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kern="1200">
          <a:solidFill>
            <a:schemeClr val="bg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kern="1200">
          <a:solidFill>
            <a:schemeClr val="bg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bg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1640987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1135982"/>
            <a:ext cx="9083722" cy="4351338"/>
          </a:xfrm>
        </p:spPr>
        <p:txBody>
          <a:bodyPr/>
          <a:lstStyle/>
          <a:p>
            <a:r>
              <a:rPr lang="en-CA" dirty="0">
                <a:solidFill>
                  <a:srgbClr val="F1EDF7"/>
                </a:solidFill>
              </a:rPr>
              <a:t>“We are God’s handiwork, created in Christ Jesus to do good works, which God prepared in advance for us to do.” (Ephesians 2:10)</a:t>
            </a:r>
          </a:p>
          <a:p>
            <a:r>
              <a:rPr lang="en-CA" dirty="0"/>
              <a:t>Our service and ministry ought never be rote and commonplace, because it is divinely ordained good works that we engage in when we serve like Jesus did.</a:t>
            </a:r>
          </a:p>
          <a:p>
            <a:endParaRPr lang="en-CA" dirty="0"/>
          </a:p>
        </p:txBody>
      </p:sp>
      <p:sp>
        <p:nvSpPr>
          <p:cNvPr id="4" name="Rectangle 3"/>
          <p:cNvSpPr/>
          <p:nvPr/>
        </p:nvSpPr>
        <p:spPr>
          <a:xfrm>
            <a:off x="1082722" y="4564123"/>
            <a:ext cx="8839200" cy="1569660"/>
          </a:xfrm>
          <a:prstGeom prst="rect">
            <a:avLst/>
          </a:prstGeom>
        </p:spPr>
        <p:txBody>
          <a:bodyPr wrap="square">
            <a:spAutoFit/>
          </a:bodyPr>
          <a:lstStyle/>
          <a:p>
            <a:pPr algn="ctr"/>
            <a:r>
              <a:rPr lang="en-CA" sz="3200" b="1" i="1" dirty="0" smtClean="0">
                <a:solidFill>
                  <a:schemeClr val="bg1"/>
                </a:solidFill>
                <a:latin typeface="Arial Narrow" panose="020B0606020202030204" pitchFamily="34" charset="0"/>
              </a:rPr>
              <a:t>Commitment #3: Let </a:t>
            </a:r>
            <a:r>
              <a:rPr lang="en-CA" sz="3200" b="1" i="1" dirty="0">
                <a:solidFill>
                  <a:schemeClr val="bg1"/>
                </a:solidFill>
                <a:latin typeface="Arial Narrow" panose="020B0606020202030204" pitchFamily="34" charset="0"/>
              </a:rPr>
              <a:t>us enter into 2024 with a commitment to serve like Jesus served, dynamically fulfilling our created calling </a:t>
            </a:r>
            <a:r>
              <a:rPr lang="en-CA" sz="3200" b="1" i="1" dirty="0" smtClean="0">
                <a:solidFill>
                  <a:schemeClr val="bg1"/>
                </a:solidFill>
                <a:latin typeface="Arial Narrow" panose="020B0606020202030204" pitchFamily="34" charset="0"/>
              </a:rPr>
              <a:t>as followers </a:t>
            </a:r>
            <a:r>
              <a:rPr lang="en-CA" sz="3200" b="1" i="1" dirty="0">
                <a:solidFill>
                  <a:schemeClr val="bg1"/>
                </a:solidFill>
                <a:latin typeface="Arial Narrow" panose="020B0606020202030204" pitchFamily="34" charset="0"/>
              </a:rPr>
              <a:t>of Jesus. </a:t>
            </a:r>
            <a:endParaRPr lang="en-CA" sz="3200" b="1"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202615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Prayer</a:t>
            </a:r>
            <a:endParaRPr lang="en-CA" dirty="0"/>
          </a:p>
        </p:txBody>
      </p:sp>
      <p:sp>
        <p:nvSpPr>
          <p:cNvPr id="3" name="Content Placeholder 2"/>
          <p:cNvSpPr>
            <a:spLocks noGrp="1"/>
          </p:cNvSpPr>
          <p:nvPr>
            <p:ph idx="1"/>
          </p:nvPr>
        </p:nvSpPr>
        <p:spPr>
          <a:xfrm>
            <a:off x="838200" y="1825625"/>
            <a:ext cx="8674290" cy="4351338"/>
          </a:xfrm>
        </p:spPr>
        <p:txBody>
          <a:bodyPr/>
          <a:lstStyle/>
          <a:p>
            <a:r>
              <a:rPr lang="en-CA" dirty="0" smtClean="0"/>
              <a:t>My </a:t>
            </a:r>
            <a:r>
              <a:rPr lang="en-CA" dirty="0"/>
              <a:t>hope is that we will face 2024, eager for an experience of God’s leading, committed to praying like Jesus, living out the Scriptures like Jesus and serving like Jesus as we enter this new year. </a:t>
            </a:r>
            <a:endParaRPr lang="en-CA" dirty="0" smtClean="0"/>
          </a:p>
          <a:p>
            <a:r>
              <a:rPr lang="en-CA" dirty="0" smtClean="0"/>
              <a:t>Might </a:t>
            </a:r>
            <a:r>
              <a:rPr lang="en-CA" dirty="0"/>
              <a:t>we enter 2024 with dynamic hope in the goodness of God, knowing that such </a:t>
            </a:r>
            <a:r>
              <a:rPr lang="en-CA" dirty="0">
                <a:solidFill>
                  <a:srgbClr val="F1EDF7"/>
                </a:solidFill>
              </a:rPr>
              <a:t>“hope does not put us to shame, because God’s love has been poured out into our hearts through the Holy Spirit, who has been given to us” (Romans 5:5). </a:t>
            </a:r>
            <a:endParaRPr lang="en-CA" dirty="0">
              <a:solidFill>
                <a:srgbClr val="F1EDF7"/>
              </a:solidFill>
            </a:endParaRPr>
          </a:p>
        </p:txBody>
      </p:sp>
    </p:spTree>
    <p:extLst>
      <p:ext uri="{BB962C8B-B14F-4D97-AF65-F5344CB8AC3E}">
        <p14:creationId xmlns:p14="http://schemas.microsoft.com/office/powerpoint/2010/main" val="1380344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4"/>
            <a:ext cx="9029131" cy="6131209"/>
          </a:xfrm>
        </p:spPr>
        <p:txBody>
          <a:bodyPr>
            <a:normAutofit lnSpcReduction="10000"/>
          </a:bodyPr>
          <a:lstStyle/>
          <a:p>
            <a:pPr marL="0" indent="0">
              <a:buNone/>
            </a:pPr>
            <a:r>
              <a:rPr lang="en-CA"/>
              <a:t>God leads by:</a:t>
            </a:r>
          </a:p>
          <a:p>
            <a:pPr marL="514350" indent="-514350">
              <a:buFont typeface="+mj-lt"/>
              <a:buAutoNum type="arabicPeriod"/>
            </a:pPr>
            <a:r>
              <a:rPr lang="en-CA"/>
              <a:t>Decree – ordering circumstances beyond the awareness of people to ensure that the right people are at the right place at the right time. </a:t>
            </a:r>
          </a:p>
          <a:p>
            <a:pPr marL="514350" indent="-514350">
              <a:buFont typeface="+mj-lt"/>
              <a:buAutoNum type="arabicPeriod"/>
            </a:pPr>
            <a:r>
              <a:rPr lang="en-CA"/>
              <a:t>Declaration – using miraculous messengers to communicate His will which results in either deeper intimacy with God or a greater revelation of Christ to the world around us. </a:t>
            </a:r>
          </a:p>
          <a:p>
            <a:pPr marL="514350" indent="-514350">
              <a:buFont typeface="+mj-lt"/>
              <a:buAutoNum type="arabicPeriod"/>
            </a:pPr>
            <a:r>
              <a:rPr lang="en-CA"/>
              <a:t>Discernment - following God’s leading through the process of spiritually sensitive application of biblical truth to the particularities of our situation. </a:t>
            </a:r>
          </a:p>
          <a:p>
            <a:pPr marL="514350" indent="-514350">
              <a:buFont typeface="+mj-lt"/>
              <a:buAutoNum type="arabicPeriod"/>
            </a:pPr>
            <a:r>
              <a:rPr lang="en-CA"/>
              <a:t>Direction – this is simply what God does for us                       by giving us the commands and teachings of the Bible. </a:t>
            </a:r>
          </a:p>
          <a:p>
            <a:endParaRPr lang="en-CA"/>
          </a:p>
        </p:txBody>
      </p:sp>
    </p:spTree>
    <p:extLst>
      <p:ext uri="{BB962C8B-B14F-4D97-AF65-F5344CB8AC3E}">
        <p14:creationId xmlns:p14="http://schemas.microsoft.com/office/powerpoint/2010/main" val="691884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Three Dynamic Practices</a:t>
            </a:r>
            <a:endParaRPr lang="en-CA" dirty="0"/>
          </a:p>
        </p:txBody>
      </p:sp>
      <p:sp>
        <p:nvSpPr>
          <p:cNvPr id="3" name="Content Placeholder 2"/>
          <p:cNvSpPr>
            <a:spLocks noGrp="1"/>
          </p:cNvSpPr>
          <p:nvPr>
            <p:ph idx="1"/>
          </p:nvPr>
        </p:nvSpPr>
        <p:spPr>
          <a:xfrm>
            <a:off x="838200" y="1825625"/>
            <a:ext cx="8892654" cy="4834482"/>
          </a:xfrm>
        </p:spPr>
        <p:txBody>
          <a:bodyPr>
            <a:normAutofit fontScale="92500" lnSpcReduction="10000"/>
          </a:bodyPr>
          <a:lstStyle/>
          <a:p>
            <a:r>
              <a:rPr lang="en-CA" dirty="0" smtClean="0"/>
              <a:t>Dynamic </a:t>
            </a:r>
            <a:r>
              <a:rPr lang="en-CA" dirty="0"/>
              <a:t>can be defined as “pertaining to or characterized by energy or effective action; vigorously active or forceful; energetic</a:t>
            </a:r>
            <a:r>
              <a:rPr lang="en-CA" dirty="0" smtClean="0"/>
              <a:t>”.</a:t>
            </a:r>
          </a:p>
          <a:p>
            <a:r>
              <a:rPr lang="en-CA" dirty="0" smtClean="0"/>
              <a:t>There is </a:t>
            </a:r>
            <a:r>
              <a:rPr lang="en-CA" dirty="0"/>
              <a:t>nothing rote or common about relating to the God of the universe; when you really think about it, this is a spectacular reality that the One who brought all of this into being and sustains it by His mighty power desires to interact with us</a:t>
            </a:r>
            <a:r>
              <a:rPr lang="en-CA" dirty="0" smtClean="0"/>
              <a:t>.</a:t>
            </a:r>
          </a:p>
          <a:p>
            <a:r>
              <a:rPr lang="en-CA" dirty="0" smtClean="0"/>
              <a:t>Practices </a:t>
            </a:r>
            <a:r>
              <a:rPr lang="en-CA" dirty="0"/>
              <a:t>that lead to our ability to better experience God’s leading in our </a:t>
            </a:r>
            <a:r>
              <a:rPr lang="en-CA" dirty="0" smtClean="0"/>
              <a:t>lives are </a:t>
            </a:r>
            <a:r>
              <a:rPr lang="en-CA" dirty="0"/>
              <a:t>meant to be dynamic, but often we don’t understand this and our engagement in them remains rote </a:t>
            </a:r>
            <a:r>
              <a:rPr lang="en-CA" dirty="0" smtClean="0"/>
              <a:t>and completely </a:t>
            </a:r>
            <a:r>
              <a:rPr lang="en-CA" dirty="0"/>
              <a:t>lifeless. </a:t>
            </a:r>
            <a:endParaRPr lang="en-CA" dirty="0"/>
          </a:p>
        </p:txBody>
      </p:sp>
    </p:spTree>
    <p:extLst>
      <p:ext uri="{BB962C8B-B14F-4D97-AF65-F5344CB8AC3E}">
        <p14:creationId xmlns:p14="http://schemas.microsoft.com/office/powerpoint/2010/main" val="3791565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Practice #</a:t>
            </a:r>
            <a:r>
              <a:rPr lang="en-CA" dirty="0" smtClean="0">
                <a:latin typeface="Arial Narrow" panose="020B0606020202030204" pitchFamily="34" charset="0"/>
              </a:rPr>
              <a:t>1</a:t>
            </a:r>
            <a:r>
              <a:rPr lang="en-CA" dirty="0" smtClean="0"/>
              <a:t>:Pray like Jesus</a:t>
            </a:r>
            <a:endParaRPr lang="en-CA" dirty="0"/>
          </a:p>
        </p:txBody>
      </p:sp>
      <p:sp>
        <p:nvSpPr>
          <p:cNvPr id="3" name="Content Placeholder 2"/>
          <p:cNvSpPr>
            <a:spLocks noGrp="1"/>
          </p:cNvSpPr>
          <p:nvPr>
            <p:ph idx="1"/>
          </p:nvPr>
        </p:nvSpPr>
        <p:spPr>
          <a:xfrm>
            <a:off x="838200" y="1825625"/>
            <a:ext cx="8483221" cy="4738948"/>
          </a:xfrm>
        </p:spPr>
        <p:txBody>
          <a:bodyPr>
            <a:normAutofit/>
          </a:bodyPr>
          <a:lstStyle/>
          <a:p>
            <a:r>
              <a:rPr lang="en-CA" dirty="0" smtClean="0">
                <a:solidFill>
                  <a:srgbClr val="F1EDF7"/>
                </a:solidFill>
              </a:rPr>
              <a:t>“Very </a:t>
            </a:r>
            <a:r>
              <a:rPr lang="en-CA" dirty="0">
                <a:solidFill>
                  <a:srgbClr val="F1EDF7"/>
                </a:solidFill>
              </a:rPr>
              <a:t>early in the morning, while it was still dark, Jesus got up, left the house and went off to a solitary place, where he </a:t>
            </a:r>
            <a:r>
              <a:rPr lang="en-CA" dirty="0" smtClean="0">
                <a:solidFill>
                  <a:srgbClr val="F1EDF7"/>
                </a:solidFill>
              </a:rPr>
              <a:t>prayed.” </a:t>
            </a:r>
            <a:r>
              <a:rPr lang="en-CA" dirty="0">
                <a:solidFill>
                  <a:srgbClr val="F1EDF7"/>
                </a:solidFill>
              </a:rPr>
              <a:t>(Mark 1:35</a:t>
            </a:r>
            <a:r>
              <a:rPr lang="en-CA" dirty="0" smtClean="0">
                <a:solidFill>
                  <a:srgbClr val="F1EDF7"/>
                </a:solidFill>
              </a:rPr>
              <a:t>)</a:t>
            </a:r>
          </a:p>
          <a:p>
            <a:r>
              <a:rPr lang="en-CA" dirty="0" smtClean="0"/>
              <a:t>Jesus </a:t>
            </a:r>
            <a:r>
              <a:rPr lang="en-CA" dirty="0"/>
              <a:t>began each day with prayer, receiving from the Father direction for the day </a:t>
            </a:r>
            <a:r>
              <a:rPr lang="en-CA" dirty="0" smtClean="0"/>
              <a:t>ahead.</a:t>
            </a:r>
          </a:p>
          <a:p>
            <a:r>
              <a:rPr lang="en-CA" dirty="0" smtClean="0"/>
              <a:t>Items </a:t>
            </a:r>
            <a:r>
              <a:rPr lang="en-CA" dirty="0"/>
              <a:t>more easily fall into the valley of good intentions when </a:t>
            </a:r>
            <a:r>
              <a:rPr lang="en-CA" dirty="0" smtClean="0"/>
              <a:t>we don’t </a:t>
            </a:r>
            <a:r>
              <a:rPr lang="en-CA" dirty="0"/>
              <a:t>attend to them </a:t>
            </a:r>
            <a:r>
              <a:rPr lang="en-CA" dirty="0" smtClean="0"/>
              <a:t>immediately, so might we </a:t>
            </a:r>
            <a:r>
              <a:rPr lang="en-CA" dirty="0"/>
              <a:t>all at least consider Christ’s example of a morning, solitary time of prayer, nonetheless.</a:t>
            </a:r>
            <a:endParaRPr lang="en-CA" dirty="0"/>
          </a:p>
        </p:txBody>
      </p:sp>
    </p:spTree>
    <p:extLst>
      <p:ext uri="{BB962C8B-B14F-4D97-AF65-F5344CB8AC3E}">
        <p14:creationId xmlns:p14="http://schemas.microsoft.com/office/powerpoint/2010/main" val="3459381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Two Morning Prayers</a:t>
            </a:r>
            <a:endParaRPr lang="en-CA" dirty="0"/>
          </a:p>
        </p:txBody>
      </p:sp>
      <p:sp>
        <p:nvSpPr>
          <p:cNvPr id="3" name="Content Placeholder 2"/>
          <p:cNvSpPr>
            <a:spLocks noGrp="1"/>
          </p:cNvSpPr>
          <p:nvPr>
            <p:ph idx="1"/>
          </p:nvPr>
        </p:nvSpPr>
        <p:spPr>
          <a:xfrm>
            <a:off x="838200" y="1825625"/>
            <a:ext cx="8619699" cy="4834482"/>
          </a:xfrm>
        </p:spPr>
        <p:txBody>
          <a:bodyPr>
            <a:normAutofit/>
          </a:bodyPr>
          <a:lstStyle/>
          <a:p>
            <a:r>
              <a:rPr lang="en-CA" dirty="0" smtClean="0">
                <a:solidFill>
                  <a:srgbClr val="F1EDF7"/>
                </a:solidFill>
              </a:rPr>
              <a:t>"</a:t>
            </a:r>
            <a:r>
              <a:rPr lang="en-CA" dirty="0">
                <a:solidFill>
                  <a:srgbClr val="F1EDF7"/>
                </a:solidFill>
              </a:rPr>
              <a:t>Holy, holy, holy is the Lord God Almighty, who was, and is, and is to come …You are worthy, our Lord and God, to receive glory and honor and power, for you created all things, and by your will they were created and have their being." (Revelation 4:8,11</a:t>
            </a:r>
            <a:r>
              <a:rPr lang="en-CA" dirty="0" smtClean="0">
                <a:solidFill>
                  <a:srgbClr val="F1EDF7"/>
                </a:solidFill>
              </a:rPr>
              <a:t>)</a:t>
            </a:r>
          </a:p>
          <a:p>
            <a:r>
              <a:rPr lang="en-CA" dirty="0" smtClean="0">
                <a:solidFill>
                  <a:srgbClr val="F1EDF7"/>
                </a:solidFill>
              </a:rPr>
              <a:t>“The </a:t>
            </a:r>
            <a:r>
              <a:rPr lang="en-CA" dirty="0">
                <a:solidFill>
                  <a:srgbClr val="F1EDF7"/>
                </a:solidFill>
              </a:rPr>
              <a:t>steadfast love of the </a:t>
            </a:r>
            <a:r>
              <a:rPr lang="en-CA" cap="small" dirty="0">
                <a:solidFill>
                  <a:srgbClr val="F1EDF7"/>
                </a:solidFill>
              </a:rPr>
              <a:t>Lord</a:t>
            </a:r>
            <a:r>
              <a:rPr lang="en-CA" dirty="0">
                <a:solidFill>
                  <a:srgbClr val="F1EDF7"/>
                </a:solidFill>
              </a:rPr>
              <a:t> never ceases; his mercies never come to an end; they are new every morning; great is your faithfulness”. </a:t>
            </a:r>
            <a:r>
              <a:rPr lang="en-CA" dirty="0" smtClean="0">
                <a:solidFill>
                  <a:srgbClr val="F1EDF7"/>
                </a:solidFill>
              </a:rPr>
              <a:t>(Lamentations 3:22-24)</a:t>
            </a:r>
            <a:endParaRPr lang="en-CA" dirty="0">
              <a:solidFill>
                <a:srgbClr val="F1EDF7"/>
              </a:solidFill>
            </a:endParaRPr>
          </a:p>
        </p:txBody>
      </p:sp>
    </p:spTree>
    <p:extLst>
      <p:ext uri="{BB962C8B-B14F-4D97-AF65-F5344CB8AC3E}">
        <p14:creationId xmlns:p14="http://schemas.microsoft.com/office/powerpoint/2010/main" val="329277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Developing Deeper Prayer</a:t>
            </a:r>
            <a:endParaRPr lang="en-CA" dirty="0"/>
          </a:p>
        </p:txBody>
      </p:sp>
      <p:sp>
        <p:nvSpPr>
          <p:cNvPr id="3" name="Content Placeholder 2"/>
          <p:cNvSpPr>
            <a:spLocks noGrp="1"/>
          </p:cNvSpPr>
          <p:nvPr>
            <p:ph idx="1"/>
          </p:nvPr>
        </p:nvSpPr>
        <p:spPr>
          <a:xfrm>
            <a:off x="838200" y="1620905"/>
            <a:ext cx="10515600" cy="4684357"/>
          </a:xfrm>
        </p:spPr>
        <p:txBody>
          <a:bodyPr>
            <a:normAutofit/>
          </a:bodyPr>
          <a:lstStyle/>
          <a:p>
            <a:r>
              <a:rPr lang="en-CA" dirty="0" smtClean="0"/>
              <a:t>In John 17, we can find encouragement to speak to God about:</a:t>
            </a:r>
          </a:p>
          <a:p>
            <a:pPr marL="514350" indent="-514350">
              <a:buFont typeface="+mj-lt"/>
              <a:buAutoNum type="arabicPeriod"/>
            </a:pPr>
            <a:r>
              <a:rPr lang="en-CA" dirty="0" smtClean="0"/>
              <a:t>what’s happening in our life and how we feel about it</a:t>
            </a:r>
          </a:p>
          <a:p>
            <a:pPr marL="514350" indent="-514350">
              <a:buFont typeface="+mj-lt"/>
              <a:buAutoNum type="arabicPeriod"/>
            </a:pPr>
            <a:r>
              <a:rPr lang="en-CA" dirty="0" smtClean="0"/>
              <a:t>those closest to us </a:t>
            </a:r>
          </a:p>
          <a:p>
            <a:pPr marL="514350" indent="-514350">
              <a:buFont typeface="+mj-lt"/>
              <a:buAutoNum type="arabicPeriod"/>
            </a:pPr>
            <a:r>
              <a:rPr lang="en-CA" dirty="0" smtClean="0"/>
              <a:t>those who belong to the body of Christ, the church. </a:t>
            </a:r>
          </a:p>
          <a:p>
            <a:r>
              <a:rPr lang="en-CA" dirty="0" smtClean="0">
                <a:solidFill>
                  <a:srgbClr val="F1EDF7"/>
                </a:solidFill>
              </a:rPr>
              <a:t>“Get behind me, Satan! … You do not have in mind the concerns of God, but merely human concerns" (Mark 8:33). </a:t>
            </a:r>
          </a:p>
          <a:p>
            <a:r>
              <a:rPr lang="en-CA" dirty="0" smtClean="0"/>
              <a:t>Do we have in mind the concerns of God as we pray?</a:t>
            </a:r>
          </a:p>
          <a:p>
            <a:endParaRPr lang="en-CA" dirty="0"/>
          </a:p>
        </p:txBody>
      </p:sp>
      <p:sp>
        <p:nvSpPr>
          <p:cNvPr id="6" name="Rectangle 5"/>
          <p:cNvSpPr/>
          <p:nvPr/>
        </p:nvSpPr>
        <p:spPr>
          <a:xfrm>
            <a:off x="838200" y="5507837"/>
            <a:ext cx="9015484" cy="1077218"/>
          </a:xfrm>
          <a:prstGeom prst="rect">
            <a:avLst/>
          </a:prstGeom>
        </p:spPr>
        <p:txBody>
          <a:bodyPr wrap="square">
            <a:spAutoFit/>
          </a:bodyPr>
          <a:lstStyle/>
          <a:p>
            <a:pPr algn="ctr"/>
            <a:r>
              <a:rPr lang="en-CA" sz="3200" b="1" i="1" dirty="0" smtClean="0">
                <a:solidFill>
                  <a:schemeClr val="bg1"/>
                </a:solidFill>
                <a:latin typeface="Arial Narrow" panose="020B0606020202030204" pitchFamily="34" charset="0"/>
              </a:rPr>
              <a:t>Commitment 1: Let </a:t>
            </a:r>
            <a:r>
              <a:rPr lang="en-CA" sz="3200" b="1" i="1" dirty="0">
                <a:solidFill>
                  <a:schemeClr val="bg1"/>
                </a:solidFill>
                <a:latin typeface="Arial Narrow" panose="020B0606020202030204" pitchFamily="34" charset="0"/>
              </a:rPr>
              <a:t>us enter into 2024 with a commitment to pray </a:t>
            </a:r>
            <a:r>
              <a:rPr lang="en-CA" sz="3200" b="1" i="1" dirty="0" smtClean="0">
                <a:solidFill>
                  <a:schemeClr val="bg1"/>
                </a:solidFill>
                <a:latin typeface="Arial Narrow" panose="020B0606020202030204" pitchFamily="34" charset="0"/>
              </a:rPr>
              <a:t>like </a:t>
            </a:r>
            <a:r>
              <a:rPr lang="en-CA" sz="3200" b="1" i="1" dirty="0">
                <a:solidFill>
                  <a:schemeClr val="bg1"/>
                </a:solidFill>
                <a:latin typeface="Arial Narrow" panose="020B0606020202030204" pitchFamily="34" charset="0"/>
              </a:rPr>
              <a:t>Jesus.</a:t>
            </a:r>
          </a:p>
        </p:txBody>
      </p:sp>
    </p:spTree>
    <p:extLst>
      <p:ext uri="{BB962C8B-B14F-4D97-AF65-F5344CB8AC3E}">
        <p14:creationId xmlns:p14="http://schemas.microsoft.com/office/powerpoint/2010/main" val="4057950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Practice #</a:t>
            </a:r>
            <a:r>
              <a:rPr lang="en-CA" dirty="0" smtClean="0">
                <a:latin typeface="Arial Narrow" panose="020B0606020202030204" pitchFamily="34" charset="0"/>
              </a:rPr>
              <a:t>2 </a:t>
            </a:r>
            <a:r>
              <a:rPr lang="en-CA" dirty="0" smtClean="0"/>
              <a:t>: Live out Scripture Like Jesus</a:t>
            </a:r>
            <a:endParaRPr lang="en-CA" dirty="0"/>
          </a:p>
        </p:txBody>
      </p:sp>
      <p:sp>
        <p:nvSpPr>
          <p:cNvPr id="3" name="Content Placeholder 2"/>
          <p:cNvSpPr>
            <a:spLocks noGrp="1"/>
          </p:cNvSpPr>
          <p:nvPr>
            <p:ph idx="1"/>
          </p:nvPr>
        </p:nvSpPr>
        <p:spPr>
          <a:xfrm>
            <a:off x="838200" y="1825625"/>
            <a:ext cx="8251209" cy="4351338"/>
          </a:xfrm>
        </p:spPr>
        <p:txBody>
          <a:bodyPr>
            <a:normAutofit/>
          </a:bodyPr>
          <a:lstStyle/>
          <a:p>
            <a:r>
              <a:rPr lang="en-CA" dirty="0" smtClean="0"/>
              <a:t>There </a:t>
            </a:r>
            <a:r>
              <a:rPr lang="en-CA" dirty="0"/>
              <a:t>is a tendency, because of how we are taught to read, to approach the Bible like a text book, reading it for memorization, historical information or comprehension purposes. </a:t>
            </a:r>
            <a:endParaRPr lang="en-CA" dirty="0" smtClean="0"/>
          </a:p>
          <a:p>
            <a:r>
              <a:rPr lang="en-CA" dirty="0" smtClean="0">
                <a:solidFill>
                  <a:srgbClr val="F1EDF7"/>
                </a:solidFill>
              </a:rPr>
              <a:t>“But </a:t>
            </a:r>
            <a:r>
              <a:rPr lang="en-CA" dirty="0">
                <a:solidFill>
                  <a:srgbClr val="F1EDF7"/>
                </a:solidFill>
              </a:rPr>
              <a:t>about the resurrection of the dead—have you not read what God said to you, ‘I am the God of Abraham, the God of Isaac, and the God of Jacob’? He is not the God of the dead but of the living”. </a:t>
            </a:r>
            <a:r>
              <a:rPr lang="en-CA" dirty="0" smtClean="0">
                <a:solidFill>
                  <a:srgbClr val="F1EDF7"/>
                </a:solidFill>
              </a:rPr>
              <a:t>(Matthew 22:31-32)</a:t>
            </a:r>
          </a:p>
          <a:p>
            <a:endParaRPr lang="en-CA" dirty="0"/>
          </a:p>
        </p:txBody>
      </p:sp>
    </p:spTree>
    <p:extLst>
      <p:ext uri="{BB962C8B-B14F-4D97-AF65-F5344CB8AC3E}">
        <p14:creationId xmlns:p14="http://schemas.microsoft.com/office/powerpoint/2010/main" val="784338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5"/>
            <a:ext cx="10515600" cy="5811838"/>
          </a:xfrm>
        </p:spPr>
        <p:txBody>
          <a:bodyPr>
            <a:normAutofit/>
          </a:bodyPr>
          <a:lstStyle/>
          <a:p>
            <a:r>
              <a:rPr lang="en-CA" dirty="0" smtClean="0"/>
              <a:t>We </a:t>
            </a:r>
            <a:r>
              <a:rPr lang="en-CA" dirty="0"/>
              <a:t>are to approach scripture as though it were something presently addressed to us</a:t>
            </a:r>
            <a:r>
              <a:rPr lang="en-CA" dirty="0" smtClean="0"/>
              <a:t>.</a:t>
            </a:r>
          </a:p>
          <a:p>
            <a:r>
              <a:rPr lang="en-CA" dirty="0" smtClean="0"/>
              <a:t>We </a:t>
            </a:r>
            <a:r>
              <a:rPr lang="en-CA" dirty="0"/>
              <a:t>ought to approach Scripture </a:t>
            </a:r>
            <a:r>
              <a:rPr lang="en-CA" dirty="0" smtClean="0"/>
              <a:t>questioning </a:t>
            </a:r>
            <a:r>
              <a:rPr lang="en-CA" dirty="0"/>
              <a:t>“what does this passage say to me right now about the world that I’m presently living in</a:t>
            </a:r>
            <a:r>
              <a:rPr lang="en-CA" dirty="0" smtClean="0"/>
              <a:t>?”. </a:t>
            </a:r>
          </a:p>
          <a:p>
            <a:r>
              <a:rPr lang="en-CA" dirty="0" smtClean="0"/>
              <a:t>The </a:t>
            </a:r>
            <a:r>
              <a:rPr lang="en-CA" dirty="0"/>
              <a:t>reading of Scripture </a:t>
            </a:r>
            <a:r>
              <a:rPr lang="en-CA" dirty="0" smtClean="0"/>
              <a:t>also functions </a:t>
            </a:r>
            <a:r>
              <a:rPr lang="en-CA" dirty="0"/>
              <a:t>as though engaging in a conversation with the living God</a:t>
            </a:r>
            <a:r>
              <a:rPr lang="en-CA" dirty="0" smtClean="0"/>
              <a:t>.</a:t>
            </a:r>
          </a:p>
        </p:txBody>
      </p:sp>
      <p:sp>
        <p:nvSpPr>
          <p:cNvPr id="4" name="Rectangle 3"/>
          <p:cNvSpPr/>
          <p:nvPr/>
        </p:nvSpPr>
        <p:spPr>
          <a:xfrm>
            <a:off x="729018" y="4148919"/>
            <a:ext cx="8974540" cy="2554545"/>
          </a:xfrm>
          <a:prstGeom prst="rect">
            <a:avLst/>
          </a:prstGeom>
        </p:spPr>
        <p:txBody>
          <a:bodyPr wrap="square">
            <a:spAutoFit/>
          </a:bodyPr>
          <a:lstStyle/>
          <a:p>
            <a:pPr algn="ctr"/>
            <a:r>
              <a:rPr lang="en-CA" sz="3200" b="1" i="1" dirty="0" smtClean="0">
                <a:solidFill>
                  <a:schemeClr val="bg1"/>
                </a:solidFill>
                <a:latin typeface="Arial Narrow" panose="020B0606020202030204" pitchFamily="34" charset="0"/>
              </a:rPr>
              <a:t>Commitment #2: Let </a:t>
            </a:r>
            <a:r>
              <a:rPr lang="en-CA" sz="3200" b="1" i="1" dirty="0">
                <a:solidFill>
                  <a:schemeClr val="bg1"/>
                </a:solidFill>
                <a:latin typeface="Arial Narrow" panose="020B0606020202030204" pitchFamily="34" charset="0"/>
              </a:rPr>
              <a:t>us enter into 2024 with a commitment to live out the Scripture like Jesus, permitting our reading to shape and define our understanding of the world around us and God’s activity </a:t>
            </a:r>
            <a:r>
              <a:rPr lang="en-CA" sz="3200" b="1" i="1" dirty="0" smtClean="0">
                <a:solidFill>
                  <a:schemeClr val="bg1"/>
                </a:solidFill>
                <a:latin typeface="Arial Narrow" panose="020B0606020202030204" pitchFamily="34" charset="0"/>
              </a:rPr>
              <a:t>within it.</a:t>
            </a:r>
            <a:endParaRPr lang="en-CA" sz="3200" b="1"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956447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Practice #</a:t>
            </a:r>
            <a:r>
              <a:rPr lang="en-CA" dirty="0" smtClean="0">
                <a:latin typeface="Arial Narrow" panose="020B0606020202030204" pitchFamily="34" charset="0"/>
              </a:rPr>
              <a:t>3 </a:t>
            </a:r>
            <a:r>
              <a:rPr lang="en-CA" dirty="0" smtClean="0"/>
              <a:t>: Serve/Minister Like Jesus</a:t>
            </a:r>
            <a:endParaRPr lang="en-CA" dirty="0"/>
          </a:p>
        </p:txBody>
      </p:sp>
      <p:sp>
        <p:nvSpPr>
          <p:cNvPr id="3" name="Content Placeholder 2"/>
          <p:cNvSpPr>
            <a:spLocks noGrp="1"/>
          </p:cNvSpPr>
          <p:nvPr>
            <p:ph idx="1"/>
          </p:nvPr>
        </p:nvSpPr>
        <p:spPr>
          <a:xfrm>
            <a:off x="838200" y="1825625"/>
            <a:ext cx="8783472" cy="4351338"/>
          </a:xfrm>
        </p:spPr>
        <p:txBody>
          <a:bodyPr>
            <a:normAutofit/>
          </a:bodyPr>
          <a:lstStyle/>
          <a:p>
            <a:r>
              <a:rPr lang="en-CA" dirty="0" smtClean="0">
                <a:solidFill>
                  <a:srgbClr val="F1EDF7"/>
                </a:solidFill>
              </a:rPr>
              <a:t>“Let </a:t>
            </a:r>
            <a:r>
              <a:rPr lang="en-CA" dirty="0">
                <a:solidFill>
                  <a:srgbClr val="F1EDF7"/>
                </a:solidFill>
              </a:rPr>
              <a:t>us go somewhere else—to the nearby villages—so I can preach there also. That is why I have come.” So he traveled throughout Galilee, preaching in their synagogues and driving out </a:t>
            </a:r>
            <a:r>
              <a:rPr lang="en-CA" dirty="0" smtClean="0">
                <a:solidFill>
                  <a:srgbClr val="F1EDF7"/>
                </a:solidFill>
              </a:rPr>
              <a:t>demons.” </a:t>
            </a:r>
            <a:r>
              <a:rPr lang="en-CA" dirty="0">
                <a:solidFill>
                  <a:srgbClr val="F1EDF7"/>
                </a:solidFill>
              </a:rPr>
              <a:t>(Mark 1:38-39</a:t>
            </a:r>
            <a:r>
              <a:rPr lang="en-CA" dirty="0" smtClean="0">
                <a:solidFill>
                  <a:srgbClr val="F1EDF7"/>
                </a:solidFill>
              </a:rPr>
              <a:t>) </a:t>
            </a:r>
          </a:p>
          <a:p>
            <a:r>
              <a:rPr lang="en-CA" dirty="0" smtClean="0"/>
              <a:t>Christ </a:t>
            </a:r>
            <a:r>
              <a:rPr lang="en-CA" dirty="0"/>
              <a:t>dynamically, with effective and vigorous energy, engaged in ministry to the world around </a:t>
            </a:r>
            <a:r>
              <a:rPr lang="en-CA" dirty="0" smtClean="0"/>
              <a:t>Him.</a:t>
            </a:r>
          </a:p>
        </p:txBody>
      </p:sp>
    </p:spTree>
    <p:extLst>
      <p:ext uri="{BB962C8B-B14F-4D97-AF65-F5344CB8AC3E}">
        <p14:creationId xmlns:p14="http://schemas.microsoft.com/office/powerpoint/2010/main" val="252340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653</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Christmas Sparkle PERSONAL USE</vt:lpstr>
      <vt:lpstr>Arial</vt:lpstr>
      <vt:lpstr>Arial Narrow</vt:lpstr>
      <vt:lpstr>Office Theme</vt:lpstr>
      <vt:lpstr>PowerPoint Presentation</vt:lpstr>
      <vt:lpstr>PowerPoint Presentation</vt:lpstr>
      <vt:lpstr>Three Dynamic Practices</vt:lpstr>
      <vt:lpstr>Practice #1:Pray like Jesus</vt:lpstr>
      <vt:lpstr>Two Morning Prayers</vt:lpstr>
      <vt:lpstr>Developing Deeper Prayer</vt:lpstr>
      <vt:lpstr>Practice #2 : Live out Scripture Like Jesus</vt:lpstr>
      <vt:lpstr>PowerPoint Presentation</vt:lpstr>
      <vt:lpstr>Practice #3 : Serve/Minister Like Jesus</vt:lpstr>
      <vt:lpstr>PowerPoint Presentation</vt:lpstr>
      <vt:lpstr>A Prayer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11</cp:revision>
  <dcterms:created xsi:type="dcterms:W3CDTF">2023-12-28T19:48:42Z</dcterms:created>
  <dcterms:modified xsi:type="dcterms:W3CDTF">2023-12-29T20:44:17Z</dcterms:modified>
</cp:coreProperties>
</file>