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7010400" cy="9296400"/>
  <p:embeddedFontLst>
    <p:embeddedFont>
      <p:font typeface="Calibri Light" panose="020F0302020204030204" pitchFamily="34" charset="0"/>
      <p:regular r:id="rId15"/>
      <p:italic r:id="rId16"/>
    </p:embeddedFont>
    <p:embeddedFont>
      <p:font typeface="Christmas Sparkle PERSONAL USE" pitchFamily="2" charset="0"/>
      <p:regular r:id="rId17"/>
    </p:embeddedFont>
    <p:embeddedFont>
      <p:font typeface="Arial Narrow" panose="020B0606020202030204" pitchFamily="3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1332"/>
    <a:srgbClr val="4C4265"/>
    <a:srgbClr val="755F86"/>
    <a:srgbClr val="766087"/>
    <a:srgbClr val="A590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09014A6-3B1A-4E4D-812A-A9ABFE67FD51}" type="datetimeFigureOut">
              <a:rPr lang="en-CA" smtClean="0"/>
              <a:t>2023-12-02</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2D371E6-78AA-4D06-8077-3132C3B99EA0}" type="slidenum">
              <a:rPr lang="en-CA" smtClean="0"/>
              <a:t>‹#›</a:t>
            </a:fld>
            <a:endParaRPr lang="en-CA"/>
          </a:p>
        </p:txBody>
      </p:sp>
    </p:spTree>
    <p:extLst>
      <p:ext uri="{BB962C8B-B14F-4D97-AF65-F5344CB8AC3E}">
        <p14:creationId xmlns:p14="http://schemas.microsoft.com/office/powerpoint/2010/main" val="31672097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0D195DB-9B76-4B1A-90BD-D6D1DB811F20}" type="datetimeFigureOut">
              <a:rPr lang="en-CA" smtClean="0"/>
              <a:t>2023-12-02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34A020-5AE1-4C87-81A2-3120DA13A392}" type="slidenum">
              <a:rPr lang="en-CA" smtClean="0"/>
              <a:t>‹#›</a:t>
            </a:fld>
            <a:endParaRPr lang="en-CA"/>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3767" t="15779" r="9413" b="20138"/>
          <a:stretch/>
        </p:blipFill>
        <p:spPr>
          <a:xfrm>
            <a:off x="0" y="0"/>
            <a:ext cx="12364049" cy="6879017"/>
          </a:xfrm>
          <a:prstGeom prst="rect">
            <a:avLst/>
          </a:prstGeom>
        </p:spPr>
      </p:pic>
    </p:spTree>
    <p:extLst>
      <p:ext uri="{BB962C8B-B14F-4D97-AF65-F5344CB8AC3E}">
        <p14:creationId xmlns:p14="http://schemas.microsoft.com/office/powerpoint/2010/main" val="1041967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0D195DB-9B76-4B1A-90BD-D6D1DB811F20}" type="datetimeFigureOut">
              <a:rPr lang="en-CA" smtClean="0"/>
              <a:t>2023-12-02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4022415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0D195DB-9B76-4B1A-90BD-D6D1DB811F20}" type="datetimeFigureOut">
              <a:rPr lang="en-CA" smtClean="0"/>
              <a:t>2023-12-02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352822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7200">
                <a:solidFill>
                  <a:srgbClr val="4C4265"/>
                </a:solidFill>
                <a:latin typeface="Christmas Sparkle PERSONAL USE" pitchFamily="2" charset="0"/>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3000">
                <a:solidFill>
                  <a:srgbClr val="755F86"/>
                </a:solidFill>
                <a:latin typeface="Arial Narrow" panose="020B0606020202030204" pitchFamily="34" charset="0"/>
              </a:defRPr>
            </a:lvl1pPr>
            <a:lvl2pPr>
              <a:defRPr sz="3000">
                <a:solidFill>
                  <a:srgbClr val="755F86"/>
                </a:solidFill>
                <a:latin typeface="Arial Narrow" panose="020B0606020202030204" pitchFamily="34" charset="0"/>
              </a:defRPr>
            </a:lvl2pPr>
            <a:lvl3pPr>
              <a:defRPr sz="3000">
                <a:solidFill>
                  <a:srgbClr val="755F86"/>
                </a:solidFill>
                <a:latin typeface="Arial Narrow" panose="020B0606020202030204" pitchFamily="34" charset="0"/>
              </a:defRPr>
            </a:lvl3pPr>
            <a:lvl4pPr>
              <a:defRPr sz="3000">
                <a:solidFill>
                  <a:srgbClr val="755F86"/>
                </a:solidFill>
                <a:latin typeface="Arial Narrow" panose="020B0606020202030204" pitchFamily="34" charset="0"/>
              </a:defRPr>
            </a:lvl4pPr>
            <a:lvl5pPr>
              <a:defRPr sz="3000">
                <a:solidFill>
                  <a:srgbClr val="755F86"/>
                </a:solidFill>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D0D195DB-9B76-4B1A-90BD-D6D1DB811F20}" type="datetimeFigureOut">
              <a:rPr lang="en-CA" smtClean="0"/>
              <a:t>2023-12-02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415559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D195DB-9B76-4B1A-90BD-D6D1DB811F20}" type="datetimeFigureOut">
              <a:rPr lang="en-CA" smtClean="0"/>
              <a:t>2023-12-02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3552637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0D195DB-9B76-4B1A-90BD-D6D1DB811F20}" type="datetimeFigureOut">
              <a:rPr lang="en-CA" smtClean="0"/>
              <a:t>2023-12-02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2757843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0D195DB-9B76-4B1A-90BD-D6D1DB811F20}" type="datetimeFigureOut">
              <a:rPr lang="en-CA" smtClean="0"/>
              <a:t>2023-12-02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89442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0D195DB-9B76-4B1A-90BD-D6D1DB811F20}" type="datetimeFigureOut">
              <a:rPr lang="en-CA" smtClean="0"/>
              <a:t>2023-12-02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206285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D195DB-9B76-4B1A-90BD-D6D1DB811F20}" type="datetimeFigureOut">
              <a:rPr lang="en-CA" smtClean="0"/>
              <a:t>2023-12-02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200088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195DB-9B76-4B1A-90BD-D6D1DB811F20}" type="datetimeFigureOut">
              <a:rPr lang="en-CA" smtClean="0"/>
              <a:t>2023-12-02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1115839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195DB-9B76-4B1A-90BD-D6D1DB811F20}" type="datetimeFigureOut">
              <a:rPr lang="en-CA" smtClean="0"/>
              <a:t>2023-12-02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E34A020-5AE1-4C87-81A2-3120DA13A392}" type="slidenum">
              <a:rPr lang="en-CA" smtClean="0"/>
              <a:t>‹#›</a:t>
            </a:fld>
            <a:endParaRPr lang="en-CA"/>
          </a:p>
        </p:txBody>
      </p:sp>
    </p:spTree>
    <p:extLst>
      <p:ext uri="{BB962C8B-B14F-4D97-AF65-F5344CB8AC3E}">
        <p14:creationId xmlns:p14="http://schemas.microsoft.com/office/powerpoint/2010/main" val="3043461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D195DB-9B76-4B1A-90BD-D6D1DB811F20}" type="datetimeFigureOut">
              <a:rPr lang="en-CA" smtClean="0"/>
              <a:t>2023-12-02</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34A020-5AE1-4C87-81A2-3120DA13A392}" type="slidenum">
              <a:rPr lang="en-CA" smtClean="0"/>
              <a:t>‹#›</a:t>
            </a:fld>
            <a:endParaRPr lang="en-CA"/>
          </a:p>
        </p:txBody>
      </p:sp>
      <p:sp>
        <p:nvSpPr>
          <p:cNvPr id="7" name="Title 1"/>
          <p:cNvSpPr txBox="1">
            <a:spLocks/>
          </p:cNvSpPr>
          <p:nvPr userDrawn="1"/>
        </p:nvSpPr>
        <p:spPr>
          <a:xfrm>
            <a:off x="964381" y="6225171"/>
            <a:ext cx="4757603" cy="9224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sz="20000" dirty="0">
              <a:solidFill>
                <a:srgbClr val="755F86"/>
              </a:solidFill>
              <a:latin typeface="Christmas Sparkle PERSONAL USE" pitchFamily="2" charset="0"/>
            </a:endParaRPr>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12595" y="4067032"/>
            <a:ext cx="4979405" cy="2924784"/>
          </a:xfrm>
          <a:prstGeom prst="rect">
            <a:avLst/>
          </a:prstGeom>
        </p:spPr>
      </p:pic>
      <p:sp>
        <p:nvSpPr>
          <p:cNvPr id="9" name="Rectangle 8"/>
          <p:cNvSpPr/>
          <p:nvPr userDrawn="1"/>
        </p:nvSpPr>
        <p:spPr>
          <a:xfrm>
            <a:off x="9845722" y="3141370"/>
            <a:ext cx="1616148" cy="1569660"/>
          </a:xfrm>
          <a:prstGeom prst="rect">
            <a:avLst/>
          </a:prstGeom>
        </p:spPr>
        <p:txBody>
          <a:bodyPr wrap="none">
            <a:spAutoFit/>
          </a:bodyPr>
          <a:lstStyle/>
          <a:p>
            <a:r>
              <a:rPr lang="en-CA" sz="9600" dirty="0" smtClean="0">
                <a:solidFill>
                  <a:srgbClr val="755F86"/>
                </a:solidFill>
                <a:latin typeface="Christmas Sparkle PERSONAL USE" pitchFamily="2" charset="0"/>
              </a:rPr>
              <a:t>Led</a:t>
            </a:r>
            <a:endParaRPr lang="en-CA" dirty="0"/>
          </a:p>
        </p:txBody>
      </p:sp>
      <p:sp>
        <p:nvSpPr>
          <p:cNvPr id="12" name="Rectangle 11"/>
          <p:cNvSpPr/>
          <p:nvPr userDrawn="1"/>
        </p:nvSpPr>
        <p:spPr>
          <a:xfrm>
            <a:off x="7492621" y="4421875"/>
            <a:ext cx="2142698" cy="1934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79243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9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endParaRPr lang="en-CA" dirty="0"/>
          </a:p>
        </p:txBody>
      </p:sp>
    </p:spTree>
    <p:extLst>
      <p:ext uri="{BB962C8B-B14F-4D97-AF65-F5344CB8AC3E}">
        <p14:creationId xmlns:p14="http://schemas.microsoft.com/office/powerpoint/2010/main" val="1858066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Application Questions</a:t>
            </a:r>
            <a:endParaRPr lang="en-CA" dirty="0"/>
          </a:p>
        </p:txBody>
      </p:sp>
      <p:sp>
        <p:nvSpPr>
          <p:cNvPr id="3" name="Content Placeholder 2"/>
          <p:cNvSpPr>
            <a:spLocks noGrp="1"/>
          </p:cNvSpPr>
          <p:nvPr>
            <p:ph idx="1"/>
          </p:nvPr>
        </p:nvSpPr>
        <p:spPr>
          <a:xfrm>
            <a:off x="838200" y="1825625"/>
            <a:ext cx="8401334" cy="4351338"/>
          </a:xfrm>
        </p:spPr>
        <p:txBody>
          <a:bodyPr>
            <a:normAutofit/>
          </a:bodyPr>
          <a:lstStyle/>
          <a:p>
            <a:r>
              <a:rPr lang="en-CA" dirty="0" smtClean="0"/>
              <a:t>Do </a:t>
            </a:r>
            <a:r>
              <a:rPr lang="en-CA" dirty="0"/>
              <a:t>you think that God still might lead by decree today? </a:t>
            </a:r>
            <a:endParaRPr lang="en-CA" dirty="0" smtClean="0"/>
          </a:p>
          <a:p>
            <a:r>
              <a:rPr lang="en-CA" dirty="0" smtClean="0"/>
              <a:t>Do </a:t>
            </a:r>
            <a:r>
              <a:rPr lang="en-CA" dirty="0"/>
              <a:t>you think that He might align seemingly unrelated circumstances so that we find ourselves in just the right place at just the right time for His purposes? </a:t>
            </a:r>
            <a:endParaRPr lang="en-CA" dirty="0" smtClean="0"/>
          </a:p>
          <a:p>
            <a:r>
              <a:rPr lang="en-CA" dirty="0" smtClean="0"/>
              <a:t>Do </a:t>
            </a:r>
            <a:r>
              <a:rPr lang="en-CA" dirty="0"/>
              <a:t>you think He might do this at both a personal and a corporate level – that He might have put “us” in just the right place at just the right time for His </a:t>
            </a:r>
            <a:r>
              <a:rPr lang="en-CA" dirty="0" smtClean="0"/>
              <a:t>purposes?</a:t>
            </a:r>
          </a:p>
          <a:p>
            <a:r>
              <a:rPr lang="en-CA" dirty="0" smtClean="0"/>
              <a:t>What might </a:t>
            </a:r>
            <a:r>
              <a:rPr lang="en-CA" dirty="0"/>
              <a:t>happen if we actually were more aware that God might just be leading us by decree? </a:t>
            </a:r>
          </a:p>
        </p:txBody>
      </p:sp>
    </p:spTree>
    <p:extLst>
      <p:ext uri="{BB962C8B-B14F-4D97-AF65-F5344CB8AC3E}">
        <p14:creationId xmlns:p14="http://schemas.microsoft.com/office/powerpoint/2010/main" val="3916014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Christmas Meets Easter</a:t>
            </a:r>
            <a:endParaRPr lang="en-CA" dirty="0"/>
          </a:p>
        </p:txBody>
      </p:sp>
      <p:sp>
        <p:nvSpPr>
          <p:cNvPr id="3" name="Content Placeholder 2"/>
          <p:cNvSpPr>
            <a:spLocks noGrp="1"/>
          </p:cNvSpPr>
          <p:nvPr>
            <p:ph idx="1"/>
          </p:nvPr>
        </p:nvSpPr>
        <p:spPr>
          <a:xfrm>
            <a:off x="838200" y="1856096"/>
            <a:ext cx="8387687" cy="4798538"/>
          </a:xfrm>
        </p:spPr>
        <p:txBody>
          <a:bodyPr>
            <a:normAutofit lnSpcReduction="10000"/>
          </a:bodyPr>
          <a:lstStyle/>
          <a:p>
            <a:r>
              <a:rPr lang="en-CA" dirty="0" smtClean="0"/>
              <a:t>It’s </a:t>
            </a:r>
            <a:r>
              <a:rPr lang="en-CA" dirty="0"/>
              <a:t>not just that God decreed that Joseph and Mary would be in Bethlehem for the birth of Christ that is important. </a:t>
            </a:r>
            <a:endParaRPr lang="en-CA" dirty="0" smtClean="0"/>
          </a:p>
          <a:p>
            <a:r>
              <a:rPr lang="en-CA" dirty="0" smtClean="0"/>
              <a:t>Some </a:t>
            </a:r>
            <a:r>
              <a:rPr lang="en-CA" dirty="0"/>
              <a:t>30 years later, as Romans 5:6 reveals “at just the right time, when we were still powerless, Christ died for the ungodly”. </a:t>
            </a:r>
            <a:endParaRPr lang="en-CA" dirty="0" smtClean="0"/>
          </a:p>
          <a:p>
            <a:r>
              <a:rPr lang="en-CA" dirty="0" smtClean="0"/>
              <a:t>Not </a:t>
            </a:r>
            <a:r>
              <a:rPr lang="en-CA" dirty="0"/>
              <a:t>only were the circumstances of Christ’s birth sovereignly ordered so that God’s word might be proven true, but the events of Christ’s life, death and resurrection were also divinely ordered so that we – you and I – might be saved from our sin - that God’s word to Joseph might be proven true. </a:t>
            </a:r>
          </a:p>
        </p:txBody>
      </p:sp>
    </p:spTree>
    <p:extLst>
      <p:ext uri="{BB962C8B-B14F-4D97-AF65-F5344CB8AC3E}">
        <p14:creationId xmlns:p14="http://schemas.microsoft.com/office/powerpoint/2010/main" val="2665892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Prayer</a:t>
            </a:r>
            <a:endParaRPr lang="en-CA" dirty="0"/>
          </a:p>
        </p:txBody>
      </p:sp>
      <p:sp>
        <p:nvSpPr>
          <p:cNvPr id="3" name="Content Placeholder 2"/>
          <p:cNvSpPr>
            <a:spLocks noGrp="1"/>
          </p:cNvSpPr>
          <p:nvPr>
            <p:ph idx="1"/>
          </p:nvPr>
        </p:nvSpPr>
        <p:spPr>
          <a:xfrm>
            <a:off x="838200" y="1825624"/>
            <a:ext cx="8455925" cy="4793539"/>
          </a:xfrm>
        </p:spPr>
        <p:txBody>
          <a:bodyPr>
            <a:normAutofit lnSpcReduction="10000"/>
          </a:bodyPr>
          <a:lstStyle/>
          <a:p>
            <a:r>
              <a:rPr lang="en-CA" dirty="0" smtClean="0"/>
              <a:t>Might we become </a:t>
            </a:r>
            <a:r>
              <a:rPr lang="en-CA" dirty="0"/>
              <a:t>a people who regularly ask the question “how can I honour you God in these circumstances in which I find myself?”. </a:t>
            </a:r>
            <a:endParaRPr lang="en-CA" dirty="0" smtClean="0"/>
          </a:p>
          <a:p>
            <a:r>
              <a:rPr lang="en-CA" dirty="0" smtClean="0"/>
              <a:t>Might </a:t>
            </a:r>
            <a:r>
              <a:rPr lang="en-CA" dirty="0"/>
              <a:t>we </a:t>
            </a:r>
            <a:r>
              <a:rPr lang="en-CA" dirty="0" smtClean="0"/>
              <a:t>be </a:t>
            </a:r>
            <a:r>
              <a:rPr lang="en-CA" dirty="0"/>
              <a:t>open to the ongoing leading of God in our lives, even an unconscious leading, finding that the lesson of our passage today is true: God truly does have the ability to </a:t>
            </a:r>
            <a:r>
              <a:rPr lang="en-CA" dirty="0">
                <a:solidFill>
                  <a:srgbClr val="141332"/>
                </a:solidFill>
              </a:rPr>
              <a:t>“[work] out everything in conformity with the purpose of his </a:t>
            </a:r>
            <a:r>
              <a:rPr lang="en-CA" dirty="0" smtClean="0">
                <a:solidFill>
                  <a:srgbClr val="141332"/>
                </a:solidFill>
              </a:rPr>
              <a:t>will”.</a:t>
            </a:r>
          </a:p>
          <a:p>
            <a:r>
              <a:rPr lang="en-CA" dirty="0" smtClean="0"/>
              <a:t>Might </a:t>
            </a:r>
            <a:r>
              <a:rPr lang="en-CA" dirty="0"/>
              <a:t>this knowledge give us tremendous hope as we face the uncertain circumstances of life in this world, even this </a:t>
            </a:r>
            <a:r>
              <a:rPr lang="en-CA" dirty="0" smtClean="0"/>
              <a:t>Christmas!</a:t>
            </a:r>
            <a:endParaRPr lang="en-CA" dirty="0"/>
          </a:p>
        </p:txBody>
      </p:sp>
    </p:spTree>
    <p:extLst>
      <p:ext uri="{BB962C8B-B14F-4D97-AF65-F5344CB8AC3E}">
        <p14:creationId xmlns:p14="http://schemas.microsoft.com/office/powerpoint/2010/main" val="274457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269590"/>
            <a:ext cx="8537812" cy="6335926"/>
          </a:xfrm>
        </p:spPr>
        <p:txBody>
          <a:bodyPr>
            <a:normAutofit fontScale="92500" lnSpcReduction="20000"/>
          </a:bodyPr>
          <a:lstStyle/>
          <a:p>
            <a:pPr marL="0" indent="0">
              <a:lnSpc>
                <a:spcPct val="110000"/>
              </a:lnSpc>
              <a:spcBef>
                <a:spcPts val="0"/>
              </a:spcBef>
              <a:buNone/>
            </a:pPr>
            <a:r>
              <a:rPr lang="en-CA" sz="3200" dirty="0">
                <a:solidFill>
                  <a:srgbClr val="141332"/>
                </a:solidFill>
                <a:latin typeface="Arial Narrow" panose="020B0606020202030204" pitchFamily="34" charset="0"/>
              </a:rPr>
              <a:t>“In those days Caesar Augustus issued a decree that a census should be taken of the entire Roman world.</a:t>
            </a:r>
            <a:r>
              <a:rPr lang="en-CA" sz="3200" b="1" baseline="30000" dirty="0">
                <a:solidFill>
                  <a:srgbClr val="141332"/>
                </a:solidFill>
                <a:latin typeface="Arial Narrow" panose="020B0606020202030204" pitchFamily="34" charset="0"/>
              </a:rPr>
              <a:t> </a:t>
            </a:r>
            <a:r>
              <a:rPr lang="en-CA" sz="3200" dirty="0">
                <a:solidFill>
                  <a:srgbClr val="141332"/>
                </a:solidFill>
                <a:latin typeface="Arial Narrow" panose="020B0606020202030204" pitchFamily="34" charset="0"/>
              </a:rPr>
              <a:t>(This was the first census that took place while </a:t>
            </a:r>
            <a:r>
              <a:rPr lang="en-CA" sz="3200" dirty="0" err="1">
                <a:solidFill>
                  <a:srgbClr val="141332"/>
                </a:solidFill>
                <a:latin typeface="Arial Narrow" panose="020B0606020202030204" pitchFamily="34" charset="0"/>
              </a:rPr>
              <a:t>Quirinius</a:t>
            </a:r>
            <a:r>
              <a:rPr lang="en-CA" sz="3200" dirty="0">
                <a:solidFill>
                  <a:srgbClr val="141332"/>
                </a:solidFill>
                <a:latin typeface="Arial Narrow" panose="020B0606020202030204" pitchFamily="34" charset="0"/>
              </a:rPr>
              <a:t> was governor of Syria.) And everyone went to their own town to register.</a:t>
            </a:r>
            <a:r>
              <a:rPr lang="en-CA" sz="3200" b="1" baseline="30000" dirty="0">
                <a:solidFill>
                  <a:srgbClr val="141332"/>
                </a:solidFill>
                <a:latin typeface="Arial Narrow" panose="020B0606020202030204" pitchFamily="34" charset="0"/>
              </a:rPr>
              <a:t> </a:t>
            </a:r>
            <a:r>
              <a:rPr lang="en-CA" sz="3200" dirty="0">
                <a:solidFill>
                  <a:srgbClr val="141332"/>
                </a:solidFill>
                <a:latin typeface="Arial Narrow" panose="020B0606020202030204" pitchFamily="34" charset="0"/>
              </a:rPr>
              <a:t>So Joseph also went up from the town of Nazareth in Galilee to Judea, to Bethlehem the town of David, because he belonged to the house and line of David. He went there to register with Mary, who was pledged to be married to him and was expecting a child. While they were there, the time came for the baby to be born, and she gave birth to her firstborn, a son. She wrapped him in cloths and placed him in a manger, because there was no guest room available for them</a:t>
            </a:r>
            <a:r>
              <a:rPr lang="en-CA" sz="3200" dirty="0" smtClean="0">
                <a:solidFill>
                  <a:srgbClr val="141332"/>
                </a:solidFill>
                <a:latin typeface="Arial Narrow" panose="020B0606020202030204" pitchFamily="34" charset="0"/>
              </a:rPr>
              <a:t>.”</a:t>
            </a:r>
          </a:p>
          <a:p>
            <a:pPr marL="0" indent="0" algn="r">
              <a:lnSpc>
                <a:spcPct val="110000"/>
              </a:lnSpc>
              <a:spcBef>
                <a:spcPts val="0"/>
              </a:spcBef>
              <a:buNone/>
            </a:pPr>
            <a:r>
              <a:rPr lang="en-CA" sz="3200" dirty="0" smtClean="0">
                <a:solidFill>
                  <a:srgbClr val="141332"/>
                </a:solidFill>
                <a:latin typeface="Arial Narrow" panose="020B0606020202030204" pitchFamily="34" charset="0"/>
              </a:rPr>
              <a:t>(Luke 2:1-7)</a:t>
            </a:r>
            <a:endParaRPr lang="en-CA" sz="3200" dirty="0">
              <a:solidFill>
                <a:srgbClr val="141332"/>
              </a:solidFill>
              <a:latin typeface="Arial Narrow" panose="020B0606020202030204" pitchFamily="34" charset="0"/>
            </a:endParaRPr>
          </a:p>
          <a:p>
            <a:pPr marL="0" indent="0">
              <a:buNone/>
            </a:pPr>
            <a:endParaRPr lang="en-CA" dirty="0"/>
          </a:p>
        </p:txBody>
      </p:sp>
    </p:spTree>
    <p:extLst>
      <p:ext uri="{BB962C8B-B14F-4D97-AF65-F5344CB8AC3E}">
        <p14:creationId xmlns:p14="http://schemas.microsoft.com/office/powerpoint/2010/main" val="3010950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125"/>
            <a:ext cx="10515600" cy="2732917"/>
          </a:xfrm>
        </p:spPr>
        <p:txBody>
          <a:bodyPr>
            <a:noAutofit/>
          </a:bodyPr>
          <a:lstStyle/>
          <a:p>
            <a:pPr>
              <a:spcBef>
                <a:spcPts val="0"/>
              </a:spcBef>
            </a:pPr>
            <a:r>
              <a:rPr lang="en-CA" dirty="0" smtClean="0"/>
              <a:t>God </a:t>
            </a:r>
            <a:r>
              <a:rPr lang="en-CA" dirty="0"/>
              <a:t>created all that is </a:t>
            </a:r>
            <a:r>
              <a:rPr lang="en-CA" dirty="0" smtClean="0"/>
              <a:t>purposefully, designing us for </a:t>
            </a:r>
            <a:r>
              <a:rPr lang="en-CA" dirty="0"/>
              <a:t>relationship with Him whereby we might follow His leading </a:t>
            </a:r>
            <a:r>
              <a:rPr lang="en-CA" dirty="0" smtClean="0"/>
              <a:t>towards </a:t>
            </a:r>
            <a:r>
              <a:rPr lang="en-CA" dirty="0"/>
              <a:t>fulfillment in life</a:t>
            </a:r>
            <a:r>
              <a:rPr lang="en-CA" dirty="0" smtClean="0"/>
              <a:t>.</a:t>
            </a:r>
          </a:p>
          <a:p>
            <a:pPr>
              <a:spcBef>
                <a:spcPts val="0"/>
              </a:spcBef>
            </a:pPr>
            <a:r>
              <a:rPr lang="en-CA" dirty="0" smtClean="0"/>
              <a:t>Sin </a:t>
            </a:r>
            <a:r>
              <a:rPr lang="en-CA" dirty="0"/>
              <a:t>entered the </a:t>
            </a:r>
            <a:r>
              <a:rPr lang="en-CA" dirty="0" smtClean="0"/>
              <a:t>equation and led </a:t>
            </a:r>
            <a:r>
              <a:rPr lang="en-CA" dirty="0"/>
              <a:t>to a </a:t>
            </a:r>
            <a:r>
              <a:rPr lang="en-CA" dirty="0" smtClean="0"/>
              <a:t>difficulty </a:t>
            </a:r>
            <a:r>
              <a:rPr lang="en-CA" dirty="0"/>
              <a:t>for </a:t>
            </a:r>
            <a:r>
              <a:rPr lang="en-CA" dirty="0" smtClean="0"/>
              <a:t>us, leading to </a:t>
            </a:r>
            <a:r>
              <a:rPr lang="en-CA" dirty="0"/>
              <a:t>the ultimate reality that rather than being free to follow our own lead in life, we are little more than slaves to sin. </a:t>
            </a:r>
            <a:endParaRPr lang="en-CA" dirty="0" smtClean="0"/>
          </a:p>
        </p:txBody>
      </p:sp>
      <p:sp>
        <p:nvSpPr>
          <p:cNvPr id="4" name="Rectangle 3"/>
          <p:cNvSpPr/>
          <p:nvPr/>
        </p:nvSpPr>
        <p:spPr>
          <a:xfrm>
            <a:off x="838200" y="2470242"/>
            <a:ext cx="9124666" cy="3831818"/>
          </a:xfrm>
          <a:prstGeom prst="rect">
            <a:avLst/>
          </a:prstGeom>
        </p:spPr>
        <p:txBody>
          <a:bodyPr wrap="square">
            <a:spAutoFit/>
          </a:bodyPr>
          <a:lstStyle/>
          <a:p>
            <a:pPr marL="285750" indent="-285750">
              <a:lnSpc>
                <a:spcPct val="90000"/>
              </a:lnSpc>
              <a:buFont typeface="Arial" panose="020B0604020202020204" pitchFamily="34" charset="0"/>
              <a:buChar char="•"/>
            </a:pPr>
            <a:r>
              <a:rPr lang="en-CA" sz="3000" dirty="0">
                <a:solidFill>
                  <a:srgbClr val="755F86"/>
                </a:solidFill>
                <a:latin typeface="Arial Narrow" panose="020B0606020202030204" pitchFamily="34" charset="0"/>
              </a:rPr>
              <a:t>For centuries prior to the start of our passage, </a:t>
            </a:r>
            <a:r>
              <a:rPr lang="en-CA" sz="3000" dirty="0" smtClean="0">
                <a:solidFill>
                  <a:srgbClr val="755F86"/>
                </a:solidFill>
                <a:latin typeface="Arial Narrow" panose="020B0606020202030204" pitchFamily="34" charset="0"/>
              </a:rPr>
              <a:t>God informed His </a:t>
            </a:r>
            <a:r>
              <a:rPr lang="en-CA" sz="3000" dirty="0">
                <a:solidFill>
                  <a:srgbClr val="755F86"/>
                </a:solidFill>
                <a:latin typeface="Arial Narrow" panose="020B0606020202030204" pitchFamily="34" charset="0"/>
              </a:rPr>
              <a:t>people of a coming Messiah who would </a:t>
            </a:r>
            <a:r>
              <a:rPr lang="en-CA" sz="3000" dirty="0" smtClean="0">
                <a:solidFill>
                  <a:srgbClr val="755F86"/>
                </a:solidFill>
                <a:latin typeface="Arial Narrow" panose="020B0606020202030204" pitchFamily="34" charset="0"/>
              </a:rPr>
              <a:t>break </a:t>
            </a:r>
            <a:r>
              <a:rPr lang="en-CA" sz="3000" dirty="0">
                <a:solidFill>
                  <a:srgbClr val="755F86"/>
                </a:solidFill>
                <a:latin typeface="Arial Narrow" panose="020B0606020202030204" pitchFamily="34" charset="0"/>
              </a:rPr>
              <a:t>the chains of human sin and lead God’s </a:t>
            </a:r>
            <a:r>
              <a:rPr lang="en-CA" sz="3000" dirty="0" smtClean="0">
                <a:solidFill>
                  <a:srgbClr val="755F86"/>
                </a:solidFill>
                <a:latin typeface="Arial Narrow" panose="020B0606020202030204" pitchFamily="34" charset="0"/>
              </a:rPr>
              <a:t>people </a:t>
            </a:r>
            <a:r>
              <a:rPr lang="en-CA" sz="3000" dirty="0">
                <a:solidFill>
                  <a:srgbClr val="755F86"/>
                </a:solidFill>
                <a:latin typeface="Arial Narrow" panose="020B0606020202030204" pitchFamily="34" charset="0"/>
              </a:rPr>
              <a:t>as a Good Shepherd. </a:t>
            </a:r>
          </a:p>
          <a:p>
            <a:pPr marL="285750" indent="-285750">
              <a:lnSpc>
                <a:spcPct val="90000"/>
              </a:lnSpc>
              <a:buFont typeface="Arial" panose="020B0604020202020204" pitchFamily="34" charset="0"/>
              <a:buChar char="•"/>
            </a:pPr>
            <a:r>
              <a:rPr lang="en-CA" sz="3000" dirty="0">
                <a:solidFill>
                  <a:srgbClr val="141332"/>
                </a:solidFill>
                <a:latin typeface="Arial Narrow" panose="020B0606020202030204" pitchFamily="34" charset="0"/>
              </a:rPr>
              <a:t>“But you, Bethlehem </a:t>
            </a:r>
            <a:r>
              <a:rPr lang="en-CA" sz="3000" dirty="0" err="1">
                <a:solidFill>
                  <a:srgbClr val="141332"/>
                </a:solidFill>
                <a:latin typeface="Arial Narrow" panose="020B0606020202030204" pitchFamily="34" charset="0"/>
              </a:rPr>
              <a:t>Ephrathah</a:t>
            </a:r>
            <a:r>
              <a:rPr lang="en-CA" sz="3000" dirty="0">
                <a:solidFill>
                  <a:srgbClr val="141332"/>
                </a:solidFill>
                <a:latin typeface="Arial Narrow" panose="020B0606020202030204" pitchFamily="34" charset="0"/>
              </a:rPr>
              <a:t>, though you are small                                         among the clans of Judah, out of you will come for me </a:t>
            </a:r>
            <a:r>
              <a:rPr lang="en-CA" sz="3000" dirty="0" smtClean="0">
                <a:solidFill>
                  <a:srgbClr val="141332"/>
                </a:solidFill>
                <a:latin typeface="Arial Narrow" panose="020B0606020202030204" pitchFamily="34" charset="0"/>
              </a:rPr>
              <a:t>one </a:t>
            </a:r>
            <a:r>
              <a:rPr lang="en-CA" sz="3000" dirty="0">
                <a:solidFill>
                  <a:srgbClr val="141332"/>
                </a:solidFill>
                <a:latin typeface="Arial Narrow" panose="020B0606020202030204" pitchFamily="34" charset="0"/>
              </a:rPr>
              <a:t>who will be ruler over Israel, whose origins are from of old, from ancient times.” (Micah 5:2)</a:t>
            </a:r>
          </a:p>
          <a:p>
            <a:pPr marL="285750" indent="-285750">
              <a:lnSpc>
                <a:spcPct val="90000"/>
              </a:lnSpc>
              <a:buFont typeface="Arial" panose="020B0604020202020204" pitchFamily="34" charset="0"/>
              <a:buChar char="•"/>
            </a:pPr>
            <a:r>
              <a:rPr lang="en-CA" sz="3000" dirty="0">
                <a:solidFill>
                  <a:srgbClr val="755F86"/>
                </a:solidFill>
                <a:latin typeface="Arial Narrow" panose="020B0606020202030204" pitchFamily="34" charset="0"/>
              </a:rPr>
              <a:t>The Messiah would be born in Bethlehem, a backwoods, nowhere town, located in the modern day West Bank. </a:t>
            </a:r>
          </a:p>
        </p:txBody>
      </p:sp>
    </p:spTree>
    <p:extLst>
      <p:ext uri="{BB962C8B-B14F-4D97-AF65-F5344CB8AC3E}">
        <p14:creationId xmlns:p14="http://schemas.microsoft.com/office/powerpoint/2010/main" val="3236644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6600" dirty="0" smtClean="0">
                <a:solidFill>
                  <a:srgbClr val="4C4265"/>
                </a:solidFill>
                <a:latin typeface="Christmas Sparkle PERSONAL USE" pitchFamily="2" charset="0"/>
              </a:rPr>
              <a:t>O Little Town of Bethlehem</a:t>
            </a:r>
            <a:endParaRPr lang="en-CA" sz="6600" dirty="0">
              <a:solidFill>
                <a:srgbClr val="4C4265"/>
              </a:solidFill>
              <a:latin typeface="Christmas Sparkle PERSONAL USE" pitchFamily="2" charset="0"/>
            </a:endParaRPr>
          </a:p>
        </p:txBody>
      </p:sp>
      <p:sp>
        <p:nvSpPr>
          <p:cNvPr id="3" name="Content Placeholder 2"/>
          <p:cNvSpPr>
            <a:spLocks noGrp="1"/>
          </p:cNvSpPr>
          <p:nvPr>
            <p:ph idx="1"/>
          </p:nvPr>
        </p:nvSpPr>
        <p:spPr>
          <a:xfrm>
            <a:off x="838200" y="1825625"/>
            <a:ext cx="7828128" cy="4351338"/>
          </a:xfrm>
        </p:spPr>
        <p:txBody>
          <a:bodyPr>
            <a:normAutofit/>
          </a:bodyPr>
          <a:lstStyle/>
          <a:p>
            <a:r>
              <a:rPr lang="en-CA" dirty="0" smtClean="0"/>
              <a:t>holds </a:t>
            </a:r>
            <a:r>
              <a:rPr lang="en-CA" dirty="0"/>
              <a:t>the historical distinction as the birthplace of King </a:t>
            </a:r>
            <a:r>
              <a:rPr lang="en-CA" dirty="0" smtClean="0"/>
              <a:t>David</a:t>
            </a:r>
          </a:p>
          <a:p>
            <a:r>
              <a:rPr lang="en-CA" dirty="0"/>
              <a:t>w</a:t>
            </a:r>
            <a:r>
              <a:rPr lang="en-CA" dirty="0" smtClean="0"/>
              <a:t>as located </a:t>
            </a:r>
            <a:r>
              <a:rPr lang="en-CA" dirty="0"/>
              <a:t>about 9 kilometres from Jerusalem and with a population of only around 400 at the time of Christ’s </a:t>
            </a:r>
            <a:r>
              <a:rPr lang="en-CA" dirty="0" smtClean="0"/>
              <a:t>birth</a:t>
            </a:r>
          </a:p>
          <a:p>
            <a:r>
              <a:rPr lang="en-CA" dirty="0" smtClean="0"/>
              <a:t>was </a:t>
            </a:r>
            <a:r>
              <a:rPr lang="en-CA" dirty="0"/>
              <a:t>a farming community that provided supplies for those in </a:t>
            </a:r>
            <a:r>
              <a:rPr lang="en-CA" dirty="0" smtClean="0"/>
              <a:t>Jerusalem</a:t>
            </a:r>
          </a:p>
          <a:p>
            <a:r>
              <a:rPr lang="en-CA" dirty="0" smtClean="0"/>
              <a:t>was </a:t>
            </a:r>
            <a:r>
              <a:rPr lang="en-CA" dirty="0"/>
              <a:t>a small community surrounded by fields of grain and pasture for </a:t>
            </a:r>
            <a:r>
              <a:rPr lang="en-CA" dirty="0" smtClean="0"/>
              <a:t>sheep</a:t>
            </a:r>
            <a:endParaRPr lang="en-CA" dirty="0"/>
          </a:p>
          <a:p>
            <a:endParaRPr lang="en-CA" dirty="0"/>
          </a:p>
        </p:txBody>
      </p:sp>
    </p:spTree>
    <p:extLst>
      <p:ext uri="{BB962C8B-B14F-4D97-AF65-F5344CB8AC3E}">
        <p14:creationId xmlns:p14="http://schemas.microsoft.com/office/powerpoint/2010/main" val="2385814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419717"/>
            <a:ext cx="10515600" cy="5811838"/>
          </a:xfrm>
        </p:spPr>
        <p:txBody>
          <a:bodyPr>
            <a:normAutofit/>
          </a:bodyPr>
          <a:lstStyle/>
          <a:p>
            <a:r>
              <a:rPr lang="en-CA" dirty="0"/>
              <a:t>735 years </a:t>
            </a:r>
            <a:r>
              <a:rPr lang="en-CA" dirty="0" smtClean="0"/>
              <a:t>later, </a:t>
            </a:r>
            <a:r>
              <a:rPr lang="en-CA" dirty="0"/>
              <a:t>we learn of angels who came to visit two young people in another obscure town - Nazareth in Galilee, some 145 kilometres from </a:t>
            </a:r>
            <a:r>
              <a:rPr lang="en-CA" dirty="0" smtClean="0"/>
              <a:t>Bethlehem</a:t>
            </a:r>
            <a:r>
              <a:rPr lang="en-CA" dirty="0"/>
              <a:t>. </a:t>
            </a:r>
            <a:endParaRPr lang="en-CA" dirty="0" smtClean="0"/>
          </a:p>
          <a:p>
            <a:r>
              <a:rPr lang="en-CA" dirty="0" smtClean="0"/>
              <a:t>Nazareth was </a:t>
            </a:r>
            <a:r>
              <a:rPr lang="en-CA" dirty="0"/>
              <a:t>an insignificant place with a population of only about 500 people at this </a:t>
            </a:r>
            <a:r>
              <a:rPr lang="en-CA" dirty="0" smtClean="0"/>
              <a:t>time.</a:t>
            </a:r>
          </a:p>
          <a:p>
            <a:r>
              <a:rPr lang="en-CA" dirty="0" smtClean="0"/>
              <a:t>Mary</a:t>
            </a:r>
            <a:r>
              <a:rPr lang="en-CA" dirty="0"/>
              <a:t>, was most likely a teenager at the time of the angel’s visit, </a:t>
            </a:r>
            <a:r>
              <a:rPr lang="en-CA" dirty="0" smtClean="0"/>
              <a:t>Joseph</a:t>
            </a:r>
            <a:r>
              <a:rPr lang="en-CA" dirty="0"/>
              <a:t>, to whom she was pledged to be married, </a:t>
            </a:r>
            <a:r>
              <a:rPr lang="en-CA" dirty="0" smtClean="0"/>
              <a:t>was not </a:t>
            </a:r>
            <a:r>
              <a:rPr lang="en-CA" dirty="0"/>
              <a:t>much older, </a:t>
            </a:r>
            <a:r>
              <a:rPr lang="en-CA" dirty="0" smtClean="0"/>
              <a:t>                                       a </a:t>
            </a:r>
            <a:r>
              <a:rPr lang="en-CA" dirty="0"/>
              <a:t>simple carpenter, a profession of little renown. </a:t>
            </a:r>
            <a:endParaRPr lang="en-CA" dirty="0" smtClean="0"/>
          </a:p>
          <a:p>
            <a:r>
              <a:rPr lang="en-CA" dirty="0" smtClean="0"/>
              <a:t>To </a:t>
            </a:r>
            <a:r>
              <a:rPr lang="en-CA" dirty="0"/>
              <a:t>Mary and Joseph however, incredible news </a:t>
            </a:r>
            <a:r>
              <a:rPr lang="en-CA" dirty="0" smtClean="0"/>
              <a:t>was </a:t>
            </a:r>
            <a:r>
              <a:rPr lang="en-CA" dirty="0"/>
              <a:t>revealed; </a:t>
            </a:r>
            <a:r>
              <a:rPr lang="en-CA" dirty="0" smtClean="0"/>
              <a:t>                                  by </a:t>
            </a:r>
            <a:r>
              <a:rPr lang="en-CA" dirty="0"/>
              <a:t>divine intervention, Mary would become </a:t>
            </a:r>
            <a:r>
              <a:rPr lang="en-CA" dirty="0" smtClean="0"/>
              <a:t>pregnant </a:t>
            </a:r>
            <a:r>
              <a:rPr lang="en-CA" dirty="0"/>
              <a:t>and </a:t>
            </a:r>
            <a:r>
              <a:rPr lang="en-CA" dirty="0" smtClean="0"/>
              <a:t>                                               give </a:t>
            </a:r>
            <a:r>
              <a:rPr lang="en-CA" dirty="0"/>
              <a:t>birth to the </a:t>
            </a:r>
            <a:r>
              <a:rPr lang="en-CA" dirty="0">
                <a:solidFill>
                  <a:srgbClr val="141332"/>
                </a:solidFill>
              </a:rPr>
              <a:t>“Son of the Most High” </a:t>
            </a:r>
            <a:r>
              <a:rPr lang="en-CA" dirty="0" smtClean="0">
                <a:solidFill>
                  <a:srgbClr val="141332"/>
                </a:solidFill>
              </a:rPr>
              <a:t>(</a:t>
            </a:r>
            <a:r>
              <a:rPr lang="en-CA" dirty="0">
                <a:solidFill>
                  <a:srgbClr val="141332"/>
                </a:solidFill>
              </a:rPr>
              <a:t>Luke 1:32</a:t>
            </a:r>
            <a:r>
              <a:rPr lang="en-CA" dirty="0" smtClean="0">
                <a:solidFill>
                  <a:srgbClr val="141332"/>
                </a:solidFill>
              </a:rPr>
              <a:t>), </a:t>
            </a:r>
            <a:r>
              <a:rPr lang="en-CA" dirty="0" smtClean="0"/>
              <a:t>one </a:t>
            </a:r>
            <a:r>
              <a:rPr lang="en-CA" dirty="0"/>
              <a:t>who </a:t>
            </a:r>
            <a:r>
              <a:rPr lang="en-CA" dirty="0" smtClean="0"/>
              <a:t>                            would </a:t>
            </a:r>
            <a:r>
              <a:rPr lang="en-CA" dirty="0">
                <a:solidFill>
                  <a:srgbClr val="141332"/>
                </a:solidFill>
              </a:rPr>
              <a:t>“save His people from their sins” (Matthew 1:21). </a:t>
            </a:r>
          </a:p>
        </p:txBody>
      </p:sp>
    </p:spTree>
    <p:extLst>
      <p:ext uri="{BB962C8B-B14F-4D97-AF65-F5344CB8AC3E}">
        <p14:creationId xmlns:p14="http://schemas.microsoft.com/office/powerpoint/2010/main" val="2779259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Christmas Sparkle PERSONAL USE" pitchFamily="2" charset="0"/>
              </a:rPr>
              <a:t>A Christmas Dilemma</a:t>
            </a:r>
            <a:endParaRPr lang="en-CA" dirty="0">
              <a:latin typeface="Christmas Sparkle PERSONAL USE" pitchFamily="2" charset="0"/>
            </a:endParaRPr>
          </a:p>
        </p:txBody>
      </p:sp>
      <p:sp>
        <p:nvSpPr>
          <p:cNvPr id="3" name="Content Placeholder 2"/>
          <p:cNvSpPr>
            <a:spLocks noGrp="1"/>
          </p:cNvSpPr>
          <p:nvPr>
            <p:ph idx="1"/>
          </p:nvPr>
        </p:nvSpPr>
        <p:spPr/>
        <p:txBody>
          <a:bodyPr>
            <a:normAutofit/>
          </a:bodyPr>
          <a:lstStyle/>
          <a:p>
            <a:r>
              <a:rPr lang="en-CA" dirty="0"/>
              <a:t>For the word of the angels to Mary and Joseph to be true, the child in Mary’s womb had to be born in Bethlehem. </a:t>
            </a:r>
            <a:endParaRPr lang="en-CA" dirty="0" smtClean="0"/>
          </a:p>
          <a:p>
            <a:r>
              <a:rPr lang="en-CA" dirty="0" smtClean="0"/>
              <a:t>But </a:t>
            </a:r>
            <a:r>
              <a:rPr lang="en-CA" dirty="0"/>
              <a:t>there was no earthly reason for this young couple to make </a:t>
            </a:r>
            <a:r>
              <a:rPr lang="en-CA" dirty="0" smtClean="0"/>
              <a:t>                                a </a:t>
            </a:r>
            <a:r>
              <a:rPr lang="en-CA" dirty="0"/>
              <a:t>145 kilometre, four to five day </a:t>
            </a:r>
            <a:r>
              <a:rPr lang="en-CA" dirty="0" smtClean="0"/>
              <a:t>trek to Bethlehem.</a:t>
            </a:r>
          </a:p>
          <a:p>
            <a:r>
              <a:rPr lang="en-CA" dirty="0" smtClean="0"/>
              <a:t>And </a:t>
            </a:r>
            <a:r>
              <a:rPr lang="en-CA" dirty="0"/>
              <a:t>yet two truths remained … Mary would give birth to </a:t>
            </a:r>
            <a:r>
              <a:rPr lang="en-CA" dirty="0" smtClean="0"/>
              <a:t>                                             the </a:t>
            </a:r>
            <a:r>
              <a:rPr lang="en-CA" dirty="0"/>
              <a:t>Messiah and the Messiah would be born in Bethlehem. </a:t>
            </a:r>
            <a:endParaRPr lang="en-CA" dirty="0" smtClean="0"/>
          </a:p>
          <a:p>
            <a:r>
              <a:rPr lang="en-CA" dirty="0"/>
              <a:t>S</a:t>
            </a:r>
            <a:r>
              <a:rPr lang="en-CA" dirty="0" smtClean="0"/>
              <a:t>omehow</a:t>
            </a:r>
            <a:r>
              <a:rPr lang="en-CA" dirty="0"/>
              <a:t>, Mary and Joseph needed to hightail it to </a:t>
            </a:r>
            <a:r>
              <a:rPr lang="en-CA" dirty="0" smtClean="0"/>
              <a:t>                                    Bethlehem </a:t>
            </a:r>
            <a:r>
              <a:rPr lang="en-CA" dirty="0"/>
              <a:t>before this child was born. </a:t>
            </a:r>
          </a:p>
          <a:p>
            <a:endParaRPr lang="en-CA" dirty="0"/>
          </a:p>
        </p:txBody>
      </p:sp>
    </p:spTree>
    <p:extLst>
      <p:ext uri="{BB962C8B-B14F-4D97-AF65-F5344CB8AC3E}">
        <p14:creationId xmlns:p14="http://schemas.microsoft.com/office/powerpoint/2010/main" val="1719629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2293"/>
            <a:ext cx="10515600" cy="1325563"/>
          </a:xfrm>
        </p:spPr>
        <p:txBody>
          <a:bodyPr/>
          <a:lstStyle/>
          <a:p>
            <a:r>
              <a:rPr lang="en-CA" dirty="0"/>
              <a:t>Circumstantial </a:t>
            </a:r>
            <a:r>
              <a:rPr lang="en-CA" dirty="0" smtClean="0"/>
              <a:t>Leading</a:t>
            </a:r>
            <a:endParaRPr lang="en-CA" dirty="0"/>
          </a:p>
        </p:txBody>
      </p:sp>
      <p:sp>
        <p:nvSpPr>
          <p:cNvPr id="3" name="Content Placeholder 2"/>
          <p:cNvSpPr>
            <a:spLocks noGrp="1"/>
          </p:cNvSpPr>
          <p:nvPr>
            <p:ph idx="1"/>
          </p:nvPr>
        </p:nvSpPr>
        <p:spPr>
          <a:xfrm>
            <a:off x="838200" y="1579961"/>
            <a:ext cx="10515600" cy="4930017"/>
          </a:xfrm>
        </p:spPr>
        <p:txBody>
          <a:bodyPr>
            <a:normAutofit lnSpcReduction="10000"/>
          </a:bodyPr>
          <a:lstStyle/>
          <a:p>
            <a:r>
              <a:rPr lang="en-CA" dirty="0" smtClean="0"/>
              <a:t>One </a:t>
            </a:r>
            <a:r>
              <a:rPr lang="en-CA" dirty="0"/>
              <a:t>of the key ways in which God can lead His people is through circumstances </a:t>
            </a:r>
            <a:r>
              <a:rPr lang="en-CA" dirty="0" smtClean="0"/>
              <a:t>or by </a:t>
            </a:r>
            <a:r>
              <a:rPr lang="en-CA" dirty="0"/>
              <a:t>decree. </a:t>
            </a:r>
            <a:endParaRPr lang="en-CA" dirty="0" smtClean="0"/>
          </a:p>
          <a:p>
            <a:r>
              <a:rPr lang="en-CA" dirty="0" smtClean="0"/>
              <a:t>God</a:t>
            </a:r>
            <a:r>
              <a:rPr lang="en-CA" dirty="0"/>
              <a:t>, in His infinite wisdom, sometimes sovereignly decrees and designs circumstances so that people end up where He wants them to be even if they don’t have any conscious part in getting there</a:t>
            </a:r>
            <a:r>
              <a:rPr lang="en-CA" dirty="0" smtClean="0"/>
              <a:t>.</a:t>
            </a:r>
          </a:p>
          <a:p>
            <a:r>
              <a:rPr lang="en-CA" dirty="0" smtClean="0"/>
              <a:t>Theologians </a:t>
            </a:r>
            <a:r>
              <a:rPr lang="en-CA" dirty="0"/>
              <a:t>call this God’s “hidden” </a:t>
            </a:r>
            <a:r>
              <a:rPr lang="en-CA" dirty="0" smtClean="0"/>
              <a:t>will, where in specific                                     moments God </a:t>
            </a:r>
            <a:r>
              <a:rPr lang="en-CA" dirty="0"/>
              <a:t>seems to bring into being circumstances that </a:t>
            </a:r>
            <a:r>
              <a:rPr lang="en-CA" dirty="0" smtClean="0"/>
              <a:t>                                    cause </a:t>
            </a:r>
            <a:r>
              <a:rPr lang="en-CA" dirty="0"/>
              <a:t>people to be in just the right place at just the right time, </a:t>
            </a:r>
            <a:r>
              <a:rPr lang="en-CA" dirty="0" smtClean="0"/>
              <a:t>                                        while </a:t>
            </a:r>
            <a:r>
              <a:rPr lang="en-CA" dirty="0"/>
              <a:t>they remain unwitting participants in all of it. </a:t>
            </a:r>
            <a:endParaRPr lang="en-CA" dirty="0" smtClean="0"/>
          </a:p>
          <a:p>
            <a:r>
              <a:rPr lang="en-CA" dirty="0" smtClean="0"/>
              <a:t>God </a:t>
            </a:r>
            <a:r>
              <a:rPr lang="en-CA" dirty="0"/>
              <a:t>has the ability to </a:t>
            </a:r>
            <a:r>
              <a:rPr lang="en-CA" dirty="0">
                <a:solidFill>
                  <a:srgbClr val="141332"/>
                </a:solidFill>
              </a:rPr>
              <a:t>“[work] out everything in </a:t>
            </a:r>
            <a:r>
              <a:rPr lang="en-CA" dirty="0" smtClean="0">
                <a:solidFill>
                  <a:srgbClr val="141332"/>
                </a:solidFill>
              </a:rPr>
              <a:t>conformity                            </a:t>
            </a:r>
            <a:r>
              <a:rPr lang="en-CA" dirty="0">
                <a:solidFill>
                  <a:srgbClr val="141332"/>
                </a:solidFill>
              </a:rPr>
              <a:t>with the purpose of his </a:t>
            </a:r>
            <a:r>
              <a:rPr lang="en-CA" dirty="0" smtClean="0">
                <a:solidFill>
                  <a:srgbClr val="141332"/>
                </a:solidFill>
              </a:rPr>
              <a:t>will.” (Ephesians 1:11)</a:t>
            </a:r>
            <a:endParaRPr lang="en-CA" dirty="0">
              <a:solidFill>
                <a:srgbClr val="141332"/>
              </a:solidFill>
            </a:endParaRPr>
          </a:p>
        </p:txBody>
      </p:sp>
    </p:spTree>
    <p:extLst>
      <p:ext uri="{BB962C8B-B14F-4D97-AF65-F5344CB8AC3E}">
        <p14:creationId xmlns:p14="http://schemas.microsoft.com/office/powerpoint/2010/main" val="3418359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Caveat</a:t>
            </a:r>
            <a:endParaRPr lang="en-CA" dirty="0"/>
          </a:p>
        </p:txBody>
      </p:sp>
      <p:sp>
        <p:nvSpPr>
          <p:cNvPr id="3" name="Content Placeholder 2"/>
          <p:cNvSpPr>
            <a:spLocks noGrp="1"/>
          </p:cNvSpPr>
          <p:nvPr>
            <p:ph idx="1"/>
          </p:nvPr>
        </p:nvSpPr>
        <p:spPr>
          <a:xfrm>
            <a:off x="838200" y="1825625"/>
            <a:ext cx="7377752" cy="4351338"/>
          </a:xfrm>
        </p:spPr>
        <p:txBody>
          <a:bodyPr/>
          <a:lstStyle/>
          <a:p>
            <a:r>
              <a:rPr lang="en-CA" dirty="0" smtClean="0"/>
              <a:t>Though </a:t>
            </a:r>
            <a:r>
              <a:rPr lang="en-CA" dirty="0"/>
              <a:t>all circumstances are sovereignly known and governed by God, not all circumstances occur by God’s decree. </a:t>
            </a:r>
            <a:endParaRPr lang="en-CA" dirty="0" smtClean="0"/>
          </a:p>
          <a:p>
            <a:r>
              <a:rPr lang="en-CA" dirty="0" smtClean="0"/>
              <a:t>There </a:t>
            </a:r>
            <a:r>
              <a:rPr lang="en-CA" dirty="0"/>
              <a:t>is tremendous mystery in all of this, yet we can have confident faith that </a:t>
            </a:r>
            <a:r>
              <a:rPr lang="en-CA" dirty="0" smtClean="0">
                <a:solidFill>
                  <a:srgbClr val="141332"/>
                </a:solidFill>
              </a:rPr>
              <a:t>“in all things God works</a:t>
            </a:r>
            <a:r>
              <a:rPr lang="en-CA" dirty="0">
                <a:solidFill>
                  <a:srgbClr val="141332"/>
                </a:solidFill>
              </a:rPr>
              <a:t> for the good of those who love him, who have been called according to his </a:t>
            </a:r>
            <a:r>
              <a:rPr lang="en-CA" dirty="0" smtClean="0">
                <a:solidFill>
                  <a:srgbClr val="141332"/>
                </a:solidFill>
              </a:rPr>
              <a:t>purpose” </a:t>
            </a:r>
            <a:r>
              <a:rPr lang="en-CA" dirty="0">
                <a:solidFill>
                  <a:srgbClr val="141332"/>
                </a:solidFill>
              </a:rPr>
              <a:t>(Romans 8:28). </a:t>
            </a:r>
          </a:p>
        </p:txBody>
      </p:sp>
    </p:spTree>
    <p:extLst>
      <p:ext uri="{BB962C8B-B14F-4D97-AF65-F5344CB8AC3E}">
        <p14:creationId xmlns:p14="http://schemas.microsoft.com/office/powerpoint/2010/main" val="36655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365126"/>
            <a:ext cx="8537812" cy="6172152"/>
          </a:xfrm>
        </p:spPr>
        <p:txBody>
          <a:bodyPr>
            <a:normAutofit fontScale="92500" lnSpcReduction="20000"/>
          </a:bodyPr>
          <a:lstStyle/>
          <a:p>
            <a:r>
              <a:rPr lang="en-CA" dirty="0"/>
              <a:t>Unlike any other birth in all of human history previously, Christ’s earthly father played no role in Mary conceiving Jesus. </a:t>
            </a:r>
            <a:endParaRPr lang="en-CA" dirty="0" smtClean="0"/>
          </a:p>
          <a:p>
            <a:r>
              <a:rPr lang="en-CA" dirty="0" smtClean="0"/>
              <a:t>At </a:t>
            </a:r>
            <a:r>
              <a:rPr lang="en-CA" dirty="0"/>
              <a:t>this exact time, a Roman governor hungry for increased power and popularity, curried favour with the Caesar by acting as his right hand man in Syria. </a:t>
            </a:r>
            <a:endParaRPr lang="en-CA" dirty="0" smtClean="0"/>
          </a:p>
          <a:p>
            <a:r>
              <a:rPr lang="en-CA" dirty="0" smtClean="0"/>
              <a:t>Because </a:t>
            </a:r>
            <a:r>
              <a:rPr lang="en-CA" dirty="0"/>
              <a:t>of the death of Herod the Great, Judea had conveniently slipped into the hands of the Romans, who for the purposes of increasing their bankroll, assigned governance of it to </a:t>
            </a:r>
            <a:r>
              <a:rPr lang="en-CA" dirty="0" err="1"/>
              <a:t>Quirinius</a:t>
            </a:r>
            <a:r>
              <a:rPr lang="en-CA" dirty="0"/>
              <a:t>, so that he could perform a census. </a:t>
            </a:r>
            <a:endParaRPr lang="en-CA" dirty="0" smtClean="0"/>
          </a:p>
          <a:p>
            <a:r>
              <a:rPr lang="en-CA" dirty="0" smtClean="0"/>
              <a:t>Rather </a:t>
            </a:r>
            <a:r>
              <a:rPr lang="en-CA" dirty="0"/>
              <a:t>than dispatching census </a:t>
            </a:r>
            <a:r>
              <a:rPr lang="en-CA" dirty="0" smtClean="0"/>
              <a:t>to </a:t>
            </a:r>
            <a:r>
              <a:rPr lang="en-CA" dirty="0"/>
              <a:t>the various towns and villages of Judea to provide a count of the people there, </a:t>
            </a:r>
            <a:r>
              <a:rPr lang="en-CA" dirty="0" err="1"/>
              <a:t>Quirinius</a:t>
            </a:r>
            <a:r>
              <a:rPr lang="en-CA" dirty="0"/>
              <a:t> oddly called for the mass movement of people throughout the province, causing small, yet ancient town like Bethlehem to burst at its seams with visiting people. </a:t>
            </a:r>
            <a:endParaRPr lang="en-CA" dirty="0" smtClean="0"/>
          </a:p>
          <a:p>
            <a:r>
              <a:rPr lang="en-CA" dirty="0" smtClean="0"/>
              <a:t>Neither </a:t>
            </a:r>
            <a:r>
              <a:rPr lang="en-CA" dirty="0"/>
              <a:t>could Joseph have altered his birthright; he just so happened to have been born of the line of David with Bethlehem as his ancient homeland. </a:t>
            </a:r>
            <a:endParaRPr lang="en-CA" dirty="0" smtClean="0"/>
          </a:p>
          <a:p>
            <a:r>
              <a:rPr lang="en-CA" dirty="0"/>
              <a:t>What is the probability that all of this occurred by chance? </a:t>
            </a:r>
          </a:p>
        </p:txBody>
      </p:sp>
    </p:spTree>
    <p:extLst>
      <p:ext uri="{BB962C8B-B14F-4D97-AF65-F5344CB8AC3E}">
        <p14:creationId xmlns:p14="http://schemas.microsoft.com/office/powerpoint/2010/main" val="1218245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TotalTime>
  <Words>961</Words>
  <Application>Microsoft Office PowerPoint</Application>
  <PresentationFormat>Widescreen</PresentationFormat>
  <Paragraphs>48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 Light</vt:lpstr>
      <vt:lpstr>Christmas Sparkle PERSONAL USE</vt:lpstr>
      <vt:lpstr>Arial Narrow</vt:lpstr>
      <vt:lpstr>Arial</vt:lpstr>
      <vt:lpstr>Calibri</vt:lpstr>
      <vt:lpstr>Office Theme</vt:lpstr>
      <vt:lpstr>PowerPoint Presentation</vt:lpstr>
      <vt:lpstr>PowerPoint Presentation</vt:lpstr>
      <vt:lpstr>PowerPoint Presentation</vt:lpstr>
      <vt:lpstr>O Little Town of Bethlehem</vt:lpstr>
      <vt:lpstr>PowerPoint Presentation</vt:lpstr>
      <vt:lpstr>A Christmas Dilemma</vt:lpstr>
      <vt:lpstr>Circumstantial Leading</vt:lpstr>
      <vt:lpstr>A Caveat</vt:lpstr>
      <vt:lpstr>PowerPoint Presentation</vt:lpstr>
      <vt:lpstr>Application Questions</vt:lpstr>
      <vt:lpstr>Christmas Meets Easter</vt:lpstr>
      <vt:lpstr>A Prayer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17</cp:revision>
  <cp:lastPrinted>2023-12-02T15:39:12Z</cp:lastPrinted>
  <dcterms:created xsi:type="dcterms:W3CDTF">2023-11-13T18:37:33Z</dcterms:created>
  <dcterms:modified xsi:type="dcterms:W3CDTF">2023-12-02T16:28:42Z</dcterms:modified>
</cp:coreProperties>
</file>