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16"/>
  </p:handoutMasterIdLst>
  <p:sldIdLst>
    <p:sldId id="256" r:id="rId2"/>
    <p:sldId id="272" r:id="rId3"/>
    <p:sldId id="257" r:id="rId4"/>
    <p:sldId id="269" r:id="rId5"/>
    <p:sldId id="273" r:id="rId6"/>
    <p:sldId id="270" r:id="rId7"/>
    <p:sldId id="274" r:id="rId8"/>
    <p:sldId id="271" r:id="rId9"/>
    <p:sldId id="259" r:id="rId10"/>
    <p:sldId id="260" r:id="rId11"/>
    <p:sldId id="261" r:id="rId12"/>
    <p:sldId id="275" r:id="rId13"/>
    <p:sldId id="267" r:id="rId14"/>
    <p:sldId id="276" r:id="rId15"/>
  </p:sldIdLst>
  <p:sldSz cx="12192000" cy="6858000"/>
  <p:notesSz cx="7010400" cy="9296400"/>
  <p:embeddedFontLst>
    <p:embeddedFont>
      <p:font typeface="Georgia" panose="02040502050405020303" pitchFamily="18"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hristmas Sparkle PERSONAL USE" pitchFamily="2" charset="0"/>
      <p:regular r:id="rId27"/>
    </p:embeddedFont>
    <p:embeddedFont>
      <p:font typeface="Arial Narrow" panose="020B0606020202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1332"/>
    <a:srgbClr val="4C4265"/>
    <a:srgbClr val="755F86"/>
    <a:srgbClr val="766087"/>
    <a:srgbClr val="A59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86345" autoAdjust="0"/>
  </p:normalViewPr>
  <p:slideViewPr>
    <p:cSldViewPr snapToGrid="0">
      <p:cViewPr varScale="1">
        <p:scale>
          <a:sx n="57" d="100"/>
          <a:sy n="57" d="100"/>
        </p:scale>
        <p:origin x="42" y="42"/>
      </p:cViewPr>
      <p:guideLst/>
    </p:cSldViewPr>
  </p:slideViewPr>
  <p:outlineViewPr>
    <p:cViewPr>
      <p:scale>
        <a:sx n="33" d="100"/>
        <a:sy n="33" d="100"/>
      </p:scale>
      <p:origin x="0" y="-5472"/>
    </p:cViewPr>
  </p:outlineViewPr>
  <p:notesTextViewPr>
    <p:cViewPr>
      <p:scale>
        <a:sx n="1" d="1"/>
        <a:sy n="1" d="1"/>
      </p:scale>
      <p:origin x="0" y="0"/>
    </p:cViewPr>
  </p:notesTextViewPr>
  <p:sorterViewPr>
    <p:cViewPr>
      <p:scale>
        <a:sx n="100" d="100"/>
        <a:sy n="100" d="100"/>
      </p:scale>
      <p:origin x="0" y="-23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09014A6-3B1A-4E4D-812A-A9ABFE67FD51}" type="datetimeFigureOut">
              <a:rPr lang="en-CA" smtClean="0"/>
              <a:t>2023-12-22</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2D371E6-78AA-4D06-8077-3132C3B99EA0}" type="slidenum">
              <a:rPr lang="en-CA" smtClean="0"/>
              <a:t>‹#›</a:t>
            </a:fld>
            <a:endParaRPr lang="en-CA"/>
          </a:p>
        </p:txBody>
      </p:sp>
    </p:spTree>
    <p:extLst>
      <p:ext uri="{BB962C8B-B14F-4D97-AF65-F5344CB8AC3E}">
        <p14:creationId xmlns:p14="http://schemas.microsoft.com/office/powerpoint/2010/main" val="31672097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0D195DB-9B76-4B1A-90BD-D6D1DB811F20}" type="datetimeFigureOut">
              <a:rPr lang="en-CA" smtClean="0"/>
              <a:t>2023-12-22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34A020-5AE1-4C87-81A2-3120DA13A392}" type="slidenum">
              <a:rPr lang="en-CA" smtClean="0"/>
              <a:t>‹#›</a:t>
            </a:fld>
            <a:endParaRPr lang="en-CA"/>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3767" t="15779" r="9413" b="20138"/>
          <a:stretch/>
        </p:blipFill>
        <p:spPr>
          <a:xfrm>
            <a:off x="0" y="0"/>
            <a:ext cx="12364049" cy="6879017"/>
          </a:xfrm>
          <a:prstGeom prst="rect">
            <a:avLst/>
          </a:prstGeom>
        </p:spPr>
      </p:pic>
    </p:spTree>
    <p:extLst>
      <p:ext uri="{BB962C8B-B14F-4D97-AF65-F5344CB8AC3E}">
        <p14:creationId xmlns:p14="http://schemas.microsoft.com/office/powerpoint/2010/main" val="1041967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0D195DB-9B76-4B1A-90BD-D6D1DB811F20}" type="datetimeFigureOut">
              <a:rPr lang="en-CA" smtClean="0"/>
              <a:t>2023-12-22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4022415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0D195DB-9B76-4B1A-90BD-D6D1DB811F20}" type="datetimeFigureOut">
              <a:rPr lang="en-CA" smtClean="0"/>
              <a:t>2023-12-22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352822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a:solidFill>
                  <a:srgbClr val="4C4265"/>
                </a:solidFill>
                <a:latin typeface="Christmas Sparkle PERSONAL USE" pitchFamily="2"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3000">
                <a:solidFill>
                  <a:srgbClr val="755F86"/>
                </a:solidFill>
                <a:latin typeface="Arial Narrow" panose="020B0606020202030204" pitchFamily="34" charset="0"/>
              </a:defRPr>
            </a:lvl1pPr>
            <a:lvl2pPr>
              <a:defRPr sz="3000">
                <a:solidFill>
                  <a:srgbClr val="755F86"/>
                </a:solidFill>
                <a:latin typeface="Arial Narrow" panose="020B0606020202030204" pitchFamily="34" charset="0"/>
              </a:defRPr>
            </a:lvl2pPr>
            <a:lvl3pPr>
              <a:defRPr sz="3000">
                <a:solidFill>
                  <a:srgbClr val="755F86"/>
                </a:solidFill>
                <a:latin typeface="Arial Narrow" panose="020B0606020202030204" pitchFamily="34" charset="0"/>
              </a:defRPr>
            </a:lvl3pPr>
            <a:lvl4pPr>
              <a:defRPr sz="3000">
                <a:solidFill>
                  <a:srgbClr val="755F86"/>
                </a:solidFill>
                <a:latin typeface="Arial Narrow" panose="020B0606020202030204" pitchFamily="34" charset="0"/>
              </a:defRPr>
            </a:lvl4pPr>
            <a:lvl5pPr>
              <a:defRPr sz="3000">
                <a:solidFill>
                  <a:srgbClr val="755F86"/>
                </a:solidFill>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D0D195DB-9B76-4B1A-90BD-D6D1DB811F20}" type="datetimeFigureOut">
              <a:rPr lang="en-CA" smtClean="0"/>
              <a:t>2023-12-22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41555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195DB-9B76-4B1A-90BD-D6D1DB811F20}" type="datetimeFigureOut">
              <a:rPr lang="en-CA" smtClean="0"/>
              <a:t>2023-12-22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355263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0D195DB-9B76-4B1A-90BD-D6D1DB811F20}" type="datetimeFigureOut">
              <a:rPr lang="en-CA" smtClean="0"/>
              <a:t>2023-12-22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275784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0D195DB-9B76-4B1A-90BD-D6D1DB811F20}" type="datetimeFigureOut">
              <a:rPr lang="en-CA" smtClean="0"/>
              <a:t>2023-12-22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8944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D195DB-9B76-4B1A-90BD-D6D1DB811F20}" type="datetimeFigureOut">
              <a:rPr lang="en-CA" smtClean="0"/>
              <a:t>2023-12-22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206285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195DB-9B76-4B1A-90BD-D6D1DB811F20}" type="datetimeFigureOut">
              <a:rPr lang="en-CA" smtClean="0"/>
              <a:t>2023-12-22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200088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195DB-9B76-4B1A-90BD-D6D1DB811F20}" type="datetimeFigureOut">
              <a:rPr lang="en-CA" smtClean="0"/>
              <a:t>2023-12-22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111583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195DB-9B76-4B1A-90BD-D6D1DB811F20}" type="datetimeFigureOut">
              <a:rPr lang="en-CA" smtClean="0"/>
              <a:t>2023-12-22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304346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195DB-9B76-4B1A-90BD-D6D1DB811F20}" type="datetimeFigureOut">
              <a:rPr lang="en-CA" smtClean="0"/>
              <a:t>2023-12-22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447336" y="4624268"/>
            <a:ext cx="2712720" cy="1944624"/>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4A020-5AE1-4C87-81A2-3120DA13A392}" type="slidenum">
              <a:rPr lang="en-CA" smtClean="0"/>
              <a:t>‹#›</a:t>
            </a:fld>
            <a:endParaRPr lang="en-CA"/>
          </a:p>
        </p:txBody>
      </p:sp>
      <p:sp>
        <p:nvSpPr>
          <p:cNvPr id="7" name="Title 1"/>
          <p:cNvSpPr txBox="1">
            <a:spLocks/>
          </p:cNvSpPr>
          <p:nvPr userDrawn="1"/>
        </p:nvSpPr>
        <p:spPr>
          <a:xfrm>
            <a:off x="964381" y="6225171"/>
            <a:ext cx="4757603" cy="9224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sz="20000" dirty="0">
              <a:solidFill>
                <a:srgbClr val="755F86"/>
              </a:solidFill>
              <a:latin typeface="Christmas Sparkle PERSONAL USE" pitchFamily="2" charset="0"/>
            </a:endParaRPr>
          </a:p>
        </p:txBody>
      </p:sp>
      <p:sp>
        <p:nvSpPr>
          <p:cNvPr id="9" name="Rectangle 8"/>
          <p:cNvSpPr/>
          <p:nvPr userDrawn="1"/>
        </p:nvSpPr>
        <p:spPr>
          <a:xfrm>
            <a:off x="9845722" y="3141370"/>
            <a:ext cx="1616148" cy="1569660"/>
          </a:xfrm>
          <a:prstGeom prst="rect">
            <a:avLst/>
          </a:prstGeom>
        </p:spPr>
        <p:txBody>
          <a:bodyPr wrap="none">
            <a:spAutoFit/>
          </a:bodyPr>
          <a:lstStyle/>
          <a:p>
            <a:r>
              <a:rPr lang="en-CA" sz="9600" dirty="0" smtClean="0">
                <a:solidFill>
                  <a:srgbClr val="755F86"/>
                </a:solidFill>
                <a:latin typeface="Christmas Sparkle PERSONAL USE" pitchFamily="2" charset="0"/>
              </a:rPr>
              <a:t>Led</a:t>
            </a:r>
            <a:endParaRPr lang="en-CA" dirty="0"/>
          </a:p>
        </p:txBody>
      </p:sp>
      <p:sp>
        <p:nvSpPr>
          <p:cNvPr id="10" name="Oval 9"/>
          <p:cNvSpPr/>
          <p:nvPr userDrawn="1"/>
        </p:nvSpPr>
        <p:spPr>
          <a:xfrm>
            <a:off x="6762559" y="6474451"/>
            <a:ext cx="8055430" cy="1346389"/>
          </a:xfrm>
          <a:prstGeom prst="ellipse">
            <a:avLst/>
          </a:prstGeom>
          <a:solidFill>
            <a:srgbClr val="766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79243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endParaRPr lang="en-CA" dirty="0"/>
          </a:p>
        </p:txBody>
      </p:sp>
    </p:spTree>
    <p:extLst>
      <p:ext uri="{BB962C8B-B14F-4D97-AF65-F5344CB8AC3E}">
        <p14:creationId xmlns:p14="http://schemas.microsoft.com/office/powerpoint/2010/main" val="1858066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27267" cy="1325563"/>
          </a:xfrm>
        </p:spPr>
        <p:txBody>
          <a:bodyPr>
            <a:normAutofit/>
          </a:bodyPr>
          <a:lstStyle/>
          <a:p>
            <a:r>
              <a:rPr lang="en-CA" dirty="0" smtClean="0"/>
              <a:t>What has led you here this morning?</a:t>
            </a:r>
            <a:endParaRPr lang="en-CA" dirty="0"/>
          </a:p>
        </p:txBody>
      </p:sp>
      <p:sp>
        <p:nvSpPr>
          <p:cNvPr id="3" name="Content Placeholder 2"/>
          <p:cNvSpPr>
            <a:spLocks noGrp="1"/>
          </p:cNvSpPr>
          <p:nvPr>
            <p:ph idx="1"/>
          </p:nvPr>
        </p:nvSpPr>
        <p:spPr>
          <a:xfrm>
            <a:off x="838200" y="1914525"/>
            <a:ext cx="8505825" cy="4686300"/>
          </a:xfrm>
        </p:spPr>
        <p:txBody>
          <a:bodyPr>
            <a:normAutofit/>
          </a:bodyPr>
          <a:lstStyle/>
          <a:p>
            <a:pPr marL="514350" indent="-514350">
              <a:buFont typeface="+mj-lt"/>
              <a:buAutoNum type="arabicPeriod"/>
            </a:pPr>
            <a:r>
              <a:rPr lang="en-CA" sz="3200" dirty="0" smtClean="0"/>
              <a:t>Direction</a:t>
            </a:r>
          </a:p>
          <a:p>
            <a:pPr marL="514350" indent="-514350">
              <a:buFont typeface="+mj-lt"/>
              <a:buAutoNum type="arabicPeriod"/>
            </a:pPr>
            <a:r>
              <a:rPr lang="en-CA" sz="3200" dirty="0" smtClean="0"/>
              <a:t>Discernment</a:t>
            </a:r>
          </a:p>
          <a:p>
            <a:pPr marL="514350" indent="-514350">
              <a:buFont typeface="+mj-lt"/>
              <a:buAutoNum type="arabicPeriod"/>
            </a:pPr>
            <a:r>
              <a:rPr lang="en-CA" sz="3200" dirty="0" smtClean="0"/>
              <a:t>Declaration</a:t>
            </a:r>
          </a:p>
          <a:p>
            <a:pPr marL="514350" indent="-514350">
              <a:buFont typeface="+mj-lt"/>
              <a:buAutoNum type="arabicPeriod"/>
            </a:pPr>
            <a:r>
              <a:rPr lang="en-CA" sz="3200" dirty="0" smtClean="0"/>
              <a:t>Decree</a:t>
            </a:r>
          </a:p>
          <a:p>
            <a:r>
              <a:rPr lang="en-CA" sz="3200" dirty="0"/>
              <a:t>M</a:t>
            </a:r>
            <a:r>
              <a:rPr lang="en-CA" sz="3200" dirty="0" smtClean="0"/>
              <a:t>ornings </a:t>
            </a:r>
            <a:r>
              <a:rPr lang="en-CA" sz="3200" dirty="0"/>
              <a:t>like this are </a:t>
            </a:r>
            <a:r>
              <a:rPr lang="en-CA" sz="3200" dirty="0" smtClean="0"/>
              <a:t>not accidental nor happenstance; they </a:t>
            </a:r>
            <a:r>
              <a:rPr lang="en-CA" sz="3200" dirty="0"/>
              <a:t>are ordained by God and so, </a:t>
            </a:r>
            <a:r>
              <a:rPr lang="en-CA" sz="3200" dirty="0" smtClean="0"/>
              <a:t>we </a:t>
            </a:r>
            <a:r>
              <a:rPr lang="en-CA" sz="3200" dirty="0"/>
              <a:t>are here together today for a </a:t>
            </a:r>
            <a:r>
              <a:rPr lang="en-CA" sz="3200" dirty="0" smtClean="0"/>
              <a:t>reason.</a:t>
            </a:r>
            <a:endParaRPr lang="en-CA" sz="3200" dirty="0"/>
          </a:p>
        </p:txBody>
      </p:sp>
    </p:spTree>
    <p:extLst>
      <p:ext uri="{BB962C8B-B14F-4D97-AF65-F5344CB8AC3E}">
        <p14:creationId xmlns:p14="http://schemas.microsoft.com/office/powerpoint/2010/main" val="2779259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“Why” of Today</a:t>
            </a:r>
            <a:endParaRPr lang="en-CA" dirty="0">
              <a:latin typeface="Christmas Sparkle PERSONAL USE" pitchFamily="2" charset="0"/>
            </a:endParaRPr>
          </a:p>
        </p:txBody>
      </p:sp>
      <p:sp>
        <p:nvSpPr>
          <p:cNvPr id="3" name="Content Placeholder 2"/>
          <p:cNvSpPr>
            <a:spLocks noGrp="1"/>
          </p:cNvSpPr>
          <p:nvPr>
            <p:ph idx="1"/>
          </p:nvPr>
        </p:nvSpPr>
        <p:spPr>
          <a:xfrm>
            <a:off x="838200" y="1825625"/>
            <a:ext cx="8238067" cy="4351338"/>
          </a:xfrm>
        </p:spPr>
        <p:txBody>
          <a:bodyPr>
            <a:normAutofit/>
          </a:bodyPr>
          <a:lstStyle/>
          <a:p>
            <a:r>
              <a:rPr lang="en-CA" sz="3200" dirty="0" smtClean="0">
                <a:solidFill>
                  <a:srgbClr val="141332"/>
                </a:solidFill>
              </a:rPr>
              <a:t>“For </a:t>
            </a:r>
            <a:r>
              <a:rPr lang="en-CA" sz="3200" dirty="0">
                <a:solidFill>
                  <a:srgbClr val="141332"/>
                </a:solidFill>
              </a:rPr>
              <a:t>God so loved the world that he gave his one and only Son, that whoever believes in him shall not perish but have eternal life”. </a:t>
            </a:r>
            <a:r>
              <a:rPr lang="en-CA" sz="3200" dirty="0" smtClean="0">
                <a:solidFill>
                  <a:srgbClr val="141332"/>
                </a:solidFill>
              </a:rPr>
              <a:t>(John 3:16)</a:t>
            </a:r>
          </a:p>
          <a:p>
            <a:r>
              <a:rPr lang="en-CA" sz="3200" dirty="0"/>
              <a:t>W</a:t>
            </a:r>
            <a:r>
              <a:rPr lang="en-CA" sz="3200" dirty="0" smtClean="0"/>
              <a:t>e </a:t>
            </a:r>
            <a:r>
              <a:rPr lang="en-CA" sz="3200" dirty="0"/>
              <a:t>are gathered here together today because Jesus desires to extend a very specific invitation to </a:t>
            </a:r>
            <a:r>
              <a:rPr lang="en-CA" sz="3200" dirty="0" smtClean="0"/>
              <a:t>us.</a:t>
            </a:r>
          </a:p>
          <a:p>
            <a:r>
              <a:rPr lang="en-CA" sz="3200" dirty="0" smtClean="0">
                <a:solidFill>
                  <a:srgbClr val="141332"/>
                </a:solidFill>
              </a:rPr>
              <a:t>“Here </a:t>
            </a:r>
            <a:r>
              <a:rPr lang="en-CA" sz="3200" dirty="0">
                <a:solidFill>
                  <a:srgbClr val="141332"/>
                </a:solidFill>
              </a:rPr>
              <a:t>I am! I stand at the door and knock. If anyone hears my voice and opens the door, I will come in and eat with that person, and they with me”.</a:t>
            </a:r>
            <a:r>
              <a:rPr lang="en-CA" sz="3200" dirty="0" smtClean="0">
                <a:solidFill>
                  <a:srgbClr val="141332"/>
                </a:solidFill>
              </a:rPr>
              <a:t> (Revelation 3:20)</a:t>
            </a:r>
          </a:p>
        </p:txBody>
      </p:sp>
    </p:spTree>
    <p:extLst>
      <p:ext uri="{BB962C8B-B14F-4D97-AF65-F5344CB8AC3E}">
        <p14:creationId xmlns:p14="http://schemas.microsoft.com/office/powerpoint/2010/main" val="1719629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Communion</a:t>
            </a:r>
            <a:endParaRPr lang="en-CA" dirty="0">
              <a:latin typeface="Christmas Sparkle PERSONAL USE" pitchFamily="2" charset="0"/>
            </a:endParaRPr>
          </a:p>
        </p:txBody>
      </p:sp>
      <p:sp>
        <p:nvSpPr>
          <p:cNvPr id="3" name="Content Placeholder 2"/>
          <p:cNvSpPr>
            <a:spLocks noGrp="1"/>
          </p:cNvSpPr>
          <p:nvPr>
            <p:ph idx="1"/>
          </p:nvPr>
        </p:nvSpPr>
        <p:spPr>
          <a:xfrm>
            <a:off x="838200" y="1825625"/>
            <a:ext cx="8238067" cy="4351338"/>
          </a:xfrm>
        </p:spPr>
        <p:txBody>
          <a:bodyPr>
            <a:normAutofit/>
          </a:bodyPr>
          <a:lstStyle/>
          <a:p>
            <a:endParaRPr lang="en-CA" sz="3200" dirty="0" smtClean="0">
              <a:solidFill>
                <a:srgbClr val="141332"/>
              </a:solidFill>
            </a:endParaRPr>
          </a:p>
        </p:txBody>
      </p:sp>
      <p:sp>
        <p:nvSpPr>
          <p:cNvPr id="4" name="Rectangle 1"/>
          <p:cNvSpPr>
            <a:spLocks noChangeArrowheads="1"/>
          </p:cNvSpPr>
          <p:nvPr/>
        </p:nvSpPr>
        <p:spPr bwMode="auto">
          <a:xfrm>
            <a:off x="46038" y="2766891"/>
            <a:ext cx="70532" cy="443683"/>
          </a:xfrm>
          <a:prstGeom prst="rect">
            <a:avLst/>
          </a:prstGeom>
          <a:solidFill>
            <a:srgbClr val="F4F4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8887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231F20"/>
                </a:solidFill>
                <a:effectLst/>
                <a:latin typeface="Arial" panose="020B0604020202020204" pitchFamily="34" charset="0"/>
                <a:cs typeface="Arial" panose="020B0604020202020204" pitchFamily="34" charset="0"/>
              </a:rPr>
              <a:t>. </a:t>
            </a:r>
            <a:endParaRPr kumimoji="0" lang="en-US" altLang="en-US" sz="1300" b="0" i="0" u="none" strike="noStrike" cap="none" normalizeH="0" baseline="0" dirty="0" smtClean="0">
              <a:ln>
                <a:noFill/>
              </a:ln>
              <a:solidFill>
                <a:srgbClr val="231F20"/>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1" i="0" u="none" strike="noStrike" cap="none" normalizeH="0" baseline="0" dirty="0" smtClean="0">
              <a:ln>
                <a:noFill/>
              </a:ln>
              <a:solidFill>
                <a:srgbClr val="231F20"/>
              </a:solidFill>
              <a:effectLst/>
              <a:latin typeface="Arial" panose="020B0604020202020204" pitchFamily="34" charset="0"/>
              <a:cs typeface="Arial" panose="020B0604020202020204" pitchFamily="34" charset="0"/>
            </a:endParaRPr>
          </a:p>
        </p:txBody>
      </p:sp>
      <p:pic>
        <p:nvPicPr>
          <p:cNvPr id="1026" name="Picture 2" descr="https://mcusercontent.com/7f79c535cdfb1c6f2d7c016b5/images/0c664ab3-1a59-1210-3d96-a875d2f105f8.jpeg"/>
          <p:cNvPicPr>
            <a:picLocks noChangeAspect="1" noChangeArrowheads="1"/>
          </p:cNvPicPr>
          <p:nvPr/>
        </p:nvPicPr>
        <p:blipFill>
          <a:blip r:embed="rId2">
            <a:clrChange>
              <a:clrFrom>
                <a:srgbClr val="E1E5E6"/>
              </a:clrFrom>
              <a:clrTo>
                <a:srgbClr val="E1E5E6">
                  <a:alpha val="0"/>
                </a:srgbClr>
              </a:clrTo>
            </a:clrChange>
            <a:extLst>
              <a:ext uri="{28A0092B-C50C-407E-A947-70E740481C1C}">
                <a14:useLocalDpi xmlns:a14="http://schemas.microsoft.com/office/drawing/2010/main" val="0"/>
              </a:ext>
            </a:extLst>
          </a:blip>
          <a:srcRect/>
          <a:stretch>
            <a:fillRect/>
          </a:stretch>
        </p:blipFill>
        <p:spPr bwMode="auto">
          <a:xfrm>
            <a:off x="46038" y="1690688"/>
            <a:ext cx="9062988" cy="4712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531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1866"/>
            <a:ext cx="7459133" cy="7110231"/>
          </a:xfrm>
        </p:spPr>
        <p:txBody>
          <a:bodyPr>
            <a:normAutofit/>
          </a:bodyPr>
          <a:lstStyle/>
          <a:p>
            <a:r>
              <a:rPr lang="en-CA" dirty="0" smtClean="0"/>
              <a:t>We gather to:</a:t>
            </a:r>
          </a:p>
          <a:p>
            <a:pPr marL="514350" indent="-514350">
              <a:buFont typeface="+mj-lt"/>
              <a:buAutoNum type="arabicPeriod"/>
            </a:pPr>
            <a:r>
              <a:rPr lang="en-CA" sz="3200" dirty="0" smtClean="0"/>
              <a:t>reflect </a:t>
            </a:r>
            <a:r>
              <a:rPr lang="en-CA" sz="3200" dirty="0"/>
              <a:t>on the manger, to celebrate with joy the child born to us as saviour of the world. </a:t>
            </a:r>
            <a:endParaRPr lang="en-CA" sz="3200" dirty="0" smtClean="0"/>
          </a:p>
          <a:p>
            <a:pPr marL="514350" indent="-514350">
              <a:buFont typeface="+mj-lt"/>
              <a:buAutoNum type="arabicPeriod"/>
            </a:pPr>
            <a:r>
              <a:rPr lang="en-CA" sz="3200" dirty="0" smtClean="0"/>
              <a:t>recognize </a:t>
            </a:r>
            <a:r>
              <a:rPr lang="en-CA" sz="3200" dirty="0"/>
              <a:t>that this child is also the man upon the cross who chose to die in our stead, to offer us forgiveness and new life through His shed blood and His resurrection. </a:t>
            </a:r>
            <a:endParaRPr lang="en-CA" sz="3200" dirty="0" smtClean="0"/>
          </a:p>
          <a:p>
            <a:pPr marL="514350" indent="-514350">
              <a:buFont typeface="+mj-lt"/>
              <a:buAutoNum type="arabicPeriod"/>
            </a:pPr>
            <a:r>
              <a:rPr lang="en-CA" sz="3200" smtClean="0"/>
              <a:t>acknowledge </a:t>
            </a:r>
            <a:r>
              <a:rPr lang="en-CA" sz="3200" dirty="0" smtClean="0"/>
              <a:t>that </a:t>
            </a:r>
            <a:r>
              <a:rPr lang="en-CA" sz="3200" dirty="0"/>
              <a:t>He is also the one who reigns and rules in heavenly glory today, one day to return to usher all those who have responded in faith to Him into His eternal </a:t>
            </a:r>
            <a:r>
              <a:rPr lang="en-CA" sz="3200" dirty="0" smtClean="0"/>
              <a:t>presence</a:t>
            </a:r>
          </a:p>
        </p:txBody>
      </p:sp>
      <p:sp>
        <p:nvSpPr>
          <p:cNvPr id="4" name="Title 3"/>
          <p:cNvSpPr>
            <a:spLocks noGrp="1"/>
          </p:cNvSpPr>
          <p:nvPr>
            <p:ph type="title"/>
          </p:nvPr>
        </p:nvSpPr>
        <p:spPr/>
        <p:txBody>
          <a:bodyPr/>
          <a:lstStyle/>
          <a:p>
            <a:endParaRPr lang="en-CA"/>
          </a:p>
        </p:txBody>
      </p:sp>
    </p:spTree>
    <p:extLst>
      <p:ext uri="{BB962C8B-B14F-4D97-AF65-F5344CB8AC3E}">
        <p14:creationId xmlns:p14="http://schemas.microsoft.com/office/powerpoint/2010/main" val="274457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36800"/>
            <a:ext cx="7459133" cy="5315298"/>
          </a:xfrm>
        </p:spPr>
        <p:txBody>
          <a:bodyPr>
            <a:normAutofit/>
          </a:bodyPr>
          <a:lstStyle/>
          <a:p>
            <a:r>
              <a:rPr lang="en-CA" dirty="0"/>
              <a:t>Might you know this unfathomable love, experience a peace that passes understanding, be filled with a joy inexplicable and live out a hope unshakable. </a:t>
            </a:r>
            <a:endParaRPr lang="en-CA" dirty="0" smtClean="0"/>
          </a:p>
          <a:p>
            <a:r>
              <a:rPr lang="en-CA" dirty="0" smtClean="0"/>
              <a:t>This </a:t>
            </a:r>
            <a:r>
              <a:rPr lang="en-CA" dirty="0"/>
              <a:t>Christmas</a:t>
            </a:r>
            <a:r>
              <a:rPr lang="en-CA" dirty="0" smtClean="0"/>
              <a:t>, “may the grace of the Lord </a:t>
            </a:r>
            <a:r>
              <a:rPr lang="en-CA" dirty="0"/>
              <a:t>Jesus Christ, and the love of God</a:t>
            </a:r>
            <a:r>
              <a:rPr lang="en-CA" dirty="0" smtClean="0"/>
              <a:t>, and the fellowship</a:t>
            </a:r>
            <a:r>
              <a:rPr lang="en-CA" dirty="0"/>
              <a:t> of the Holy Spirit be with you all” (2 Corinthians 13:14). </a:t>
            </a:r>
          </a:p>
        </p:txBody>
      </p:sp>
      <p:sp>
        <p:nvSpPr>
          <p:cNvPr id="4" name="Title 3"/>
          <p:cNvSpPr>
            <a:spLocks noGrp="1"/>
          </p:cNvSpPr>
          <p:nvPr>
            <p:ph type="title"/>
          </p:nvPr>
        </p:nvSpPr>
        <p:spPr>
          <a:xfrm>
            <a:off x="838200" y="856191"/>
            <a:ext cx="10515600" cy="1325563"/>
          </a:xfrm>
        </p:spPr>
        <p:txBody>
          <a:bodyPr/>
          <a:lstStyle/>
          <a:p>
            <a:r>
              <a:rPr lang="en-CA" dirty="0" smtClean="0"/>
              <a:t>A Prayer</a:t>
            </a:r>
            <a:endParaRPr lang="en-CA" dirty="0"/>
          </a:p>
        </p:txBody>
      </p:sp>
    </p:spTree>
    <p:extLst>
      <p:ext uri="{BB962C8B-B14F-4D97-AF65-F5344CB8AC3E}">
        <p14:creationId xmlns:p14="http://schemas.microsoft.com/office/powerpoint/2010/main" val="1181363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Three Ways God Leads Us</a:t>
            </a:r>
            <a:endParaRPr lang="en-CA" dirty="0"/>
          </a:p>
        </p:txBody>
      </p:sp>
      <p:sp>
        <p:nvSpPr>
          <p:cNvPr id="3" name="Content Placeholder 2"/>
          <p:cNvSpPr>
            <a:spLocks noGrp="1"/>
          </p:cNvSpPr>
          <p:nvPr>
            <p:ph idx="1"/>
          </p:nvPr>
        </p:nvSpPr>
        <p:spPr/>
        <p:txBody>
          <a:bodyPr>
            <a:normAutofit/>
          </a:bodyPr>
          <a:lstStyle/>
          <a:p>
            <a:r>
              <a:rPr lang="en-CA" dirty="0" smtClean="0"/>
              <a:t>Decree: ordering </a:t>
            </a:r>
            <a:r>
              <a:rPr lang="en-CA" dirty="0"/>
              <a:t>circumstances beyond the awareness of people to ensure that the right people are at the right place at the right </a:t>
            </a:r>
            <a:r>
              <a:rPr lang="en-CA" dirty="0" smtClean="0"/>
              <a:t>time. (Joseph </a:t>
            </a:r>
            <a:r>
              <a:rPr lang="en-CA" dirty="0"/>
              <a:t>and </a:t>
            </a:r>
            <a:r>
              <a:rPr lang="en-CA" dirty="0" smtClean="0"/>
              <a:t>Mary)</a:t>
            </a:r>
          </a:p>
          <a:p>
            <a:r>
              <a:rPr lang="en-CA" dirty="0" smtClean="0"/>
              <a:t>Declaration: </a:t>
            </a:r>
            <a:r>
              <a:rPr lang="en-CA" dirty="0"/>
              <a:t>using miraculous messengers to communicate </a:t>
            </a:r>
            <a:r>
              <a:rPr lang="en-CA" dirty="0" smtClean="0"/>
              <a:t>                   His </a:t>
            </a:r>
            <a:r>
              <a:rPr lang="en-CA" dirty="0"/>
              <a:t>will which results in </a:t>
            </a:r>
            <a:r>
              <a:rPr lang="en-CA" dirty="0" smtClean="0"/>
              <a:t>deeper </a:t>
            </a:r>
            <a:r>
              <a:rPr lang="en-CA" dirty="0"/>
              <a:t>intimacy with God or </a:t>
            </a:r>
            <a:r>
              <a:rPr lang="en-CA" dirty="0" smtClean="0"/>
              <a:t>a </a:t>
            </a:r>
            <a:r>
              <a:rPr lang="en-CA" dirty="0"/>
              <a:t>greater </a:t>
            </a:r>
            <a:r>
              <a:rPr lang="en-CA" dirty="0" smtClean="0"/>
              <a:t>                     revelation </a:t>
            </a:r>
            <a:r>
              <a:rPr lang="en-CA" dirty="0"/>
              <a:t>of Christ to the world around </a:t>
            </a:r>
            <a:r>
              <a:rPr lang="en-CA" dirty="0" smtClean="0"/>
              <a:t>us. (shepherds)</a:t>
            </a:r>
          </a:p>
          <a:p>
            <a:r>
              <a:rPr lang="en-CA" dirty="0" smtClean="0"/>
              <a:t>Discernment: </a:t>
            </a:r>
            <a:r>
              <a:rPr lang="en-CA" dirty="0"/>
              <a:t>following God’s leading through the process </a:t>
            </a:r>
            <a:r>
              <a:rPr lang="en-CA" dirty="0" smtClean="0"/>
              <a:t>                                               of </a:t>
            </a:r>
            <a:r>
              <a:rPr lang="en-CA" dirty="0"/>
              <a:t>spiritually sensitive application of biblical truth to the </a:t>
            </a:r>
            <a:r>
              <a:rPr lang="en-CA" dirty="0" smtClean="0"/>
              <a:t>                                          particularities </a:t>
            </a:r>
            <a:r>
              <a:rPr lang="en-CA" dirty="0"/>
              <a:t>of our </a:t>
            </a:r>
            <a:r>
              <a:rPr lang="en-CA" dirty="0" smtClean="0"/>
              <a:t>situation. (Magi)</a:t>
            </a:r>
            <a:endParaRPr lang="en-CA" dirty="0"/>
          </a:p>
        </p:txBody>
      </p:sp>
    </p:spTree>
    <p:extLst>
      <p:ext uri="{BB962C8B-B14F-4D97-AF65-F5344CB8AC3E}">
        <p14:creationId xmlns:p14="http://schemas.microsoft.com/office/powerpoint/2010/main" val="1575106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643466"/>
            <a:ext cx="8537812" cy="5962049"/>
          </a:xfrm>
        </p:spPr>
        <p:txBody>
          <a:bodyPr>
            <a:normAutofit/>
          </a:bodyPr>
          <a:lstStyle/>
          <a:p>
            <a:pPr marL="0" indent="0">
              <a:buNone/>
            </a:pPr>
            <a:r>
              <a:rPr lang="en-CA" sz="3200" dirty="0" smtClean="0">
                <a:solidFill>
                  <a:srgbClr val="141332"/>
                </a:solidFill>
                <a:latin typeface="Arial Narrow" panose="020B0606020202030204" pitchFamily="34" charset="0"/>
              </a:rPr>
              <a:t>“</a:t>
            </a:r>
            <a:r>
              <a:rPr lang="en-CA" sz="3200" dirty="0" smtClean="0">
                <a:solidFill>
                  <a:srgbClr val="141332"/>
                </a:solidFill>
              </a:rPr>
              <a:t>When </a:t>
            </a:r>
            <a:r>
              <a:rPr lang="en-CA" sz="3200" dirty="0">
                <a:solidFill>
                  <a:srgbClr val="141332"/>
                </a:solidFill>
              </a:rPr>
              <a:t>the time came for the purification rites required by the Law of Moses, Joseph and Mary took him to Jerusalem to present him to the Lord (as it is written in the Law of the Lord, “Every firstborn male is to be consecrated to the Lord”), and to offer a sacrifice in keeping with what is said in the Law of the Lord: “a pair of doves or two young pigeons.”</a:t>
            </a:r>
            <a:r>
              <a:rPr lang="en-CA" sz="3200" b="1" baseline="30000" dirty="0">
                <a:solidFill>
                  <a:srgbClr val="141332"/>
                </a:solidFill>
              </a:rPr>
              <a:t> </a:t>
            </a:r>
            <a:r>
              <a:rPr lang="en-CA" sz="3200" dirty="0">
                <a:solidFill>
                  <a:srgbClr val="141332"/>
                </a:solidFill>
              </a:rPr>
              <a:t>Now there was a man in Jerusalem called Simeon, who was righteous and devout. He was waiting for the consolation of Israel, and the Holy Spirit was on him. It had been revealed to him by the Holy Spirit that he would not die before he had seen the Lord’s Messiah. Moved by the Spirit, he went into the </a:t>
            </a:r>
            <a:r>
              <a:rPr lang="en-CA" sz="3200" dirty="0" smtClean="0">
                <a:solidFill>
                  <a:srgbClr val="141332"/>
                </a:solidFill>
              </a:rPr>
              <a:t>temple </a:t>
            </a:r>
            <a:r>
              <a:rPr lang="en-CA" sz="3200" dirty="0">
                <a:solidFill>
                  <a:srgbClr val="141332"/>
                </a:solidFill>
              </a:rPr>
              <a:t>courts</a:t>
            </a:r>
            <a:r>
              <a:rPr lang="en-CA" sz="3200" dirty="0" smtClean="0">
                <a:solidFill>
                  <a:srgbClr val="141332"/>
                </a:solidFill>
              </a:rPr>
              <a:t>.” </a:t>
            </a:r>
            <a:endParaRPr lang="en-CA" sz="3200" dirty="0">
              <a:solidFill>
                <a:srgbClr val="141332"/>
              </a:solidFill>
            </a:endParaRPr>
          </a:p>
        </p:txBody>
      </p:sp>
    </p:spTree>
    <p:extLst>
      <p:ext uri="{BB962C8B-B14F-4D97-AF65-F5344CB8AC3E}">
        <p14:creationId xmlns:p14="http://schemas.microsoft.com/office/powerpoint/2010/main" val="3010950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199" y="269590"/>
            <a:ext cx="8593667" cy="6335926"/>
          </a:xfrm>
        </p:spPr>
        <p:txBody>
          <a:bodyPr>
            <a:normAutofit/>
          </a:bodyPr>
          <a:lstStyle/>
          <a:p>
            <a:pPr marL="0" indent="0">
              <a:buNone/>
            </a:pPr>
            <a:r>
              <a:rPr lang="en-CA" sz="3200" dirty="0" smtClean="0">
                <a:solidFill>
                  <a:srgbClr val="141332"/>
                </a:solidFill>
              </a:rPr>
              <a:t>“When </a:t>
            </a:r>
            <a:r>
              <a:rPr lang="en-CA" sz="3200" dirty="0">
                <a:solidFill>
                  <a:srgbClr val="141332"/>
                </a:solidFill>
              </a:rPr>
              <a:t>the parents brought in the child Jesus to do for him what the custom of the Law required, Simeon took him in his arms and praised God, saying:</a:t>
            </a:r>
            <a:r>
              <a:rPr lang="en-CA" sz="3200" b="1" baseline="30000" dirty="0">
                <a:solidFill>
                  <a:srgbClr val="141332"/>
                </a:solidFill>
              </a:rPr>
              <a:t> </a:t>
            </a:r>
            <a:r>
              <a:rPr lang="en-CA" sz="3200" dirty="0">
                <a:solidFill>
                  <a:srgbClr val="141332"/>
                </a:solidFill>
              </a:rPr>
              <a:t>“Sovereign Lord, as you have promised, you may now dismiss your servant in peace.</a:t>
            </a:r>
            <a:r>
              <a:rPr lang="en-CA" sz="3200" b="1" baseline="30000" dirty="0">
                <a:solidFill>
                  <a:srgbClr val="141332"/>
                </a:solidFill>
              </a:rPr>
              <a:t> </a:t>
            </a:r>
            <a:r>
              <a:rPr lang="en-CA" sz="3200" dirty="0">
                <a:solidFill>
                  <a:srgbClr val="141332"/>
                </a:solidFill>
              </a:rPr>
              <a:t>For my eyes have seen your salvation, which you have prepared in the sight of all nations:</a:t>
            </a:r>
            <a:r>
              <a:rPr lang="en-CA" sz="3200" b="1" baseline="30000" dirty="0">
                <a:solidFill>
                  <a:srgbClr val="141332"/>
                </a:solidFill>
              </a:rPr>
              <a:t> </a:t>
            </a:r>
            <a:r>
              <a:rPr lang="en-CA" sz="3200" dirty="0">
                <a:solidFill>
                  <a:srgbClr val="141332"/>
                </a:solidFill>
              </a:rPr>
              <a:t>a light for revelation to the Gentiles, and the glory of your people Israel.”</a:t>
            </a:r>
            <a:r>
              <a:rPr lang="en-CA" sz="3200" b="1" baseline="30000" dirty="0">
                <a:solidFill>
                  <a:srgbClr val="141332"/>
                </a:solidFill>
              </a:rPr>
              <a:t> </a:t>
            </a:r>
            <a:r>
              <a:rPr lang="en-CA" sz="3200" dirty="0" smtClean="0">
                <a:solidFill>
                  <a:srgbClr val="141332"/>
                </a:solidFill>
              </a:rPr>
              <a:t>The </a:t>
            </a:r>
            <a:r>
              <a:rPr lang="en-CA" sz="3200" dirty="0">
                <a:solidFill>
                  <a:srgbClr val="141332"/>
                </a:solidFill>
              </a:rPr>
              <a:t>child’s father and mother marveled at what was said about him. Then Simeon blessed them and said to Mary, his mother: “This child is destined to cause the falling and rising of many in Israel, and to be a sign that will be spoken against, so that the thoughts of many hearts will be revealed. And a sword will pierce your own soul too.”</a:t>
            </a:r>
            <a:r>
              <a:rPr lang="en-CA" sz="3200" b="1" baseline="30000" dirty="0"/>
              <a:t> </a:t>
            </a:r>
            <a:endParaRPr lang="en-CA" sz="3200" dirty="0">
              <a:solidFill>
                <a:srgbClr val="141332"/>
              </a:solidFill>
            </a:endParaRPr>
          </a:p>
        </p:txBody>
      </p:sp>
    </p:spTree>
    <p:extLst>
      <p:ext uri="{BB962C8B-B14F-4D97-AF65-F5344CB8AC3E}">
        <p14:creationId xmlns:p14="http://schemas.microsoft.com/office/powerpoint/2010/main" val="1917117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1219200"/>
            <a:ext cx="8537812" cy="5386316"/>
          </a:xfrm>
        </p:spPr>
        <p:txBody>
          <a:bodyPr>
            <a:normAutofit/>
          </a:bodyPr>
          <a:lstStyle/>
          <a:p>
            <a:pPr marL="0" indent="0">
              <a:buNone/>
            </a:pPr>
            <a:r>
              <a:rPr lang="en-CA" sz="3200" dirty="0" smtClean="0">
                <a:solidFill>
                  <a:srgbClr val="141332"/>
                </a:solidFill>
              </a:rPr>
              <a:t>“There </a:t>
            </a:r>
            <a:r>
              <a:rPr lang="en-CA" sz="3200" dirty="0">
                <a:solidFill>
                  <a:srgbClr val="141332"/>
                </a:solidFill>
              </a:rPr>
              <a:t>was also a prophet, Anna, the daughter of </a:t>
            </a:r>
            <a:r>
              <a:rPr lang="en-CA" sz="3200" dirty="0" err="1">
                <a:solidFill>
                  <a:srgbClr val="141332"/>
                </a:solidFill>
              </a:rPr>
              <a:t>Penuel</a:t>
            </a:r>
            <a:r>
              <a:rPr lang="en-CA" sz="3200" dirty="0">
                <a:solidFill>
                  <a:srgbClr val="141332"/>
                </a:solidFill>
              </a:rPr>
              <a:t>, of the tribe of Asher. She was very old; she had lived with her husband seven years after her marriage, and then was a widow until she was eighty-four. She never left the temple but worshiped night and day, fasting and praying. Coming up to them at that very moment, she gave thanks to God and spoke about the child to all who were looking forward to the redemption of Jerusalem</a:t>
            </a:r>
            <a:r>
              <a:rPr lang="en-CA" sz="3200" dirty="0" smtClean="0">
                <a:solidFill>
                  <a:srgbClr val="141332"/>
                </a:solidFill>
              </a:rPr>
              <a:t>.”</a:t>
            </a:r>
          </a:p>
          <a:p>
            <a:pPr marL="0" indent="0" algn="r">
              <a:buNone/>
            </a:pPr>
            <a:r>
              <a:rPr lang="en-CA" sz="3200" dirty="0" smtClean="0">
                <a:solidFill>
                  <a:srgbClr val="141332"/>
                </a:solidFill>
              </a:rPr>
              <a:t>(Luke 2:21-38)</a:t>
            </a:r>
            <a:endParaRPr lang="en-CA" sz="3200" dirty="0">
              <a:solidFill>
                <a:srgbClr val="141332"/>
              </a:solidFill>
            </a:endParaRPr>
          </a:p>
          <a:p>
            <a:pPr marL="0" indent="0">
              <a:buNone/>
            </a:pPr>
            <a:r>
              <a:rPr lang="en-CA" sz="3200" b="1" baseline="30000" dirty="0"/>
              <a:t> </a:t>
            </a:r>
            <a:endParaRPr lang="en-CA" sz="3200" dirty="0">
              <a:solidFill>
                <a:srgbClr val="141332"/>
              </a:solidFill>
            </a:endParaRPr>
          </a:p>
        </p:txBody>
      </p:sp>
    </p:spTree>
    <p:extLst>
      <p:ext uri="{BB962C8B-B14F-4D97-AF65-F5344CB8AC3E}">
        <p14:creationId xmlns:p14="http://schemas.microsoft.com/office/powerpoint/2010/main" val="4217778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Who was Simeon?</a:t>
            </a:r>
            <a:endParaRPr lang="en-CA" dirty="0"/>
          </a:p>
        </p:txBody>
      </p:sp>
      <p:sp>
        <p:nvSpPr>
          <p:cNvPr id="3" name="Content Placeholder 2"/>
          <p:cNvSpPr>
            <a:spLocks noGrp="1"/>
          </p:cNvSpPr>
          <p:nvPr>
            <p:ph idx="1"/>
          </p:nvPr>
        </p:nvSpPr>
        <p:spPr>
          <a:xfrm>
            <a:off x="838200" y="1690688"/>
            <a:ext cx="8356600" cy="4280430"/>
          </a:xfrm>
        </p:spPr>
        <p:txBody>
          <a:bodyPr>
            <a:noAutofit/>
          </a:bodyPr>
          <a:lstStyle/>
          <a:p>
            <a:r>
              <a:rPr lang="en-CA" sz="3200" dirty="0" smtClean="0"/>
              <a:t>Although </a:t>
            </a:r>
            <a:r>
              <a:rPr lang="en-CA" sz="3200" dirty="0"/>
              <a:t>most depictions of Simeon feature him as an older man, our text is actually silent on his age. </a:t>
            </a:r>
            <a:endParaRPr lang="en-CA" sz="3200" dirty="0" smtClean="0"/>
          </a:p>
          <a:p>
            <a:r>
              <a:rPr lang="en-CA" sz="3200" dirty="0" smtClean="0"/>
              <a:t>He </a:t>
            </a:r>
            <a:r>
              <a:rPr lang="en-CA" sz="3200" dirty="0"/>
              <a:t>was both righteous and devout and that God had specifically communicated to him that his death would not come before he laid his eyes on the Messiah. </a:t>
            </a:r>
            <a:endParaRPr lang="en-CA" sz="3200" dirty="0" smtClean="0"/>
          </a:p>
          <a:p>
            <a:r>
              <a:rPr lang="en-CA" sz="3200" dirty="0" smtClean="0"/>
              <a:t>He </a:t>
            </a:r>
            <a:r>
              <a:rPr lang="en-CA" sz="3200" dirty="0"/>
              <a:t>was waiting for the consolation of </a:t>
            </a:r>
            <a:r>
              <a:rPr lang="en-CA" sz="3200" dirty="0" smtClean="0"/>
              <a:t>Israel, the expectation </a:t>
            </a:r>
            <a:r>
              <a:rPr lang="en-CA" sz="3200" dirty="0"/>
              <a:t>that the </a:t>
            </a:r>
            <a:r>
              <a:rPr lang="en-CA" sz="3200" dirty="0" smtClean="0"/>
              <a:t>Messiah was </a:t>
            </a:r>
            <a:r>
              <a:rPr lang="en-CA" sz="3200" dirty="0"/>
              <a:t>to remove sorrow and comfort the nation of Israel. </a:t>
            </a:r>
            <a:endParaRPr lang="en-CA" sz="3200" dirty="0" smtClean="0"/>
          </a:p>
          <a:p>
            <a:r>
              <a:rPr lang="en-CA" sz="3200" dirty="0" smtClean="0"/>
              <a:t>He </a:t>
            </a:r>
            <a:r>
              <a:rPr lang="en-CA" sz="3200" dirty="0"/>
              <a:t>was awaiting divine comfort, amidst anything but comforting </a:t>
            </a:r>
            <a:r>
              <a:rPr lang="en-CA" sz="3200" dirty="0" smtClean="0"/>
              <a:t>circumstances.</a:t>
            </a:r>
            <a:endParaRPr lang="en-CA" sz="3200" dirty="0"/>
          </a:p>
        </p:txBody>
      </p:sp>
    </p:spTree>
    <p:extLst>
      <p:ext uri="{BB962C8B-B14F-4D97-AF65-F5344CB8AC3E}">
        <p14:creationId xmlns:p14="http://schemas.microsoft.com/office/powerpoint/2010/main" val="3307687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Who was Anna?</a:t>
            </a:r>
            <a:endParaRPr lang="en-CA" dirty="0"/>
          </a:p>
        </p:txBody>
      </p:sp>
      <p:sp>
        <p:nvSpPr>
          <p:cNvPr id="3" name="Content Placeholder 2"/>
          <p:cNvSpPr>
            <a:spLocks noGrp="1"/>
          </p:cNvSpPr>
          <p:nvPr>
            <p:ph idx="1"/>
          </p:nvPr>
        </p:nvSpPr>
        <p:spPr>
          <a:xfrm>
            <a:off x="838200" y="1690688"/>
            <a:ext cx="8356600" cy="4280430"/>
          </a:xfrm>
        </p:spPr>
        <p:txBody>
          <a:bodyPr>
            <a:noAutofit/>
          </a:bodyPr>
          <a:lstStyle/>
          <a:p>
            <a:r>
              <a:rPr lang="en-CA" sz="3200" dirty="0"/>
              <a:t>Anna was an 84 year old widow who never left the temple, worshipping there, through fasting and prayer, both day and night. </a:t>
            </a:r>
            <a:endParaRPr lang="en-CA" sz="3200" dirty="0" smtClean="0"/>
          </a:p>
          <a:p>
            <a:r>
              <a:rPr lang="en-CA" sz="3200" dirty="0" smtClean="0"/>
              <a:t>She </a:t>
            </a:r>
            <a:r>
              <a:rPr lang="en-CA" sz="3200" dirty="0"/>
              <a:t>too was an obedient and righteous person. </a:t>
            </a:r>
            <a:endParaRPr lang="en-CA" sz="3200" dirty="0" smtClean="0"/>
          </a:p>
          <a:p>
            <a:r>
              <a:rPr lang="en-CA" sz="3200" dirty="0" smtClean="0"/>
              <a:t>Anna “looking </a:t>
            </a:r>
            <a:r>
              <a:rPr lang="en-CA" sz="3200" dirty="0"/>
              <a:t>forward to the redemption of Jerusalem”, </a:t>
            </a:r>
            <a:r>
              <a:rPr lang="en-CA" sz="3200" dirty="0" smtClean="0"/>
              <a:t>a time when Israel would be </a:t>
            </a:r>
            <a:r>
              <a:rPr lang="en-CA" sz="3200" dirty="0"/>
              <a:t>forgiven, </a:t>
            </a:r>
            <a:r>
              <a:rPr lang="en-CA" sz="3200" dirty="0" smtClean="0"/>
              <a:t>made holy</a:t>
            </a:r>
            <a:r>
              <a:rPr lang="en-CA" sz="3200" dirty="0"/>
              <a:t>, justified, </a:t>
            </a:r>
            <a:r>
              <a:rPr lang="en-CA" sz="3200" dirty="0" smtClean="0"/>
              <a:t>freed, </a:t>
            </a:r>
            <a:r>
              <a:rPr lang="en-CA" sz="3200" dirty="0"/>
              <a:t>adopted, and reconciled. </a:t>
            </a:r>
            <a:endParaRPr lang="en-CA" sz="3200" dirty="0" smtClean="0"/>
          </a:p>
          <a:p>
            <a:r>
              <a:rPr lang="en-CA" sz="3200" dirty="0" smtClean="0"/>
              <a:t> </a:t>
            </a:r>
            <a:r>
              <a:rPr lang="en-CA" sz="3200" dirty="0"/>
              <a:t>Anna </a:t>
            </a:r>
            <a:r>
              <a:rPr lang="en-CA" sz="3200" dirty="0" smtClean="0"/>
              <a:t>was </a:t>
            </a:r>
            <a:r>
              <a:rPr lang="en-CA" sz="3200" dirty="0"/>
              <a:t>anticipating a coming day of grand celebration at God’s redeeming </a:t>
            </a:r>
            <a:r>
              <a:rPr lang="en-CA" sz="3200" dirty="0" smtClean="0"/>
              <a:t>work.</a:t>
            </a:r>
            <a:endParaRPr lang="en-CA" sz="3200" dirty="0"/>
          </a:p>
        </p:txBody>
      </p:sp>
    </p:spTree>
    <p:extLst>
      <p:ext uri="{BB962C8B-B14F-4D97-AF65-F5344CB8AC3E}">
        <p14:creationId xmlns:p14="http://schemas.microsoft.com/office/powerpoint/2010/main" val="1934062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Leading by Direction</a:t>
            </a:r>
            <a:endParaRPr lang="en-CA" dirty="0"/>
          </a:p>
        </p:txBody>
      </p:sp>
      <p:sp>
        <p:nvSpPr>
          <p:cNvPr id="3" name="Content Placeholder 2"/>
          <p:cNvSpPr>
            <a:spLocks noGrp="1"/>
          </p:cNvSpPr>
          <p:nvPr>
            <p:ph idx="1"/>
          </p:nvPr>
        </p:nvSpPr>
        <p:spPr>
          <a:xfrm>
            <a:off x="838200" y="1690688"/>
            <a:ext cx="8191500" cy="4862511"/>
          </a:xfrm>
        </p:spPr>
        <p:txBody>
          <a:bodyPr>
            <a:normAutofit/>
          </a:bodyPr>
          <a:lstStyle/>
          <a:p>
            <a:r>
              <a:rPr lang="en-CA" dirty="0"/>
              <a:t>Leading by direction is simply what God does for us by giving us the commands and teachings of the Bible</a:t>
            </a:r>
            <a:r>
              <a:rPr lang="en-CA" dirty="0" smtClean="0"/>
              <a:t>.</a:t>
            </a:r>
          </a:p>
          <a:p>
            <a:r>
              <a:rPr lang="en-CA" dirty="0" smtClean="0"/>
              <a:t>Rather than encountering </a:t>
            </a:r>
            <a:r>
              <a:rPr lang="en-CA" dirty="0"/>
              <a:t>an unknown or unclear circumstance and then </a:t>
            </a:r>
            <a:r>
              <a:rPr lang="en-CA" dirty="0" smtClean="0"/>
              <a:t>turning </a:t>
            </a:r>
            <a:r>
              <a:rPr lang="en-CA" dirty="0"/>
              <a:t>to Scripture for enlightenment, </a:t>
            </a:r>
            <a:r>
              <a:rPr lang="en-CA" dirty="0" smtClean="0"/>
              <a:t>direction involves us engaging </a:t>
            </a:r>
            <a:r>
              <a:rPr lang="en-CA" dirty="0"/>
              <a:t>Scripture and in other spiritual practices which inform us how to act circumstantially. </a:t>
            </a:r>
          </a:p>
          <a:p>
            <a:r>
              <a:rPr lang="en-CA" dirty="0" smtClean="0"/>
              <a:t>The engagement of Simeon and Anna with </a:t>
            </a:r>
            <a:r>
              <a:rPr lang="en-CA" dirty="0"/>
              <a:t>Scripture, in prayer and fasting, and with the Spirit of God led them to a place where they encountered Jesus. </a:t>
            </a:r>
          </a:p>
        </p:txBody>
      </p:sp>
    </p:spTree>
    <p:extLst>
      <p:ext uri="{BB962C8B-B14F-4D97-AF65-F5344CB8AC3E}">
        <p14:creationId xmlns:p14="http://schemas.microsoft.com/office/powerpoint/2010/main" val="3038898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Application</a:t>
            </a:r>
            <a:endParaRPr lang="en-CA" dirty="0"/>
          </a:p>
        </p:txBody>
      </p:sp>
      <p:sp>
        <p:nvSpPr>
          <p:cNvPr id="3" name="Content Placeholder 2"/>
          <p:cNvSpPr>
            <a:spLocks noGrp="1"/>
          </p:cNvSpPr>
          <p:nvPr>
            <p:ph idx="1"/>
          </p:nvPr>
        </p:nvSpPr>
        <p:spPr>
          <a:xfrm>
            <a:off x="838200" y="1825625"/>
            <a:ext cx="8034867" cy="4351338"/>
          </a:xfrm>
        </p:spPr>
        <p:txBody>
          <a:bodyPr/>
          <a:lstStyle/>
          <a:p>
            <a:r>
              <a:rPr lang="en-CA" dirty="0" smtClean="0">
                <a:solidFill>
                  <a:srgbClr val="141332"/>
                </a:solidFill>
              </a:rPr>
              <a:t>“Draw near to God and He will draw near to you”. (James 4:8)  </a:t>
            </a:r>
          </a:p>
          <a:p>
            <a:r>
              <a:rPr lang="en-CA" dirty="0" smtClean="0"/>
              <a:t>We might desire more outrageous instances of God’s leading in our life, but I am convinced that unless we are willing to first be simply led by God’s Word, such otherworldly examples of God’s leading will escape us. </a:t>
            </a:r>
          </a:p>
          <a:p>
            <a:r>
              <a:rPr lang="en-CA" dirty="0" smtClean="0"/>
              <a:t>Let us therefore be a people who engage God’s Word regularly and a people who live out the direction we find there.</a:t>
            </a:r>
            <a:endParaRPr lang="en-CA" dirty="0"/>
          </a:p>
        </p:txBody>
      </p:sp>
    </p:spTree>
    <p:extLst>
      <p:ext uri="{BB962C8B-B14F-4D97-AF65-F5344CB8AC3E}">
        <p14:creationId xmlns:p14="http://schemas.microsoft.com/office/powerpoint/2010/main" val="2385814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667</Words>
  <Application>Microsoft Office PowerPoint</Application>
  <PresentationFormat>Widescreen</PresentationFormat>
  <Paragraphs>46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Georgia</vt:lpstr>
      <vt:lpstr>Calibri</vt:lpstr>
      <vt:lpstr>Calibri Light</vt:lpstr>
      <vt:lpstr>Christmas Sparkle PERSONAL USE</vt:lpstr>
      <vt:lpstr>Arial Narrow</vt:lpstr>
      <vt:lpstr>Arial</vt:lpstr>
      <vt:lpstr>Office Theme</vt:lpstr>
      <vt:lpstr>PowerPoint Presentation</vt:lpstr>
      <vt:lpstr>Three Ways God Leads Us</vt:lpstr>
      <vt:lpstr>PowerPoint Presentation</vt:lpstr>
      <vt:lpstr>PowerPoint Presentation</vt:lpstr>
      <vt:lpstr>PowerPoint Presentation</vt:lpstr>
      <vt:lpstr>Who was Simeon?</vt:lpstr>
      <vt:lpstr>Who was Anna?</vt:lpstr>
      <vt:lpstr>Leading by Direction</vt:lpstr>
      <vt:lpstr>Application</vt:lpstr>
      <vt:lpstr>What has led you here this morning?</vt:lpstr>
      <vt:lpstr>The “Why” of Today</vt:lpstr>
      <vt:lpstr>Communion</vt:lpstr>
      <vt:lpstr>PowerPoint Presentation</vt:lpstr>
      <vt:lpstr>A Prayer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30</cp:revision>
  <cp:lastPrinted>2023-12-02T15:39:12Z</cp:lastPrinted>
  <dcterms:created xsi:type="dcterms:W3CDTF">2023-11-13T18:37:33Z</dcterms:created>
  <dcterms:modified xsi:type="dcterms:W3CDTF">2023-12-22T21:38:46Z</dcterms:modified>
</cp:coreProperties>
</file>