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1"/>
  </p:handoutMasterIdLst>
  <p:sldIdLst>
    <p:sldId id="256" r:id="rId2"/>
    <p:sldId id="257" r:id="rId3"/>
    <p:sldId id="269" r:id="rId4"/>
    <p:sldId id="270" r:id="rId5"/>
    <p:sldId id="271" r:id="rId6"/>
    <p:sldId id="259" r:id="rId7"/>
    <p:sldId id="260" r:id="rId8"/>
    <p:sldId id="261" r:id="rId9"/>
    <p:sldId id="267" r:id="rId10"/>
  </p:sldIdLst>
  <p:sldSz cx="12192000" cy="6858000"/>
  <p:notesSz cx="7010400" cy="9296400"/>
  <p:embeddedFontLst>
    <p:embeddedFont>
      <p:font typeface="Christmas Sparkle PERSONAL USE" pitchFamily="2" charset="0"/>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Arial Narrow" panose="020B0606020202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332"/>
    <a:srgbClr val="4C4265"/>
    <a:srgbClr val="755F86"/>
    <a:srgbClr val="766087"/>
    <a:srgbClr val="A59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345" autoAdjust="0"/>
  </p:normalViewPr>
  <p:slideViewPr>
    <p:cSldViewPr snapToGrid="0">
      <p:cViewPr varScale="1">
        <p:scale>
          <a:sx n="57" d="100"/>
          <a:sy n="57" d="100"/>
        </p:scale>
        <p:origin x="42" y="42"/>
      </p:cViewPr>
      <p:guideLst/>
    </p:cSldViewPr>
  </p:slideViewPr>
  <p:outlineViewPr>
    <p:cViewPr>
      <p:scale>
        <a:sx n="33" d="100"/>
        <a:sy n="33" d="100"/>
      </p:scale>
      <p:origin x="0" y="-5472"/>
    </p:cViewPr>
  </p:outlineViewPr>
  <p:notesTextViewPr>
    <p:cViewPr>
      <p:scale>
        <a:sx n="1" d="1"/>
        <a:sy n="1" d="1"/>
      </p:scale>
      <p:origin x="0" y="0"/>
    </p:cViewPr>
  </p:notesTextViewPr>
  <p:sorterViewPr>
    <p:cViewPr>
      <p:scale>
        <a:sx n="100" d="100"/>
        <a:sy n="1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9014A6-3B1A-4E4D-812A-A9ABFE67FD51}" type="datetimeFigureOut">
              <a:rPr lang="en-CA" smtClean="0"/>
              <a:t>2023-12-17</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D371E6-78AA-4D06-8077-3132C3B99EA0}" type="slidenum">
              <a:rPr lang="en-CA" smtClean="0"/>
              <a:t>‹#›</a:t>
            </a:fld>
            <a:endParaRPr lang="en-CA"/>
          </a:p>
        </p:txBody>
      </p:sp>
    </p:spTree>
    <p:extLst>
      <p:ext uri="{BB962C8B-B14F-4D97-AF65-F5344CB8AC3E}">
        <p14:creationId xmlns:p14="http://schemas.microsoft.com/office/powerpoint/2010/main" val="3167209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767" t="15779" r="9413" b="20138"/>
          <a:stretch/>
        </p:blipFill>
        <p:spPr>
          <a:xfrm>
            <a:off x="0" y="0"/>
            <a:ext cx="12364049" cy="6879017"/>
          </a:xfrm>
          <a:prstGeom prst="rect">
            <a:avLst/>
          </a:prstGeom>
        </p:spPr>
      </p:pic>
    </p:spTree>
    <p:extLst>
      <p:ext uri="{BB962C8B-B14F-4D97-AF65-F5344CB8AC3E}">
        <p14:creationId xmlns:p14="http://schemas.microsoft.com/office/powerpoint/2010/main" val="10419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022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282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solidFill>
                  <a:srgbClr val="4C4265"/>
                </a:solidFill>
                <a:latin typeface="Christmas Sparkle PERSONAL USE" pitchFamily="2"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3000">
                <a:solidFill>
                  <a:srgbClr val="755F86"/>
                </a:solidFill>
                <a:latin typeface="Arial Narrow" panose="020B0606020202030204" pitchFamily="34" charset="0"/>
              </a:defRPr>
            </a:lvl1pPr>
            <a:lvl2pPr>
              <a:defRPr sz="3000">
                <a:solidFill>
                  <a:srgbClr val="755F86"/>
                </a:solidFill>
                <a:latin typeface="Arial Narrow" panose="020B0606020202030204" pitchFamily="34" charset="0"/>
              </a:defRPr>
            </a:lvl2pPr>
            <a:lvl3pPr>
              <a:defRPr sz="3000">
                <a:solidFill>
                  <a:srgbClr val="755F86"/>
                </a:solidFill>
                <a:latin typeface="Arial Narrow" panose="020B0606020202030204" pitchFamily="34" charset="0"/>
              </a:defRPr>
            </a:lvl3pPr>
            <a:lvl4pPr>
              <a:defRPr sz="3000">
                <a:solidFill>
                  <a:srgbClr val="755F86"/>
                </a:solidFill>
                <a:latin typeface="Arial Narrow" panose="020B0606020202030204" pitchFamily="34" charset="0"/>
              </a:defRPr>
            </a:lvl4pPr>
            <a:lvl5pPr>
              <a:defRPr sz="3000">
                <a:solidFill>
                  <a:srgbClr val="755F86"/>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0D195DB-9B76-4B1A-90BD-D6D1DB811F20}" type="datetimeFigureOut">
              <a:rPr lang="en-CA" smtClean="0"/>
              <a:t>2023-12-17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1555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195DB-9B76-4B1A-90BD-D6D1DB811F20}" type="datetimeFigureOut">
              <a:rPr lang="en-CA" smtClean="0"/>
              <a:t>2023-12-17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526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D195DB-9B76-4B1A-90BD-D6D1DB811F20}" type="datetimeFigureOut">
              <a:rPr lang="en-CA" smtClean="0"/>
              <a:t>2023-12-17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75784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D195DB-9B76-4B1A-90BD-D6D1DB811F20}" type="datetimeFigureOut">
              <a:rPr lang="en-CA" smtClean="0"/>
              <a:t>2023-12-17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89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D195DB-9B76-4B1A-90BD-D6D1DB811F20}" type="datetimeFigureOut">
              <a:rPr lang="en-CA" smtClean="0"/>
              <a:t>2023-12-17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628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195DB-9B76-4B1A-90BD-D6D1DB811F20}" type="datetimeFigureOut">
              <a:rPr lang="en-CA" smtClean="0"/>
              <a:t>2023-12-17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008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11158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0434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195DB-9B76-4B1A-90BD-D6D1DB811F20}" type="datetimeFigureOut">
              <a:rPr lang="en-CA" smtClean="0"/>
              <a:t>2023-12-17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4A020-5AE1-4C87-81A2-3120DA13A392}" type="slidenum">
              <a:rPr lang="en-CA" smtClean="0"/>
              <a:t>‹#›</a:t>
            </a:fld>
            <a:endParaRPr lang="en-CA"/>
          </a:p>
        </p:txBody>
      </p:sp>
      <p:sp>
        <p:nvSpPr>
          <p:cNvPr id="7" name="Title 1"/>
          <p:cNvSpPr txBox="1">
            <a:spLocks/>
          </p:cNvSpPr>
          <p:nvPr userDrawn="1"/>
        </p:nvSpPr>
        <p:spPr>
          <a:xfrm>
            <a:off x="964381" y="6225171"/>
            <a:ext cx="4757603" cy="922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0000" dirty="0">
              <a:solidFill>
                <a:srgbClr val="755F86"/>
              </a:solidFill>
              <a:latin typeface="Christmas Sparkle PERSONAL USE" pitchFamily="2" charset="0"/>
            </a:endParaRPr>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62762" t="27990" b="38570"/>
          <a:stretch/>
        </p:blipFill>
        <p:spPr>
          <a:xfrm>
            <a:off x="9481106" y="4568160"/>
            <a:ext cx="2710894" cy="1943456"/>
          </a:xfrm>
          <a:prstGeom prst="rect">
            <a:avLst/>
          </a:prstGeom>
        </p:spPr>
      </p:pic>
      <p:sp>
        <p:nvSpPr>
          <p:cNvPr id="9" name="Rectangle 8"/>
          <p:cNvSpPr/>
          <p:nvPr userDrawn="1"/>
        </p:nvSpPr>
        <p:spPr>
          <a:xfrm>
            <a:off x="9845722" y="3141370"/>
            <a:ext cx="1616148" cy="1569660"/>
          </a:xfrm>
          <a:prstGeom prst="rect">
            <a:avLst/>
          </a:prstGeom>
        </p:spPr>
        <p:txBody>
          <a:bodyPr wrap="none">
            <a:spAutoFit/>
          </a:bodyPr>
          <a:lstStyle/>
          <a:p>
            <a:r>
              <a:rPr lang="en-CA" sz="9600" dirty="0" smtClean="0">
                <a:solidFill>
                  <a:srgbClr val="755F86"/>
                </a:solidFill>
                <a:latin typeface="Christmas Sparkle PERSONAL USE" pitchFamily="2" charset="0"/>
              </a:rPr>
              <a:t>Led</a:t>
            </a:r>
            <a:endParaRPr lang="en-CA" dirty="0"/>
          </a:p>
        </p:txBody>
      </p:sp>
      <p:sp>
        <p:nvSpPr>
          <p:cNvPr id="10" name="Oval 9"/>
          <p:cNvSpPr/>
          <p:nvPr userDrawn="1"/>
        </p:nvSpPr>
        <p:spPr>
          <a:xfrm>
            <a:off x="6762559" y="6474451"/>
            <a:ext cx="8055430" cy="1346389"/>
          </a:xfrm>
          <a:prstGeom prst="ellipse">
            <a:avLst/>
          </a:prstGeom>
          <a:solidFill>
            <a:srgbClr val="766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924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CA" dirty="0"/>
          </a:p>
        </p:txBody>
      </p:sp>
    </p:spTree>
    <p:extLst>
      <p:ext uri="{BB962C8B-B14F-4D97-AF65-F5344CB8AC3E}">
        <p14:creationId xmlns:p14="http://schemas.microsoft.com/office/powerpoint/2010/main" val="1858066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69590"/>
            <a:ext cx="8537812" cy="6335926"/>
          </a:xfrm>
        </p:spPr>
        <p:txBody>
          <a:bodyPr>
            <a:normAutofit/>
          </a:bodyPr>
          <a:lstStyle/>
          <a:p>
            <a:pPr marL="0" indent="0">
              <a:buNone/>
            </a:pPr>
            <a:r>
              <a:rPr lang="en-CA" sz="3200" dirty="0" smtClean="0">
                <a:solidFill>
                  <a:srgbClr val="141332"/>
                </a:solidFill>
                <a:latin typeface="Arial Narrow" panose="020B0606020202030204" pitchFamily="34" charset="0"/>
              </a:rPr>
              <a:t>“</a:t>
            </a:r>
            <a:r>
              <a:rPr lang="en-CA" sz="3200" dirty="0" smtClean="0">
                <a:solidFill>
                  <a:srgbClr val="141332"/>
                </a:solidFill>
              </a:rPr>
              <a:t>After </a:t>
            </a:r>
            <a:r>
              <a:rPr lang="en-CA" sz="3200" dirty="0">
                <a:solidFill>
                  <a:srgbClr val="141332"/>
                </a:solidFill>
              </a:rPr>
              <a:t>Jesus was born in Bethlehem in Judea, during the time of King Herod, Magi from the east came to Jerusalem and asked, “Where is the one who has been born king of the Jews? We saw his star when it rose and have come to worship him.”</a:t>
            </a:r>
            <a:r>
              <a:rPr lang="en-CA" sz="3200" b="1" baseline="30000" dirty="0">
                <a:solidFill>
                  <a:srgbClr val="141332"/>
                </a:solidFill>
              </a:rPr>
              <a:t> </a:t>
            </a:r>
            <a:r>
              <a:rPr lang="en-CA" sz="3200" dirty="0">
                <a:solidFill>
                  <a:srgbClr val="141332"/>
                </a:solidFill>
              </a:rPr>
              <a:t>When King Herod heard this he was disturbed, and all Jerusalem with him. When he had called together all the people’s chief priests and teachers of the law, he asked them where the Messiah was to be born. “In Bethlehem in Judea,” they replied, “for this is what the prophet has written:</a:t>
            </a:r>
            <a:r>
              <a:rPr lang="en-CA" sz="3200" b="1" baseline="30000" dirty="0">
                <a:solidFill>
                  <a:srgbClr val="141332"/>
                </a:solidFill>
              </a:rPr>
              <a:t> </a:t>
            </a:r>
            <a:r>
              <a:rPr lang="en-CA" sz="3200" dirty="0">
                <a:solidFill>
                  <a:srgbClr val="141332"/>
                </a:solidFill>
              </a:rPr>
              <a:t>“‘But you, Bethlehem, in the land of Judah, are by no means least among the rulers of Judah; for out of you will come a ruler who will shepherd my people Israel.’”</a:t>
            </a:r>
            <a:r>
              <a:rPr lang="en-CA" sz="3200" b="1" baseline="30000" dirty="0">
                <a:solidFill>
                  <a:srgbClr val="141332"/>
                </a:solidFill>
              </a:rPr>
              <a:t> </a:t>
            </a:r>
            <a:endParaRPr lang="en-CA" sz="3200" dirty="0">
              <a:solidFill>
                <a:srgbClr val="141332"/>
              </a:solidFill>
            </a:endParaRPr>
          </a:p>
        </p:txBody>
      </p:sp>
    </p:spTree>
    <p:extLst>
      <p:ext uri="{BB962C8B-B14F-4D97-AF65-F5344CB8AC3E}">
        <p14:creationId xmlns:p14="http://schemas.microsoft.com/office/powerpoint/2010/main" val="301095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69590"/>
            <a:ext cx="8537812" cy="6335926"/>
          </a:xfrm>
        </p:spPr>
        <p:txBody>
          <a:bodyPr>
            <a:normAutofit lnSpcReduction="10000"/>
          </a:bodyPr>
          <a:lstStyle/>
          <a:p>
            <a:pPr marL="0" indent="0">
              <a:buNone/>
            </a:pPr>
            <a:r>
              <a:rPr lang="en-CA" sz="3200" dirty="0" smtClean="0">
                <a:solidFill>
                  <a:srgbClr val="141332"/>
                </a:solidFill>
              </a:rPr>
              <a:t>“Then </a:t>
            </a:r>
            <a:r>
              <a:rPr lang="en-CA" sz="3200" dirty="0">
                <a:solidFill>
                  <a:srgbClr val="141332"/>
                </a:solidFill>
              </a:rPr>
              <a:t>Herod called the Magi secretly and found out from them the exact time the star had appeared. He sent them to Bethlehem and said, “Go and search carefully for the child. As soon as you find him, report to me, so that I too may go and worship him.”</a:t>
            </a:r>
            <a:r>
              <a:rPr lang="en-CA" sz="3200" b="1" baseline="30000" dirty="0">
                <a:solidFill>
                  <a:srgbClr val="141332"/>
                </a:solidFill>
              </a:rPr>
              <a:t> </a:t>
            </a:r>
            <a:r>
              <a:rPr lang="en-CA" sz="3200" dirty="0" smtClean="0">
                <a:solidFill>
                  <a:srgbClr val="141332"/>
                </a:solidFill>
              </a:rPr>
              <a:t>After </a:t>
            </a:r>
            <a:r>
              <a:rPr lang="en-CA" sz="3200" dirty="0">
                <a:solidFill>
                  <a:srgbClr val="141332"/>
                </a:solidFill>
              </a:rPr>
              <a:t>they had heard the king, they went on their way, and the star they had seen when it rose went ahead of them until it stopped over the place where the child was. When they saw the star, they were overjoyed. On coming to the house, they saw the child with his mother Mary, and they bowed down and worshiped him. Then they opened their treasures and presented him with gifts of gold, frankincense and myrrh. And having been warned in a dream not to go back to Herod, they returned to their country by another route</a:t>
            </a:r>
            <a:r>
              <a:rPr lang="en-CA" sz="3200" dirty="0" smtClean="0">
                <a:solidFill>
                  <a:srgbClr val="141332"/>
                </a:solidFill>
              </a:rPr>
              <a:t>.”(Matthew 2:1-12)</a:t>
            </a:r>
            <a:endParaRPr lang="en-CA" sz="3200" dirty="0">
              <a:solidFill>
                <a:srgbClr val="141332"/>
              </a:solidFill>
            </a:endParaRPr>
          </a:p>
        </p:txBody>
      </p:sp>
    </p:spTree>
    <p:extLst>
      <p:ext uri="{BB962C8B-B14F-4D97-AF65-F5344CB8AC3E}">
        <p14:creationId xmlns:p14="http://schemas.microsoft.com/office/powerpoint/2010/main" val="19171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8356600" cy="5811838"/>
          </a:xfrm>
        </p:spPr>
        <p:txBody>
          <a:bodyPr>
            <a:normAutofit/>
          </a:bodyPr>
          <a:lstStyle/>
          <a:p>
            <a:r>
              <a:rPr lang="en-CA" dirty="0" smtClean="0"/>
              <a:t>Though we might desire that our choices could </a:t>
            </a:r>
            <a:r>
              <a:rPr lang="en-CA" dirty="0"/>
              <a:t>be more explicitly scripted by God, if His miraculous declarative leading happened more often in our lives, </a:t>
            </a:r>
            <a:r>
              <a:rPr lang="en-CA" dirty="0" smtClean="0"/>
              <a:t>that’s </a:t>
            </a:r>
            <a:r>
              <a:rPr lang="en-CA" dirty="0"/>
              <a:t>not how He’s generally chosen to order </a:t>
            </a:r>
            <a:r>
              <a:rPr lang="en-CA" dirty="0" smtClean="0"/>
              <a:t>things.</a:t>
            </a:r>
          </a:p>
          <a:p>
            <a:r>
              <a:rPr lang="en-CA" dirty="0" smtClean="0"/>
              <a:t>The </a:t>
            </a:r>
            <a:r>
              <a:rPr lang="en-CA" dirty="0"/>
              <a:t>third way God tends to lead His people is through discernment, which occurs when we follow God’s leading through the process of spiritually sensitive application of biblical truth to the particularities of our situation. </a:t>
            </a:r>
            <a:endParaRPr lang="en-CA" dirty="0" smtClean="0"/>
          </a:p>
          <a:p>
            <a:r>
              <a:rPr lang="en-CA" dirty="0" smtClean="0"/>
              <a:t>Sometimes</a:t>
            </a:r>
            <a:r>
              <a:rPr lang="en-CA" dirty="0"/>
              <a:t>, our engagement with Scripture will provide us with direct and explicit understanding of God’s leadership, while other times, we will require some additional Holy Spirit help in properly discerning how God might be leading in such a circumstance. </a:t>
            </a:r>
          </a:p>
        </p:txBody>
      </p:sp>
    </p:spTree>
    <p:extLst>
      <p:ext uri="{BB962C8B-B14F-4D97-AF65-F5344CB8AC3E}">
        <p14:creationId xmlns:p14="http://schemas.microsoft.com/office/powerpoint/2010/main" val="3307687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Magi</a:t>
            </a:r>
            <a:endParaRPr lang="en-CA" dirty="0"/>
          </a:p>
        </p:txBody>
      </p:sp>
      <p:sp>
        <p:nvSpPr>
          <p:cNvPr id="3" name="Content Placeholder 2"/>
          <p:cNvSpPr>
            <a:spLocks noGrp="1"/>
          </p:cNvSpPr>
          <p:nvPr>
            <p:ph idx="1"/>
          </p:nvPr>
        </p:nvSpPr>
        <p:spPr>
          <a:xfrm>
            <a:off x="838200" y="1690688"/>
            <a:ext cx="8191500" cy="4862511"/>
          </a:xfrm>
        </p:spPr>
        <p:txBody>
          <a:bodyPr>
            <a:normAutofit lnSpcReduction="10000"/>
          </a:bodyPr>
          <a:lstStyle/>
          <a:p>
            <a:r>
              <a:rPr lang="en-CA" dirty="0" smtClean="0"/>
              <a:t>were </a:t>
            </a:r>
            <a:r>
              <a:rPr lang="en-CA" dirty="0"/>
              <a:t>of the sacred caste of the Medes in Persia, followers of the Zoroastrian religion. </a:t>
            </a:r>
            <a:endParaRPr lang="en-CA" dirty="0" smtClean="0"/>
          </a:p>
          <a:p>
            <a:r>
              <a:rPr lang="en-CA" dirty="0" smtClean="0"/>
              <a:t>found </a:t>
            </a:r>
            <a:r>
              <a:rPr lang="en-CA" dirty="0"/>
              <a:t>all throughout the Persian empire, as well as specifically being employed in the royal courts of Yemen, Ethiopia and Egypt. </a:t>
            </a:r>
            <a:endParaRPr lang="en-CA" dirty="0" smtClean="0"/>
          </a:p>
          <a:p>
            <a:r>
              <a:rPr lang="en-CA" dirty="0" smtClean="0"/>
              <a:t>studied </a:t>
            </a:r>
            <a:r>
              <a:rPr lang="en-CA" dirty="0"/>
              <a:t>the skies </a:t>
            </a:r>
            <a:r>
              <a:rPr lang="en-CA" dirty="0" smtClean="0"/>
              <a:t>and </a:t>
            </a:r>
            <a:r>
              <a:rPr lang="en-CA" dirty="0"/>
              <a:t>came across a strange star, which in their way of understanding the universe meant something of significance. </a:t>
            </a:r>
            <a:endParaRPr lang="en-CA" dirty="0" smtClean="0"/>
          </a:p>
          <a:p>
            <a:r>
              <a:rPr lang="en-CA" dirty="0" smtClean="0"/>
              <a:t>turned </a:t>
            </a:r>
            <a:r>
              <a:rPr lang="en-CA" dirty="0"/>
              <a:t>to their collection of religious </a:t>
            </a:r>
            <a:r>
              <a:rPr lang="en-CA" dirty="0" smtClean="0"/>
              <a:t>texts from </a:t>
            </a:r>
            <a:r>
              <a:rPr lang="en-CA" dirty="0"/>
              <a:t>around the known world – including the Torah - </a:t>
            </a:r>
            <a:r>
              <a:rPr lang="en-CA" dirty="0" smtClean="0"/>
              <a:t>to </a:t>
            </a:r>
            <a:r>
              <a:rPr lang="en-CA" dirty="0"/>
              <a:t>determine its meaning. </a:t>
            </a:r>
          </a:p>
        </p:txBody>
      </p:sp>
    </p:spTree>
    <p:extLst>
      <p:ext uri="{BB962C8B-B14F-4D97-AF65-F5344CB8AC3E}">
        <p14:creationId xmlns:p14="http://schemas.microsoft.com/office/powerpoint/2010/main" val="3038898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6378572"/>
          </a:xfrm>
        </p:spPr>
        <p:txBody>
          <a:bodyPr>
            <a:normAutofit lnSpcReduction="10000"/>
          </a:bodyPr>
          <a:lstStyle/>
          <a:p>
            <a:r>
              <a:rPr lang="en-CA" dirty="0" smtClean="0"/>
              <a:t>Because </a:t>
            </a:r>
            <a:r>
              <a:rPr lang="en-CA" dirty="0"/>
              <a:t>many of the Messianic passages in scripture are elusive in their clarity</a:t>
            </a:r>
            <a:r>
              <a:rPr lang="en-CA" dirty="0" smtClean="0"/>
              <a:t>., the </a:t>
            </a:r>
            <a:r>
              <a:rPr lang="en-CA" dirty="0"/>
              <a:t>Magi would have had to approach Scripture in such a way that they discerned God’s leading within it. </a:t>
            </a:r>
            <a:endParaRPr lang="en-CA" dirty="0" smtClean="0"/>
          </a:p>
          <a:p>
            <a:r>
              <a:rPr lang="en-CA" dirty="0" smtClean="0"/>
              <a:t>Confronted </a:t>
            </a:r>
            <a:r>
              <a:rPr lang="en-CA" dirty="0"/>
              <a:t>with an unknown stellar occurrence, the Magi actually applied biblical truth to the particularities of their situation – the most astounding thing is that this leading of God was followed by pagan stargazers! </a:t>
            </a:r>
            <a:endParaRPr lang="en-CA" dirty="0" smtClean="0"/>
          </a:p>
          <a:p>
            <a:r>
              <a:rPr lang="en-CA" dirty="0" smtClean="0"/>
              <a:t>Travelling anywhere </a:t>
            </a:r>
            <a:r>
              <a:rPr lang="en-CA" dirty="0"/>
              <a:t>from 1,000 – 2,500 kilometers, </a:t>
            </a:r>
            <a:r>
              <a:rPr lang="en-CA" dirty="0" smtClean="0"/>
              <a:t>                                                       led </a:t>
            </a:r>
            <a:r>
              <a:rPr lang="en-CA" dirty="0"/>
              <a:t>by God, the Magi </a:t>
            </a:r>
            <a:r>
              <a:rPr lang="en-CA" dirty="0" smtClean="0"/>
              <a:t>brought </a:t>
            </a:r>
            <a:r>
              <a:rPr lang="en-CA" dirty="0"/>
              <a:t>with </a:t>
            </a:r>
            <a:r>
              <a:rPr lang="en-CA" dirty="0" smtClean="0"/>
              <a:t>them:</a:t>
            </a:r>
          </a:p>
          <a:p>
            <a:pPr marL="514350" indent="-514350">
              <a:buFont typeface="+mj-lt"/>
              <a:buAutoNum type="arabicPeriod"/>
            </a:pPr>
            <a:r>
              <a:rPr lang="en-CA" dirty="0" smtClean="0"/>
              <a:t>Gold - a </a:t>
            </a:r>
            <a:r>
              <a:rPr lang="en-CA" dirty="0"/>
              <a:t>symbol of regency and a symbol of divinity. </a:t>
            </a:r>
            <a:endParaRPr lang="en-CA" dirty="0" smtClean="0"/>
          </a:p>
          <a:p>
            <a:pPr marL="514350" indent="-514350">
              <a:buFont typeface="+mj-lt"/>
              <a:buAutoNum type="arabicPeriod"/>
            </a:pPr>
            <a:r>
              <a:rPr lang="en-CA" dirty="0" smtClean="0"/>
              <a:t>Frankincense - a </a:t>
            </a:r>
            <a:r>
              <a:rPr lang="en-CA" dirty="0"/>
              <a:t>symbol of worship and a tool of the </a:t>
            </a:r>
            <a:r>
              <a:rPr lang="en-CA" dirty="0" smtClean="0"/>
              <a:t>                                                 priest </a:t>
            </a:r>
            <a:r>
              <a:rPr lang="en-CA" dirty="0"/>
              <a:t>in Middle Eastern culture.</a:t>
            </a:r>
            <a:endParaRPr lang="en-CA" dirty="0" smtClean="0"/>
          </a:p>
          <a:p>
            <a:pPr marL="514350" indent="-514350">
              <a:buFont typeface="+mj-lt"/>
              <a:buAutoNum type="arabicPeriod"/>
            </a:pPr>
            <a:r>
              <a:rPr lang="en-CA" dirty="0" smtClean="0"/>
              <a:t>Myrrh - </a:t>
            </a:r>
            <a:r>
              <a:rPr lang="en-CA" dirty="0"/>
              <a:t>an embalming oil and a symbol of death </a:t>
            </a:r>
            <a:r>
              <a:rPr lang="en-CA" dirty="0" smtClean="0"/>
              <a:t>                                                     in </a:t>
            </a:r>
            <a:r>
              <a:rPr lang="en-CA" dirty="0"/>
              <a:t>Middle Eastern </a:t>
            </a:r>
            <a:r>
              <a:rPr lang="en-CA" dirty="0" smtClean="0"/>
              <a:t>culture</a:t>
            </a:r>
            <a:endParaRPr lang="en-CA" dirty="0"/>
          </a:p>
        </p:txBody>
      </p:sp>
      <p:sp>
        <p:nvSpPr>
          <p:cNvPr id="4" name="Title 3"/>
          <p:cNvSpPr>
            <a:spLocks noGrp="1"/>
          </p:cNvSpPr>
          <p:nvPr>
            <p:ph type="title"/>
          </p:nvPr>
        </p:nvSpPr>
        <p:spPr/>
        <p:txBody>
          <a:bodyPr/>
          <a:lstStyle/>
          <a:p>
            <a:endParaRPr lang="en-CA"/>
          </a:p>
        </p:txBody>
      </p:sp>
    </p:spTree>
    <p:extLst>
      <p:ext uri="{BB962C8B-B14F-4D97-AF65-F5344CB8AC3E}">
        <p14:creationId xmlns:p14="http://schemas.microsoft.com/office/powerpoint/2010/main" val="238581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27267" cy="1325563"/>
          </a:xfrm>
        </p:spPr>
        <p:txBody>
          <a:bodyPr>
            <a:normAutofit fontScale="90000"/>
          </a:bodyPr>
          <a:lstStyle/>
          <a:p>
            <a:r>
              <a:rPr lang="en-CA" dirty="0" smtClean="0"/>
              <a:t>Responding to Leadership by Discernment</a:t>
            </a:r>
            <a:endParaRPr lang="en-CA" dirty="0"/>
          </a:p>
        </p:txBody>
      </p:sp>
      <p:sp>
        <p:nvSpPr>
          <p:cNvPr id="3" name="Content Placeholder 2"/>
          <p:cNvSpPr>
            <a:spLocks noGrp="1"/>
          </p:cNvSpPr>
          <p:nvPr>
            <p:ph idx="1"/>
          </p:nvPr>
        </p:nvSpPr>
        <p:spPr>
          <a:xfrm>
            <a:off x="838200" y="1914525"/>
            <a:ext cx="8505825" cy="4686300"/>
          </a:xfrm>
        </p:spPr>
        <p:txBody>
          <a:bodyPr>
            <a:normAutofit fontScale="92500" lnSpcReduction="10000"/>
          </a:bodyPr>
          <a:lstStyle/>
          <a:p>
            <a:r>
              <a:rPr lang="en-CA" dirty="0"/>
              <a:t>T</a:t>
            </a:r>
            <a:r>
              <a:rPr lang="en-CA" dirty="0" smtClean="0"/>
              <a:t>he </a:t>
            </a:r>
            <a:r>
              <a:rPr lang="en-CA" dirty="0"/>
              <a:t>gifts used in worshipping Jesus incurred a significant cost to the </a:t>
            </a:r>
            <a:r>
              <a:rPr lang="en-CA" dirty="0" smtClean="0"/>
              <a:t>Magi. Gold</a:t>
            </a:r>
            <a:r>
              <a:rPr lang="en-CA" dirty="0"/>
              <a:t>, frankincense and myrrh are all expensive </a:t>
            </a:r>
            <a:r>
              <a:rPr lang="en-CA" dirty="0" smtClean="0"/>
              <a:t>items. The </a:t>
            </a:r>
            <a:r>
              <a:rPr lang="en-CA" dirty="0"/>
              <a:t>Magi were willing to sacrifice some of their wealth, time and effort in worshipping Jesus. </a:t>
            </a:r>
            <a:endParaRPr lang="en-CA" dirty="0" smtClean="0"/>
          </a:p>
          <a:p>
            <a:r>
              <a:rPr lang="en-CA" dirty="0" smtClean="0"/>
              <a:t>God’s </a:t>
            </a:r>
            <a:r>
              <a:rPr lang="en-CA" dirty="0"/>
              <a:t>leading by discernment involves us evaluating an unknown or unclear circumstance by engaging God’s word humbly so that through the precepts encountered there, a discerned decision, under the leading of God’s Spirit, can be made. As the Magi responded with preparedness and generosity to the truth they encountered, we ought to respond such a leading wholeheartedly, with generous thanksgiving and with nothing held back.</a:t>
            </a:r>
          </a:p>
        </p:txBody>
      </p:sp>
    </p:spTree>
    <p:extLst>
      <p:ext uri="{BB962C8B-B14F-4D97-AF65-F5344CB8AC3E}">
        <p14:creationId xmlns:p14="http://schemas.microsoft.com/office/powerpoint/2010/main" val="2779259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a:t>
            </a:r>
            <a:r>
              <a:rPr lang="en-CA" dirty="0" smtClean="0">
                <a:latin typeface="Christmas Sparkle PERSONAL USE" pitchFamily="2" charset="0"/>
              </a:rPr>
              <a:t> Reflective Thoughts</a:t>
            </a:r>
            <a:endParaRPr lang="en-CA" dirty="0">
              <a:latin typeface="Christmas Sparkle PERSONAL USE" pitchFamily="2" charset="0"/>
            </a:endParaRPr>
          </a:p>
        </p:txBody>
      </p:sp>
      <p:sp>
        <p:nvSpPr>
          <p:cNvPr id="3" name="Content Placeholder 2"/>
          <p:cNvSpPr>
            <a:spLocks noGrp="1"/>
          </p:cNvSpPr>
          <p:nvPr>
            <p:ph idx="1"/>
          </p:nvPr>
        </p:nvSpPr>
        <p:spPr>
          <a:xfrm>
            <a:off x="838200" y="1825625"/>
            <a:ext cx="6977063" cy="4351338"/>
          </a:xfrm>
        </p:spPr>
        <p:txBody>
          <a:bodyPr>
            <a:normAutofit lnSpcReduction="10000"/>
          </a:bodyPr>
          <a:lstStyle/>
          <a:p>
            <a:r>
              <a:rPr lang="en-CA" dirty="0" smtClean="0"/>
              <a:t>Do </a:t>
            </a:r>
            <a:r>
              <a:rPr lang="en-CA" dirty="0"/>
              <a:t>we regularly engage Scripture well enough to, through the process of spiritually sensitive application of biblical truth to the particularities of our situation, discern God’s leading in it? </a:t>
            </a:r>
            <a:endParaRPr lang="en-CA" dirty="0" smtClean="0"/>
          </a:p>
          <a:p>
            <a:r>
              <a:rPr lang="en-CA" dirty="0" smtClean="0"/>
              <a:t>Are </a:t>
            </a:r>
            <a:r>
              <a:rPr lang="en-CA" dirty="0"/>
              <a:t>we prepared to respond wholeheartedly, with generous sacrifices of our wealth, time, and effort, when we do receive such leading? </a:t>
            </a:r>
            <a:endParaRPr lang="en-CA" dirty="0" smtClean="0"/>
          </a:p>
          <a:p>
            <a:r>
              <a:rPr lang="en-CA" dirty="0" smtClean="0"/>
              <a:t>Is our </a:t>
            </a:r>
            <a:r>
              <a:rPr lang="en-CA" dirty="0"/>
              <a:t>worship </a:t>
            </a:r>
            <a:r>
              <a:rPr lang="en-CA" dirty="0" smtClean="0"/>
              <a:t>truly </a:t>
            </a:r>
            <a:r>
              <a:rPr lang="en-CA" dirty="0"/>
              <a:t>as informed by thanksgiving to God for His leading by discernment as it ought to </a:t>
            </a:r>
            <a:r>
              <a:rPr lang="en-CA" dirty="0" smtClean="0"/>
              <a:t>be?</a:t>
            </a:r>
          </a:p>
        </p:txBody>
      </p:sp>
    </p:spTree>
    <p:extLst>
      <p:ext uri="{BB962C8B-B14F-4D97-AF65-F5344CB8AC3E}">
        <p14:creationId xmlns:p14="http://schemas.microsoft.com/office/powerpoint/2010/main" val="1719629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8059"/>
            <a:ext cx="10515600" cy="1325563"/>
          </a:xfrm>
        </p:spPr>
        <p:txBody>
          <a:bodyPr/>
          <a:lstStyle/>
          <a:p>
            <a:r>
              <a:rPr lang="en-CA" dirty="0" smtClean="0"/>
              <a:t>A Prayer</a:t>
            </a:r>
            <a:endParaRPr lang="en-CA" dirty="0"/>
          </a:p>
        </p:txBody>
      </p:sp>
      <p:sp>
        <p:nvSpPr>
          <p:cNvPr id="3" name="Content Placeholder 2"/>
          <p:cNvSpPr>
            <a:spLocks noGrp="1"/>
          </p:cNvSpPr>
          <p:nvPr>
            <p:ph idx="1"/>
          </p:nvPr>
        </p:nvSpPr>
        <p:spPr>
          <a:xfrm>
            <a:off x="838200" y="2858558"/>
            <a:ext cx="7459133" cy="4793539"/>
          </a:xfrm>
        </p:spPr>
        <p:txBody>
          <a:bodyPr>
            <a:normAutofit/>
          </a:bodyPr>
          <a:lstStyle/>
          <a:p>
            <a:r>
              <a:rPr lang="en-CA" dirty="0" smtClean="0"/>
              <a:t>Might we raise </a:t>
            </a:r>
            <a:r>
              <a:rPr lang="en-CA" dirty="0"/>
              <a:t>our awareness of God’s leading by discernment in our </a:t>
            </a:r>
            <a:r>
              <a:rPr lang="en-CA" dirty="0" smtClean="0"/>
              <a:t>lives, being a people </a:t>
            </a:r>
            <a:r>
              <a:rPr lang="en-CA" dirty="0"/>
              <a:t>who joyously and extravagantly worship the Child in the manger, the man on the cross, the Heavenly Lamb this Christmas season.</a:t>
            </a:r>
          </a:p>
        </p:txBody>
      </p:sp>
    </p:spTree>
    <p:extLst>
      <p:ext uri="{BB962C8B-B14F-4D97-AF65-F5344CB8AC3E}">
        <p14:creationId xmlns:p14="http://schemas.microsoft.com/office/powerpoint/2010/main" val="27445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610</Words>
  <Application>Microsoft Office PowerPoint</Application>
  <PresentationFormat>Widescreen</PresentationFormat>
  <Paragraphs>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Christmas Sparkle PERSONAL USE</vt:lpstr>
      <vt:lpstr>Calibri</vt:lpstr>
      <vt:lpstr>Calibri Light</vt:lpstr>
      <vt:lpstr>Arial Narrow</vt:lpstr>
      <vt:lpstr>Arial</vt:lpstr>
      <vt:lpstr>Office Theme</vt:lpstr>
      <vt:lpstr>PowerPoint Presentation</vt:lpstr>
      <vt:lpstr>PowerPoint Presentation</vt:lpstr>
      <vt:lpstr>PowerPoint Presentation</vt:lpstr>
      <vt:lpstr>PowerPoint Presentation</vt:lpstr>
      <vt:lpstr>The Magi</vt:lpstr>
      <vt:lpstr>PowerPoint Presentation</vt:lpstr>
      <vt:lpstr>Responding to Leadership by Discernment</vt:lpstr>
      <vt:lpstr>Three Reflective Thoughts</vt:lpstr>
      <vt:lpstr>A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24</cp:revision>
  <cp:lastPrinted>2023-12-02T15:39:12Z</cp:lastPrinted>
  <dcterms:created xsi:type="dcterms:W3CDTF">2023-11-13T18:37:33Z</dcterms:created>
  <dcterms:modified xsi:type="dcterms:W3CDTF">2023-12-17T14:42:06Z</dcterms:modified>
</cp:coreProperties>
</file>