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8" r:id="rId3"/>
    <p:sldId id="257" r:id="rId4"/>
    <p:sldId id="269" r:id="rId5"/>
    <p:sldId id="270" r:id="rId6"/>
    <p:sldId id="271" r:id="rId7"/>
    <p:sldId id="259" r:id="rId8"/>
    <p:sldId id="260" r:id="rId9"/>
    <p:sldId id="272" r:id="rId10"/>
    <p:sldId id="261" r:id="rId11"/>
    <p:sldId id="267"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332"/>
    <a:srgbClr val="4C4265"/>
    <a:srgbClr val="755F86"/>
    <a:srgbClr val="766087"/>
    <a:srgbClr val="A59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7" autoAdjust="0"/>
    <p:restoredTop sz="86345" autoAdjust="0"/>
  </p:normalViewPr>
  <p:slideViewPr>
    <p:cSldViewPr snapToGrid="0">
      <p:cViewPr>
        <p:scale>
          <a:sx n="67" d="100"/>
          <a:sy n="67" d="100"/>
        </p:scale>
        <p:origin x="-18" y="-96"/>
      </p:cViewPr>
      <p:guideLst/>
    </p:cSldViewPr>
  </p:slideViewPr>
  <p:outlineViewPr>
    <p:cViewPr>
      <p:scale>
        <a:sx n="33" d="100"/>
        <a:sy n="33" d="100"/>
      </p:scale>
      <p:origin x="0" y="-5472"/>
    </p:cViewPr>
  </p:outlineViewPr>
  <p:notesTextViewPr>
    <p:cViewPr>
      <p:scale>
        <a:sx n="1" d="1"/>
        <a:sy n="1" d="1"/>
      </p:scale>
      <p:origin x="0" y="0"/>
    </p:cViewPr>
  </p:notesTextViewPr>
  <p:sorterViewPr>
    <p:cViewPr>
      <p:scale>
        <a:sx n="100" d="100"/>
        <a:sy n="100" d="100"/>
      </p:scale>
      <p:origin x="0" y="-23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09014A6-3B1A-4E4D-812A-A9ABFE67FD51}" type="datetimeFigureOut">
              <a:rPr lang="en-CA" smtClean="0"/>
              <a:t>2023-12-08</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2D371E6-78AA-4D06-8077-3132C3B99EA0}" type="slidenum">
              <a:rPr lang="en-CA" smtClean="0"/>
              <a:t>‹#›</a:t>
            </a:fld>
            <a:endParaRPr lang="en-CA"/>
          </a:p>
        </p:txBody>
      </p:sp>
    </p:spTree>
    <p:extLst>
      <p:ext uri="{BB962C8B-B14F-4D97-AF65-F5344CB8AC3E}">
        <p14:creationId xmlns:p14="http://schemas.microsoft.com/office/powerpoint/2010/main" val="31672097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0D195DB-9B76-4B1A-90BD-D6D1DB811F20}" type="datetimeFigureOut">
              <a:rPr lang="en-CA" smtClean="0"/>
              <a:t>2023-12-08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34A020-5AE1-4C87-81A2-3120DA13A392}" type="slidenum">
              <a:rPr lang="en-CA" smtClean="0"/>
              <a:t>‹#›</a:t>
            </a:fld>
            <a:endParaRPr lang="en-CA"/>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3767" t="15779" r="9413" b="20138"/>
          <a:stretch/>
        </p:blipFill>
        <p:spPr>
          <a:xfrm>
            <a:off x="0" y="0"/>
            <a:ext cx="12364049" cy="6879017"/>
          </a:xfrm>
          <a:prstGeom prst="rect">
            <a:avLst/>
          </a:prstGeom>
        </p:spPr>
      </p:pic>
    </p:spTree>
    <p:extLst>
      <p:ext uri="{BB962C8B-B14F-4D97-AF65-F5344CB8AC3E}">
        <p14:creationId xmlns:p14="http://schemas.microsoft.com/office/powerpoint/2010/main" val="104196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0D195DB-9B76-4B1A-90BD-D6D1DB811F20}" type="datetimeFigureOut">
              <a:rPr lang="en-CA" smtClean="0"/>
              <a:t>2023-12-08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402241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0D195DB-9B76-4B1A-90BD-D6D1DB811F20}" type="datetimeFigureOut">
              <a:rPr lang="en-CA" smtClean="0"/>
              <a:t>2023-12-08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352822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7200">
                <a:solidFill>
                  <a:srgbClr val="4C4265"/>
                </a:solidFill>
                <a:latin typeface="Christmas Sparkle PERSONAL USE" pitchFamily="2" charset="0"/>
              </a:defRPr>
            </a:lvl1pPr>
          </a:lstStyle>
          <a:p>
            <a:r>
              <a:rPr lang="en-US" dirty="0" smtClean="0"/>
              <a:t>Click to edit Master title style</a:t>
            </a:r>
            <a:endParaRPr lang="en-CA" dirty="0"/>
          </a:p>
        </p:txBody>
      </p:sp>
      <p:sp>
        <p:nvSpPr>
          <p:cNvPr id="3" name="Content Placeholder 2"/>
          <p:cNvSpPr>
            <a:spLocks noGrp="1"/>
          </p:cNvSpPr>
          <p:nvPr>
            <p:ph idx="1"/>
          </p:nvPr>
        </p:nvSpPr>
        <p:spPr/>
        <p:txBody>
          <a:bodyPr>
            <a:normAutofit/>
          </a:bodyPr>
          <a:lstStyle>
            <a:lvl1pPr>
              <a:defRPr sz="3000">
                <a:solidFill>
                  <a:srgbClr val="755F86"/>
                </a:solidFill>
                <a:latin typeface="Arial Narrow" panose="020B0606020202030204" pitchFamily="34" charset="0"/>
              </a:defRPr>
            </a:lvl1pPr>
            <a:lvl2pPr>
              <a:defRPr sz="3000">
                <a:solidFill>
                  <a:srgbClr val="755F86"/>
                </a:solidFill>
                <a:latin typeface="Arial Narrow" panose="020B0606020202030204" pitchFamily="34" charset="0"/>
              </a:defRPr>
            </a:lvl2pPr>
            <a:lvl3pPr>
              <a:defRPr sz="3000">
                <a:solidFill>
                  <a:srgbClr val="755F86"/>
                </a:solidFill>
                <a:latin typeface="Arial Narrow" panose="020B0606020202030204" pitchFamily="34" charset="0"/>
              </a:defRPr>
            </a:lvl3pPr>
            <a:lvl4pPr>
              <a:defRPr sz="3000">
                <a:solidFill>
                  <a:srgbClr val="755F86"/>
                </a:solidFill>
                <a:latin typeface="Arial Narrow" panose="020B0606020202030204" pitchFamily="34" charset="0"/>
              </a:defRPr>
            </a:lvl4pPr>
            <a:lvl5pPr>
              <a:defRPr sz="3000">
                <a:solidFill>
                  <a:srgbClr val="755F86"/>
                </a:solidFill>
                <a:latin typeface="Arial Narrow" panose="020B0606020202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D0D195DB-9B76-4B1A-90BD-D6D1DB811F20}" type="datetimeFigureOut">
              <a:rPr lang="en-CA" smtClean="0"/>
              <a:t>2023-12-08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41555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195DB-9B76-4B1A-90BD-D6D1DB811F20}" type="datetimeFigureOut">
              <a:rPr lang="en-CA" smtClean="0"/>
              <a:t>2023-12-08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3552637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0D195DB-9B76-4B1A-90BD-D6D1DB811F20}" type="datetimeFigureOut">
              <a:rPr lang="en-CA" smtClean="0"/>
              <a:t>2023-12-08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2757843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0D195DB-9B76-4B1A-90BD-D6D1DB811F20}" type="datetimeFigureOut">
              <a:rPr lang="en-CA" smtClean="0"/>
              <a:t>2023-12-08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8944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0D195DB-9B76-4B1A-90BD-D6D1DB811F20}" type="datetimeFigureOut">
              <a:rPr lang="en-CA" smtClean="0"/>
              <a:t>2023-12-08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206285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195DB-9B76-4B1A-90BD-D6D1DB811F20}" type="datetimeFigureOut">
              <a:rPr lang="en-CA" smtClean="0"/>
              <a:t>2023-12-08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200088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195DB-9B76-4B1A-90BD-D6D1DB811F20}" type="datetimeFigureOut">
              <a:rPr lang="en-CA" smtClean="0"/>
              <a:t>2023-12-08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111583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195DB-9B76-4B1A-90BD-D6D1DB811F20}" type="datetimeFigureOut">
              <a:rPr lang="en-CA" smtClean="0"/>
              <a:t>2023-12-08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34A020-5AE1-4C87-81A2-3120DA13A392}" type="slidenum">
              <a:rPr lang="en-CA" smtClean="0"/>
              <a:t>‹#›</a:t>
            </a:fld>
            <a:endParaRPr lang="en-CA"/>
          </a:p>
        </p:txBody>
      </p:sp>
    </p:spTree>
    <p:extLst>
      <p:ext uri="{BB962C8B-B14F-4D97-AF65-F5344CB8AC3E}">
        <p14:creationId xmlns:p14="http://schemas.microsoft.com/office/powerpoint/2010/main" val="304346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195DB-9B76-4B1A-90BD-D6D1DB811F20}" type="datetimeFigureOut">
              <a:rPr lang="en-CA" smtClean="0"/>
              <a:t>2023-12-08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4A020-5AE1-4C87-81A2-3120DA13A392}" type="slidenum">
              <a:rPr lang="en-CA" smtClean="0"/>
              <a:t>‹#›</a:t>
            </a:fld>
            <a:endParaRPr lang="en-CA"/>
          </a:p>
        </p:txBody>
      </p:sp>
      <p:sp>
        <p:nvSpPr>
          <p:cNvPr id="7" name="Title 1"/>
          <p:cNvSpPr txBox="1">
            <a:spLocks/>
          </p:cNvSpPr>
          <p:nvPr userDrawn="1"/>
        </p:nvSpPr>
        <p:spPr>
          <a:xfrm>
            <a:off x="964381" y="6225171"/>
            <a:ext cx="4757603" cy="922475"/>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CA" sz="20000" dirty="0">
              <a:solidFill>
                <a:srgbClr val="755F86"/>
              </a:solidFill>
              <a:latin typeface="Christmas Sparkle PERSONAL USE" pitchFamily="2" charset="0"/>
            </a:endParaRPr>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62762" t="27990" b="38570"/>
          <a:stretch/>
        </p:blipFill>
        <p:spPr>
          <a:xfrm>
            <a:off x="9481106" y="4568160"/>
            <a:ext cx="2710894" cy="1943456"/>
          </a:xfrm>
          <a:prstGeom prst="rect">
            <a:avLst/>
          </a:prstGeom>
        </p:spPr>
      </p:pic>
      <p:sp>
        <p:nvSpPr>
          <p:cNvPr id="9" name="Rectangle 8"/>
          <p:cNvSpPr/>
          <p:nvPr userDrawn="1"/>
        </p:nvSpPr>
        <p:spPr>
          <a:xfrm>
            <a:off x="9845722" y="3141370"/>
            <a:ext cx="1616148" cy="1569660"/>
          </a:xfrm>
          <a:prstGeom prst="rect">
            <a:avLst/>
          </a:prstGeom>
        </p:spPr>
        <p:txBody>
          <a:bodyPr wrap="none">
            <a:spAutoFit/>
          </a:bodyPr>
          <a:lstStyle/>
          <a:p>
            <a:r>
              <a:rPr lang="en-CA" sz="9600" dirty="0" smtClean="0">
                <a:solidFill>
                  <a:srgbClr val="755F86"/>
                </a:solidFill>
                <a:latin typeface="Christmas Sparkle PERSONAL USE" pitchFamily="2" charset="0"/>
              </a:rPr>
              <a:t>Led</a:t>
            </a:r>
            <a:endParaRPr lang="en-CA" dirty="0"/>
          </a:p>
        </p:txBody>
      </p:sp>
      <p:sp>
        <p:nvSpPr>
          <p:cNvPr id="10" name="Oval 9"/>
          <p:cNvSpPr/>
          <p:nvPr userDrawn="1"/>
        </p:nvSpPr>
        <p:spPr>
          <a:xfrm>
            <a:off x="6762559" y="6474451"/>
            <a:ext cx="8055430" cy="1346389"/>
          </a:xfrm>
          <a:prstGeom prst="ellipse">
            <a:avLst/>
          </a:prstGeom>
          <a:solidFill>
            <a:srgbClr val="766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47924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endParaRPr lang="en-CA" dirty="0"/>
          </a:p>
        </p:txBody>
      </p:sp>
    </p:spTree>
    <p:extLst>
      <p:ext uri="{BB962C8B-B14F-4D97-AF65-F5344CB8AC3E}">
        <p14:creationId xmlns:p14="http://schemas.microsoft.com/office/powerpoint/2010/main" val="1858066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hristmas Sparkle PERSONAL USE" pitchFamily="2" charset="0"/>
              </a:rPr>
              <a:t>A Reflective Thought</a:t>
            </a:r>
            <a:endParaRPr lang="en-CA" dirty="0">
              <a:latin typeface="Christmas Sparkle PERSONAL USE" pitchFamily="2" charset="0"/>
            </a:endParaRPr>
          </a:p>
        </p:txBody>
      </p:sp>
      <p:sp>
        <p:nvSpPr>
          <p:cNvPr id="3" name="Content Placeholder 2"/>
          <p:cNvSpPr>
            <a:spLocks noGrp="1"/>
          </p:cNvSpPr>
          <p:nvPr>
            <p:ph idx="1"/>
          </p:nvPr>
        </p:nvSpPr>
        <p:spPr>
          <a:xfrm>
            <a:off x="838200" y="1825625"/>
            <a:ext cx="6977063" cy="4351338"/>
          </a:xfrm>
        </p:spPr>
        <p:txBody>
          <a:bodyPr>
            <a:normAutofit/>
          </a:bodyPr>
          <a:lstStyle/>
          <a:p>
            <a:r>
              <a:rPr lang="en-CA" dirty="0"/>
              <a:t>Perhaps the story of the Nativity isn’t very much about us – imagine that! – but instead, is designed to cause us to marvel at the activity of God within it. </a:t>
            </a:r>
            <a:endParaRPr lang="en-CA" dirty="0" smtClean="0"/>
          </a:p>
          <a:p>
            <a:r>
              <a:rPr lang="en-CA" dirty="0" smtClean="0"/>
              <a:t>When you consider the experience of the outcast shepherds near Bethlehem, are you left in awe and wonder at the power and glory of God?</a:t>
            </a:r>
            <a:endParaRPr lang="en-CA" dirty="0"/>
          </a:p>
        </p:txBody>
      </p:sp>
    </p:spTree>
    <p:extLst>
      <p:ext uri="{BB962C8B-B14F-4D97-AF65-F5344CB8AC3E}">
        <p14:creationId xmlns:p14="http://schemas.microsoft.com/office/powerpoint/2010/main" val="1719629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Prayer</a:t>
            </a:r>
            <a:endParaRPr lang="en-CA" dirty="0"/>
          </a:p>
        </p:txBody>
      </p:sp>
      <p:sp>
        <p:nvSpPr>
          <p:cNvPr id="3" name="Content Placeholder 2"/>
          <p:cNvSpPr>
            <a:spLocks noGrp="1"/>
          </p:cNvSpPr>
          <p:nvPr>
            <p:ph idx="1"/>
          </p:nvPr>
        </p:nvSpPr>
        <p:spPr>
          <a:xfrm>
            <a:off x="838200" y="1825624"/>
            <a:ext cx="8455925" cy="4793539"/>
          </a:xfrm>
        </p:spPr>
        <p:txBody>
          <a:bodyPr>
            <a:normAutofit fontScale="92500" lnSpcReduction="10000"/>
          </a:bodyPr>
          <a:lstStyle/>
          <a:p>
            <a:r>
              <a:rPr lang="en-CA" dirty="0" smtClean="0"/>
              <a:t>Might we acknowledge </a:t>
            </a:r>
            <a:r>
              <a:rPr lang="en-CA" dirty="0"/>
              <a:t>that hearing from God </a:t>
            </a:r>
            <a:r>
              <a:rPr lang="en-CA" dirty="0" smtClean="0"/>
              <a:t>through declarative </a:t>
            </a:r>
            <a:r>
              <a:rPr lang="en-CA" smtClean="0"/>
              <a:t>leadership does </a:t>
            </a:r>
            <a:r>
              <a:rPr lang="en-CA" dirty="0"/>
              <a:t>not convey some special acclaim upon a person. </a:t>
            </a:r>
            <a:endParaRPr lang="en-CA" dirty="0" smtClean="0"/>
          </a:p>
          <a:p>
            <a:r>
              <a:rPr lang="en-CA" dirty="0" smtClean="0"/>
              <a:t>Might we recognize </a:t>
            </a:r>
            <a:r>
              <a:rPr lang="en-CA" dirty="0"/>
              <a:t>that though we may not all see visions of angelic choirs, the message revealed to the shepherds at Christ’s birth was one of “good news that will cause great joy for all the people”. </a:t>
            </a:r>
            <a:r>
              <a:rPr lang="en-CA" dirty="0" smtClean="0"/>
              <a:t>We </a:t>
            </a:r>
            <a:r>
              <a:rPr lang="en-CA" dirty="0"/>
              <a:t>are invited into this joy today! </a:t>
            </a:r>
            <a:endParaRPr lang="en-CA" dirty="0" smtClean="0"/>
          </a:p>
          <a:p>
            <a:r>
              <a:rPr lang="en-CA" dirty="0" smtClean="0"/>
              <a:t>Might we consider </a:t>
            </a:r>
            <a:r>
              <a:rPr lang="en-CA" dirty="0"/>
              <a:t>then this act of declarative leadership from within the story of Christ’s birth, and others of the same ilk, and do as did the shepherds; let us both seek the Saviour, drawing near to Jesus, and let us confidently proclaim the good news of the gospel with joy this Christmas. </a:t>
            </a:r>
            <a:endParaRPr lang="en-CA" dirty="0"/>
          </a:p>
        </p:txBody>
      </p:sp>
    </p:spTree>
    <p:extLst>
      <p:ext uri="{BB962C8B-B14F-4D97-AF65-F5344CB8AC3E}">
        <p14:creationId xmlns:p14="http://schemas.microsoft.com/office/powerpoint/2010/main" val="27445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08003"/>
            <a:ext cx="8191500" cy="5811838"/>
          </a:xfrm>
        </p:spPr>
        <p:txBody>
          <a:bodyPr>
            <a:normAutofit fontScale="92500" lnSpcReduction="20000"/>
          </a:bodyPr>
          <a:lstStyle/>
          <a:p>
            <a:r>
              <a:rPr lang="en-CA" sz="3500" dirty="0"/>
              <a:t>Last Sunday, we looked at the way God led by </a:t>
            </a:r>
            <a:r>
              <a:rPr lang="en-CA" sz="3500" dirty="0" smtClean="0"/>
              <a:t>decree, a </a:t>
            </a:r>
            <a:r>
              <a:rPr lang="en-CA" sz="3500" dirty="0"/>
              <a:t>leading by circumstance that permitted Joseph and Mary to be in the right place – Bethlehem - at the right time for Christ’s birth, so that God’s promises might be proven true. </a:t>
            </a:r>
            <a:endParaRPr lang="en-CA" sz="3500" dirty="0" smtClean="0"/>
          </a:p>
          <a:p>
            <a:r>
              <a:rPr lang="en-CA" sz="3500" dirty="0" smtClean="0"/>
              <a:t>Sometimes </a:t>
            </a:r>
            <a:r>
              <a:rPr lang="en-CA" sz="3500" dirty="0"/>
              <a:t>God, in His infinite wisdom, sovereignly decrees and designs circumstances so that people end up where He wants them to be even if they don’t have any conscious part in getting there, so that His perfect will might be accomplished. </a:t>
            </a:r>
            <a:endParaRPr lang="en-CA" sz="3500" dirty="0" smtClean="0"/>
          </a:p>
          <a:p>
            <a:r>
              <a:rPr lang="en-CA" sz="3500" dirty="0" smtClean="0"/>
              <a:t>The </a:t>
            </a:r>
            <a:r>
              <a:rPr lang="en-CA" sz="3500" dirty="0"/>
              <a:t>challenge to us was to consider our awareness and appreciation of God’s leading by circumstance both personally and corporately, to question whether we both expect and acknowledge God’s ongoing leadership of His people in this way</a:t>
            </a:r>
            <a:r>
              <a:rPr lang="en-CA" sz="3500" dirty="0" smtClean="0"/>
              <a:t>.</a:t>
            </a:r>
            <a:r>
              <a:rPr lang="en-CA" dirty="0"/>
              <a:t/>
            </a:r>
            <a:br>
              <a:rPr lang="en-CA" dirty="0"/>
            </a:br>
            <a:endParaRPr lang="en-CA" dirty="0"/>
          </a:p>
        </p:txBody>
      </p:sp>
    </p:spTree>
    <p:extLst>
      <p:ext uri="{BB962C8B-B14F-4D97-AF65-F5344CB8AC3E}">
        <p14:creationId xmlns:p14="http://schemas.microsoft.com/office/powerpoint/2010/main" val="123898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69590"/>
            <a:ext cx="8537812" cy="6335926"/>
          </a:xfrm>
        </p:spPr>
        <p:txBody>
          <a:bodyPr>
            <a:normAutofit/>
          </a:bodyPr>
          <a:lstStyle/>
          <a:p>
            <a:pPr marL="0" indent="0">
              <a:buNone/>
            </a:pPr>
            <a:r>
              <a:rPr lang="en-CA" sz="3200" dirty="0" smtClean="0">
                <a:solidFill>
                  <a:srgbClr val="141332"/>
                </a:solidFill>
                <a:latin typeface="Arial Narrow" panose="020B0606020202030204" pitchFamily="34" charset="0"/>
              </a:rPr>
              <a:t>“</a:t>
            </a:r>
            <a:r>
              <a:rPr lang="en-CA" sz="3200" dirty="0" smtClean="0">
                <a:solidFill>
                  <a:srgbClr val="141332"/>
                </a:solidFill>
              </a:rPr>
              <a:t>And </a:t>
            </a:r>
            <a:r>
              <a:rPr lang="en-CA" sz="3200" dirty="0">
                <a:solidFill>
                  <a:srgbClr val="141332"/>
                </a:solidFill>
              </a:rPr>
              <a:t>there were shepherds living out in the fields nearby, keeping watch over their flocks at night.</a:t>
            </a:r>
            <a:r>
              <a:rPr lang="en-CA" sz="3200" b="1" baseline="30000" dirty="0">
                <a:solidFill>
                  <a:srgbClr val="141332"/>
                </a:solidFill>
              </a:rPr>
              <a:t> </a:t>
            </a:r>
            <a:r>
              <a:rPr lang="en-CA" sz="3200" dirty="0">
                <a:solidFill>
                  <a:srgbClr val="141332"/>
                </a:solidFill>
              </a:rPr>
              <a:t>An angel of the Lord appeared to them, and the glory of the Lord shone around them, and they were terrified. But the angel said to them, “Do not be afraid. I bring you good news that will cause great joy for all the people. Today in the town of David a Savior has been born to you; he is the Messiah, the Lord. This will be a sign to you: You will find a baby wrapped in cloths and lying in a manger.” Suddenly a great company of the heavenly host appeared with the angel, praising God and saying, “Glory to God in the highest heaven, and on earth peace to those on whom his favor rests.”</a:t>
            </a:r>
            <a:r>
              <a:rPr lang="en-CA" sz="3200" b="1" baseline="30000" dirty="0">
                <a:solidFill>
                  <a:srgbClr val="141332"/>
                </a:solidFill>
              </a:rPr>
              <a:t> </a:t>
            </a:r>
            <a:endParaRPr lang="en-CA" dirty="0">
              <a:solidFill>
                <a:srgbClr val="141332"/>
              </a:solidFill>
            </a:endParaRPr>
          </a:p>
        </p:txBody>
      </p:sp>
    </p:spTree>
    <p:extLst>
      <p:ext uri="{BB962C8B-B14F-4D97-AF65-F5344CB8AC3E}">
        <p14:creationId xmlns:p14="http://schemas.microsoft.com/office/powerpoint/2010/main" val="3010950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69590"/>
            <a:ext cx="8537812" cy="6335926"/>
          </a:xfrm>
        </p:spPr>
        <p:txBody>
          <a:bodyPr>
            <a:normAutofit/>
          </a:bodyPr>
          <a:lstStyle/>
          <a:p>
            <a:pPr marL="0" indent="0">
              <a:buNone/>
            </a:pPr>
            <a:r>
              <a:rPr lang="en-CA" sz="3200" dirty="0">
                <a:solidFill>
                  <a:srgbClr val="141332"/>
                </a:solidFill>
              </a:rPr>
              <a:t>When the angels had left them and gone into heaven, the shepherds said to one another, “Let’s go to Bethlehem and see this thing that has happened, which the Lord has told us about.”</a:t>
            </a:r>
            <a:r>
              <a:rPr lang="en-CA" sz="3200" b="1" baseline="30000" dirty="0">
                <a:solidFill>
                  <a:srgbClr val="141332"/>
                </a:solidFill>
              </a:rPr>
              <a:t> </a:t>
            </a:r>
            <a:r>
              <a:rPr lang="en-CA" sz="3200" dirty="0">
                <a:solidFill>
                  <a:srgbClr val="141332"/>
                </a:solidFill>
              </a:rPr>
              <a:t>So they hurried off and found Mary and Joseph, and the baby, who was lying in the manger. When they had seen him, they spread the word concerning what had been told them about this child, and all who heard it were amazed at what the shepherds said to them. But Mary treasured up all these things and pondered them in her heart. The shepherds returned, glorifying and praising God for all the things they had heard and seen, which were just as they had been told.”</a:t>
            </a:r>
          </a:p>
          <a:p>
            <a:pPr marL="0" indent="0" algn="r">
              <a:lnSpc>
                <a:spcPct val="110000"/>
              </a:lnSpc>
              <a:spcBef>
                <a:spcPts val="0"/>
              </a:spcBef>
              <a:buNone/>
            </a:pPr>
            <a:r>
              <a:rPr lang="en-CA" sz="3200" dirty="0">
                <a:solidFill>
                  <a:srgbClr val="141332"/>
                </a:solidFill>
              </a:rPr>
              <a:t>(Luke </a:t>
            </a:r>
            <a:r>
              <a:rPr lang="en-CA" sz="3200" dirty="0" smtClean="0">
                <a:solidFill>
                  <a:srgbClr val="141332"/>
                </a:solidFill>
              </a:rPr>
              <a:t>2:8-20)</a:t>
            </a:r>
            <a:endParaRPr lang="en-CA" sz="3200" dirty="0">
              <a:solidFill>
                <a:srgbClr val="141332"/>
              </a:solidFill>
            </a:endParaRPr>
          </a:p>
        </p:txBody>
      </p:sp>
    </p:spTree>
    <p:extLst>
      <p:ext uri="{BB962C8B-B14F-4D97-AF65-F5344CB8AC3E}">
        <p14:creationId xmlns:p14="http://schemas.microsoft.com/office/powerpoint/2010/main" val="1917117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872162" y="942611"/>
            <a:ext cx="3829051" cy="3829414"/>
          </a:xfrm>
        </p:spPr>
        <p:txBody>
          <a:bodyPr>
            <a:normAutofit/>
          </a:bodyPr>
          <a:lstStyle/>
          <a:p>
            <a:r>
              <a:rPr lang="en-CA" dirty="0"/>
              <a:t>At the time of Christ’s birth, shepherds shared the same despicable status as tax collectors and dung sweepers. Only Luke mentions them at all in his record of Christ’s birth.</a:t>
            </a:r>
            <a:r>
              <a:rPr lang="en-CA" dirty="0"/>
              <a:t> </a:t>
            </a:r>
          </a:p>
        </p:txBody>
      </p:sp>
      <p:pic>
        <p:nvPicPr>
          <p:cNvPr id="1026" name="Picture 2" descr="Shepherd and his sheeps icon graphic Royalty Free Vecto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15604"/>
          <a:stretch/>
        </p:blipFill>
        <p:spPr bwMode="auto">
          <a:xfrm>
            <a:off x="-356036" y="63682"/>
            <a:ext cx="6999724" cy="6386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687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357437"/>
            <a:ext cx="8191500" cy="3819525"/>
          </a:xfrm>
        </p:spPr>
        <p:txBody>
          <a:bodyPr/>
          <a:lstStyle/>
          <a:p>
            <a:r>
              <a:rPr lang="en-CA" dirty="0"/>
              <a:t>T</a:t>
            </a:r>
            <a:r>
              <a:rPr lang="en-CA" dirty="0" smtClean="0"/>
              <a:t>he </a:t>
            </a:r>
            <a:r>
              <a:rPr lang="en-CA" dirty="0"/>
              <a:t>shepherds – these lowly, marginalized and despised men - were minding their own business, quite literally watching over their flocks at night, when suddenly God began declaring to them something of key importance that required – that necessitated – a response from them. </a:t>
            </a:r>
            <a:endParaRPr lang="en-CA" dirty="0"/>
          </a:p>
        </p:txBody>
      </p:sp>
    </p:spTree>
    <p:extLst>
      <p:ext uri="{BB962C8B-B14F-4D97-AF65-F5344CB8AC3E}">
        <p14:creationId xmlns:p14="http://schemas.microsoft.com/office/powerpoint/2010/main" val="303889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600" dirty="0" smtClean="0"/>
              <a:t>Declarative Leadership</a:t>
            </a:r>
            <a:endParaRPr lang="en-CA" sz="6600" dirty="0">
              <a:solidFill>
                <a:srgbClr val="4C4265"/>
              </a:solidFill>
              <a:latin typeface="Christmas Sparkle PERSONAL USE" pitchFamily="2" charset="0"/>
            </a:endParaRPr>
          </a:p>
        </p:txBody>
      </p:sp>
      <p:sp>
        <p:nvSpPr>
          <p:cNvPr id="3" name="Content Placeholder 2"/>
          <p:cNvSpPr>
            <a:spLocks noGrp="1"/>
          </p:cNvSpPr>
          <p:nvPr>
            <p:ph idx="1"/>
          </p:nvPr>
        </p:nvSpPr>
        <p:spPr>
          <a:xfrm>
            <a:off x="838200" y="1711321"/>
            <a:ext cx="8434388" cy="5032376"/>
          </a:xfrm>
        </p:spPr>
        <p:txBody>
          <a:bodyPr>
            <a:normAutofit lnSpcReduction="10000"/>
          </a:bodyPr>
          <a:lstStyle/>
          <a:p>
            <a:r>
              <a:rPr lang="en-CA" dirty="0" smtClean="0"/>
              <a:t>Declarative leadership occurs when God </a:t>
            </a:r>
            <a:r>
              <a:rPr lang="en-CA" dirty="0"/>
              <a:t>simply declares to us what we should do and it is upon us to respond </a:t>
            </a:r>
            <a:r>
              <a:rPr lang="en-CA" dirty="0" smtClean="0"/>
              <a:t>obediently. </a:t>
            </a:r>
          </a:p>
          <a:p>
            <a:r>
              <a:rPr lang="en-CA" dirty="0" smtClean="0"/>
              <a:t>Scriptural examples include:</a:t>
            </a:r>
          </a:p>
          <a:p>
            <a:pPr marL="971550" lvl="1" indent="-514350">
              <a:buFont typeface="+mj-lt"/>
              <a:buAutoNum type="arabicPeriod"/>
            </a:pPr>
            <a:r>
              <a:rPr lang="en-CA" dirty="0"/>
              <a:t>Moses and the burning </a:t>
            </a:r>
            <a:r>
              <a:rPr lang="en-CA" dirty="0" smtClean="0"/>
              <a:t>bush</a:t>
            </a:r>
          </a:p>
          <a:p>
            <a:pPr marL="971550" lvl="1" indent="-514350">
              <a:buFont typeface="+mj-lt"/>
              <a:buAutoNum type="arabicPeriod"/>
            </a:pPr>
            <a:r>
              <a:rPr lang="en-CA" dirty="0" smtClean="0"/>
              <a:t>Job </a:t>
            </a:r>
            <a:r>
              <a:rPr lang="en-CA" dirty="0"/>
              <a:t>and the </a:t>
            </a:r>
            <a:r>
              <a:rPr lang="en-CA" dirty="0" smtClean="0"/>
              <a:t>whirlwind</a:t>
            </a:r>
          </a:p>
          <a:p>
            <a:pPr marL="971550" lvl="1" indent="-514350">
              <a:buFont typeface="+mj-lt"/>
              <a:buAutoNum type="arabicPeriod"/>
            </a:pPr>
            <a:r>
              <a:rPr lang="en-CA" dirty="0" smtClean="0"/>
              <a:t>Samuel </a:t>
            </a:r>
            <a:r>
              <a:rPr lang="en-CA" dirty="0"/>
              <a:t>and God’s voice in the night</a:t>
            </a:r>
            <a:r>
              <a:rPr lang="en-CA" dirty="0" smtClean="0"/>
              <a:t>.</a:t>
            </a:r>
          </a:p>
          <a:p>
            <a:r>
              <a:rPr lang="en-CA" dirty="0" smtClean="0"/>
              <a:t>These </a:t>
            </a:r>
            <a:r>
              <a:rPr lang="en-CA" dirty="0"/>
              <a:t>sorts of subjectively perceived </a:t>
            </a:r>
            <a:r>
              <a:rPr lang="en-CA" i="1" dirty="0"/>
              <a:t>declarations</a:t>
            </a:r>
            <a:r>
              <a:rPr lang="en-CA" dirty="0"/>
              <a:t> from God are the least common of all the ways God </a:t>
            </a:r>
            <a:r>
              <a:rPr lang="en-CA" dirty="0" smtClean="0"/>
              <a:t>leads and do </a:t>
            </a:r>
            <a:r>
              <a:rPr lang="en-CA" dirty="0"/>
              <a:t>not amount to a whisper of one’s conscience, an impression or a sense of leading, but entail an obvious encounter with the </a:t>
            </a:r>
            <a:r>
              <a:rPr lang="en-CA" dirty="0" smtClean="0"/>
              <a:t>miraculous.</a:t>
            </a:r>
            <a:endParaRPr lang="en-CA" dirty="0"/>
          </a:p>
        </p:txBody>
      </p:sp>
    </p:spTree>
    <p:extLst>
      <p:ext uri="{BB962C8B-B14F-4D97-AF65-F5344CB8AC3E}">
        <p14:creationId xmlns:p14="http://schemas.microsoft.com/office/powerpoint/2010/main" val="2385814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Discerning Declarative Leadership</a:t>
            </a:r>
            <a:endParaRPr lang="en-CA" dirty="0"/>
          </a:p>
        </p:txBody>
      </p:sp>
      <p:sp>
        <p:nvSpPr>
          <p:cNvPr id="3" name="Content Placeholder 2"/>
          <p:cNvSpPr>
            <a:spLocks noGrp="1"/>
          </p:cNvSpPr>
          <p:nvPr>
            <p:ph idx="1"/>
          </p:nvPr>
        </p:nvSpPr>
        <p:spPr>
          <a:xfrm>
            <a:off x="838200" y="1914525"/>
            <a:ext cx="8505825" cy="4686300"/>
          </a:xfrm>
        </p:spPr>
        <p:txBody>
          <a:bodyPr>
            <a:normAutofit/>
          </a:bodyPr>
          <a:lstStyle/>
          <a:p>
            <a:r>
              <a:rPr lang="en-CA" dirty="0" smtClean="0"/>
              <a:t>FILTER #1: if </a:t>
            </a:r>
            <a:r>
              <a:rPr lang="en-CA" dirty="0"/>
              <a:t>you’ve encountered an angelic presence or the thundering voice of God or some other otherworldly delivery of divine declarative leadership, then you can be fairly certain this is from God. </a:t>
            </a:r>
            <a:endParaRPr lang="en-CA" dirty="0" smtClean="0"/>
          </a:p>
          <a:p>
            <a:r>
              <a:rPr lang="en-CA" dirty="0" smtClean="0"/>
              <a:t>FILTER #2: does this leading result in a </a:t>
            </a:r>
            <a:r>
              <a:rPr lang="en-CA" dirty="0"/>
              <a:t>deeper encounter with </a:t>
            </a:r>
            <a:r>
              <a:rPr lang="en-CA" dirty="0" smtClean="0"/>
              <a:t>God </a:t>
            </a:r>
            <a:r>
              <a:rPr lang="en-CA" dirty="0"/>
              <a:t>or a realization of God’s purposes in one’s </a:t>
            </a:r>
            <a:r>
              <a:rPr lang="en-CA" dirty="0" smtClean="0"/>
              <a:t>life. The </a:t>
            </a:r>
            <a:r>
              <a:rPr lang="en-CA" dirty="0"/>
              <a:t>outcome of such declarations is always a deeper and more intimate relationship with God or an advance of the gospel in the world around us. </a:t>
            </a:r>
            <a:endParaRPr lang="en-CA" dirty="0">
              <a:solidFill>
                <a:srgbClr val="141332"/>
              </a:solidFill>
            </a:endParaRPr>
          </a:p>
        </p:txBody>
      </p:sp>
    </p:spTree>
    <p:extLst>
      <p:ext uri="{BB962C8B-B14F-4D97-AF65-F5344CB8AC3E}">
        <p14:creationId xmlns:p14="http://schemas.microsoft.com/office/powerpoint/2010/main" val="2779259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 Example of Declarative Leadership</a:t>
            </a:r>
            <a:endParaRPr lang="en-CA" dirty="0"/>
          </a:p>
        </p:txBody>
      </p:sp>
      <p:sp>
        <p:nvSpPr>
          <p:cNvPr id="3" name="Content Placeholder 2"/>
          <p:cNvSpPr>
            <a:spLocks noGrp="1"/>
          </p:cNvSpPr>
          <p:nvPr>
            <p:ph idx="1"/>
          </p:nvPr>
        </p:nvSpPr>
        <p:spPr/>
        <p:txBody>
          <a:bodyPr/>
          <a:lstStyle/>
          <a:p>
            <a:endParaRPr lang="en-CA"/>
          </a:p>
        </p:txBody>
      </p:sp>
      <p:pic>
        <p:nvPicPr>
          <p:cNvPr id="2050" name="Picture 2" descr="Loud speech icon megaphone' Sticker | Spreadshirt"/>
          <p:cNvPicPr>
            <a:picLocks noChangeAspect="1" noChangeArrowheads="1"/>
          </p:cNvPicPr>
          <p:nvPr/>
        </p:nvPicPr>
        <p:blipFill>
          <a:blip r:embed="rId2">
            <a:clrChange>
              <a:clrFrom>
                <a:srgbClr val="F2F2F2"/>
              </a:clrFrom>
              <a:clrTo>
                <a:srgbClr val="F2F2F2">
                  <a:alpha val="0"/>
                </a:srgbClr>
              </a:clrTo>
            </a:clrChange>
            <a:extLst>
              <a:ext uri="{28A0092B-C50C-407E-A947-70E740481C1C}">
                <a14:useLocalDpi xmlns:a14="http://schemas.microsoft.com/office/drawing/2010/main" val="0"/>
              </a:ext>
            </a:extLst>
          </a:blip>
          <a:srcRect/>
          <a:stretch>
            <a:fillRect/>
          </a:stretch>
        </p:blipFill>
        <p:spPr bwMode="auto">
          <a:xfrm>
            <a:off x="700086" y="1825625"/>
            <a:ext cx="7929563" cy="4163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19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611</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Christmas Sparkle PERSONAL USE</vt:lpstr>
      <vt:lpstr>Office Theme</vt:lpstr>
      <vt:lpstr>PowerPoint Presentation</vt:lpstr>
      <vt:lpstr>PowerPoint Presentation</vt:lpstr>
      <vt:lpstr>PowerPoint Presentation</vt:lpstr>
      <vt:lpstr>PowerPoint Presentation</vt:lpstr>
      <vt:lpstr>PowerPoint Presentation</vt:lpstr>
      <vt:lpstr>PowerPoint Presentation</vt:lpstr>
      <vt:lpstr>Declarative Leadership</vt:lpstr>
      <vt:lpstr>Discerning Declarative Leadership</vt:lpstr>
      <vt:lpstr>An Example of Declarative Leadership</vt:lpstr>
      <vt:lpstr>A Reflective Thought</vt:lpstr>
      <vt:lpstr>A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20</cp:revision>
  <cp:lastPrinted>2023-12-02T15:39:12Z</cp:lastPrinted>
  <dcterms:created xsi:type="dcterms:W3CDTF">2023-11-13T18:37:33Z</dcterms:created>
  <dcterms:modified xsi:type="dcterms:W3CDTF">2023-12-08T19:02:53Z</dcterms:modified>
</cp:coreProperties>
</file>