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9" r:id="rId3"/>
    <p:sldId id="262" r:id="rId4"/>
    <p:sldId id="273" r:id="rId5"/>
    <p:sldId id="270" r:id="rId6"/>
    <p:sldId id="271" r:id="rId7"/>
    <p:sldId id="257" r:id="rId8"/>
    <p:sldId id="258" r:id="rId9"/>
    <p:sldId id="259" r:id="rId10"/>
    <p:sldId id="260" r:id="rId11"/>
    <p:sldId id="272" r:id="rId12"/>
    <p:sldId id="261" r:id="rId13"/>
    <p:sldId id="26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0AD52"/>
    <a:srgbClr val="82817D"/>
    <a:srgbClr val="FBFBFB"/>
    <a:srgbClr val="A9D18E"/>
    <a:srgbClr val="385723"/>
    <a:srgbClr val="6ACEC9"/>
    <a:srgbClr val="F2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6412009-8D03-4061-86EA-7958512F25CD}" type="datetimeFigureOut">
              <a:rPr lang="en-CA" smtClean="0"/>
              <a:t>2023-11-03</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29A8163-0BDC-4C30-95F0-319EABCCEBFC}" type="slidenum">
              <a:rPr lang="en-CA" smtClean="0"/>
              <a:t>‹#›</a:t>
            </a:fld>
            <a:endParaRPr lang="en-CA"/>
          </a:p>
        </p:txBody>
      </p:sp>
    </p:spTree>
    <p:extLst>
      <p:ext uri="{BB962C8B-B14F-4D97-AF65-F5344CB8AC3E}">
        <p14:creationId xmlns:p14="http://schemas.microsoft.com/office/powerpoint/2010/main" val="3980317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00" y="0"/>
            <a:ext cx="12293600" cy="6932562"/>
          </a:xfrm>
          <a:prstGeom prst="rect">
            <a:avLst/>
          </a:prstGeom>
        </p:spPr>
      </p:pic>
    </p:spTree>
    <p:extLst>
      <p:ext uri="{BB962C8B-B14F-4D97-AF65-F5344CB8AC3E}">
        <p14:creationId xmlns:p14="http://schemas.microsoft.com/office/powerpoint/2010/main" val="2866575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088569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424576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E584C73-568B-4BA8-81E1-92D0767BFE07}" type="datetimeFigureOut">
              <a:rPr lang="en-CA" smtClean="0"/>
              <a:t>2023-11-03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4723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84C73-568B-4BA8-81E1-92D0767BFE07}" type="datetimeFigureOut">
              <a:rPr lang="en-CA" smtClean="0"/>
              <a:t>2023-11-03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56762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E584C73-568B-4BA8-81E1-92D0767BFE07}" type="datetimeFigureOut">
              <a:rPr lang="en-CA" smtClean="0"/>
              <a:t>2023-11-03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933684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E584C73-568B-4BA8-81E1-92D0767BFE07}" type="datetimeFigureOut">
              <a:rPr lang="en-CA" smtClean="0"/>
              <a:t>2023-11-03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139129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02772" y="363537"/>
            <a:ext cx="8479971" cy="1325563"/>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E584C73-568B-4BA8-81E1-92D0767BFE07}" type="datetimeFigureOut">
              <a:rPr lang="en-CA" smtClean="0"/>
              <a:t>2023-11-03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075276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84C73-568B-4BA8-81E1-92D0767BFE07}" type="datetimeFigureOut">
              <a:rPr lang="en-CA" smtClean="0"/>
              <a:t>2023-11-03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57049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80148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84C73-568B-4BA8-81E1-92D0767BFE07}" type="datetimeFigureOut">
              <a:rPr lang="en-CA" smtClean="0"/>
              <a:t>2023-11-03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1DA14EE-2C9D-4A97-BB82-DE86C8DAC67F}" type="slidenum">
              <a:rPr lang="en-CA" smtClean="0"/>
              <a:t>‹#›</a:t>
            </a:fld>
            <a:endParaRPr lang="en-CA"/>
          </a:p>
        </p:txBody>
      </p:sp>
    </p:spTree>
    <p:extLst>
      <p:ext uri="{BB962C8B-B14F-4D97-AF65-F5344CB8AC3E}">
        <p14:creationId xmlns:p14="http://schemas.microsoft.com/office/powerpoint/2010/main" val="326208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1999"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 Placeholder 2"/>
          <p:cNvSpPr>
            <a:spLocks noGrp="1"/>
          </p:cNvSpPr>
          <p:nvPr>
            <p:ph type="body" idx="1"/>
          </p:nvPr>
        </p:nvSpPr>
        <p:spPr>
          <a:xfrm>
            <a:off x="391886" y="363537"/>
            <a:ext cx="8490857" cy="621143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84C73-568B-4BA8-81E1-92D0767BFE07}" type="datetimeFigureOut">
              <a:rPr lang="en-CA" smtClean="0"/>
              <a:t>2023-11-03</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A14EE-2C9D-4A97-BB82-DE86C8DAC67F}" type="slidenum">
              <a:rPr lang="en-CA" smtClean="0"/>
              <a:t>‹#›</a:t>
            </a:fld>
            <a:endParaRPr lang="en-CA"/>
          </a:p>
        </p:txBody>
      </p:sp>
      <p:pic>
        <p:nvPicPr>
          <p:cNvPr id="8" name="Picture 7"/>
          <p:cNvPicPr>
            <a:picLocks noChangeAspect="1"/>
          </p:cNvPicPr>
          <p:nvPr userDrawn="1"/>
        </p:nvPicPr>
        <p:blipFill rotWithShape="1">
          <a:blip r:embed="rId13">
            <a:extLst>
              <a:ext uri="{28A0092B-C50C-407E-A947-70E740481C1C}">
                <a14:useLocalDpi xmlns:a14="http://schemas.microsoft.com/office/drawing/2010/main" val="0"/>
              </a:ext>
            </a:extLst>
          </a:blip>
          <a:srcRect l="25595" r="29764"/>
          <a:stretch/>
        </p:blipFill>
        <p:spPr>
          <a:xfrm>
            <a:off x="9457898" y="0"/>
            <a:ext cx="2734101" cy="6858000"/>
          </a:xfrm>
          <a:prstGeom prst="rect">
            <a:avLst/>
          </a:prstGeom>
        </p:spPr>
      </p:pic>
    </p:spTree>
    <p:extLst>
      <p:ext uri="{BB962C8B-B14F-4D97-AF65-F5344CB8AC3E}">
        <p14:creationId xmlns:p14="http://schemas.microsoft.com/office/powerpoint/2010/main" val="351556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6">
              <a:lumMod val="50000"/>
            </a:schemeClr>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2482035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320884" y="363537"/>
            <a:ext cx="9055127" cy="6494463"/>
          </a:xfrm>
        </p:spPr>
        <p:txBody>
          <a:bodyPr>
            <a:noAutofit/>
          </a:bodyPr>
          <a:lstStyle/>
          <a:p>
            <a:r>
              <a:rPr lang="en-CA" sz="2800" dirty="0"/>
              <a:t>W</a:t>
            </a:r>
            <a:r>
              <a:rPr lang="en-CA" sz="2800" dirty="0" smtClean="0"/>
              <a:t>hat do </a:t>
            </a:r>
            <a:r>
              <a:rPr lang="en-CA" sz="2800" dirty="0"/>
              <a:t>we do with our </a:t>
            </a:r>
            <a:r>
              <a:rPr lang="en-CA" sz="2800" dirty="0" smtClean="0"/>
              <a:t>deepest longings?</a:t>
            </a:r>
          </a:p>
          <a:p>
            <a:r>
              <a:rPr lang="en-CA" sz="2800" dirty="0" smtClean="0"/>
              <a:t>Perhaps </a:t>
            </a:r>
            <a:r>
              <a:rPr lang="en-CA" sz="2800" dirty="0"/>
              <a:t>there </a:t>
            </a:r>
            <a:r>
              <a:rPr lang="en-CA" sz="2800" dirty="0" smtClean="0"/>
              <a:t>is/are:</a:t>
            </a:r>
          </a:p>
          <a:p>
            <a:pPr lvl="1"/>
            <a:r>
              <a:rPr lang="en-CA" sz="2800" dirty="0" smtClean="0"/>
              <a:t>relationships </a:t>
            </a:r>
            <a:r>
              <a:rPr lang="en-CA" sz="2800" dirty="0"/>
              <a:t>so broken that we cannot even imagine a pathway to seeing them repaired. </a:t>
            </a:r>
            <a:endParaRPr lang="en-CA" sz="2800" dirty="0" smtClean="0"/>
          </a:p>
          <a:p>
            <a:pPr lvl="1"/>
            <a:r>
              <a:rPr lang="en-CA" sz="2800" dirty="0" smtClean="0"/>
              <a:t>physical </a:t>
            </a:r>
            <a:r>
              <a:rPr lang="en-CA" sz="2800" dirty="0"/>
              <a:t>brokenness that we struggle with on a daily basis that steals from us our peace. </a:t>
            </a:r>
            <a:endParaRPr lang="en-CA" sz="2800" dirty="0" smtClean="0"/>
          </a:p>
          <a:p>
            <a:pPr lvl="1"/>
            <a:r>
              <a:rPr lang="en-CA" sz="2800" dirty="0" smtClean="0"/>
              <a:t>profound </a:t>
            </a:r>
            <a:r>
              <a:rPr lang="en-CA" sz="2800" dirty="0"/>
              <a:t>spiritual brokenness that leaves us feeling ashamed, abandoned and alone. </a:t>
            </a:r>
            <a:endParaRPr lang="en-CA" sz="2800" dirty="0" smtClean="0"/>
          </a:p>
          <a:p>
            <a:r>
              <a:rPr lang="en-CA" sz="2800" dirty="0" smtClean="0">
                <a:solidFill>
                  <a:srgbClr val="FFFFFF"/>
                </a:solidFill>
                <a:effectLst>
                  <a:outerShdw blurRad="38100" dist="38100" dir="2700000" algn="tl">
                    <a:srgbClr val="000000">
                      <a:alpha val="43137"/>
                    </a:srgbClr>
                  </a:outerShdw>
                </a:effectLst>
              </a:rPr>
              <a:t>“We </a:t>
            </a:r>
            <a:r>
              <a:rPr lang="en-CA" sz="2800" dirty="0">
                <a:solidFill>
                  <a:srgbClr val="FFFFFF"/>
                </a:solidFill>
                <a:effectLst>
                  <a:outerShdw blurRad="38100" dist="38100" dir="2700000" algn="tl">
                    <a:srgbClr val="000000">
                      <a:alpha val="43137"/>
                    </a:srgbClr>
                  </a:outerShdw>
                </a:effectLst>
              </a:rPr>
              <a:t>groan, longing to be clothed instead with our heavenly </a:t>
            </a:r>
            <a:r>
              <a:rPr lang="en-CA" sz="2800" dirty="0" smtClean="0">
                <a:solidFill>
                  <a:srgbClr val="FFFFFF"/>
                </a:solidFill>
                <a:effectLst>
                  <a:outerShdw blurRad="38100" dist="38100" dir="2700000" algn="tl">
                    <a:srgbClr val="000000">
                      <a:alpha val="43137"/>
                    </a:srgbClr>
                  </a:outerShdw>
                </a:effectLst>
              </a:rPr>
              <a:t>dwelling.” (2 </a:t>
            </a:r>
            <a:r>
              <a:rPr lang="en-CA" sz="2800" dirty="0">
                <a:solidFill>
                  <a:srgbClr val="FFFFFF"/>
                </a:solidFill>
                <a:effectLst>
                  <a:outerShdw blurRad="38100" dist="38100" dir="2700000" algn="tl">
                    <a:srgbClr val="000000">
                      <a:alpha val="43137"/>
                    </a:srgbClr>
                  </a:outerShdw>
                </a:effectLst>
              </a:rPr>
              <a:t>Corinthians </a:t>
            </a:r>
            <a:r>
              <a:rPr lang="en-CA" sz="2800" dirty="0" smtClean="0">
                <a:solidFill>
                  <a:srgbClr val="FFFFFF"/>
                </a:solidFill>
                <a:effectLst>
                  <a:outerShdw blurRad="38100" dist="38100" dir="2700000" algn="tl">
                    <a:srgbClr val="000000">
                      <a:alpha val="43137"/>
                    </a:srgbClr>
                  </a:outerShdw>
                </a:effectLst>
              </a:rPr>
              <a:t>5:2</a:t>
            </a:r>
            <a:r>
              <a:rPr lang="en-CA" sz="2800" dirty="0">
                <a:solidFill>
                  <a:srgbClr val="FFFFFF"/>
                </a:solidFill>
                <a:effectLst>
                  <a:outerShdw blurRad="38100" dist="38100" dir="2700000" algn="tl">
                    <a:srgbClr val="000000">
                      <a:alpha val="43137"/>
                    </a:srgbClr>
                  </a:outerShdw>
                </a:effectLst>
              </a:rPr>
              <a:t>)</a:t>
            </a:r>
            <a:r>
              <a:rPr lang="en-CA" sz="2800" dirty="0" smtClean="0">
                <a:solidFill>
                  <a:srgbClr val="FFFFFF"/>
                </a:solidFill>
                <a:effectLst>
                  <a:outerShdw blurRad="38100" dist="38100" dir="2700000" algn="tl">
                    <a:srgbClr val="000000">
                      <a:alpha val="43137"/>
                    </a:srgbClr>
                  </a:outerShdw>
                </a:effectLst>
              </a:rPr>
              <a:t> </a:t>
            </a:r>
          </a:p>
          <a:p>
            <a:r>
              <a:rPr lang="en-CA" sz="2800" dirty="0" smtClean="0"/>
              <a:t>We </a:t>
            </a:r>
            <a:r>
              <a:rPr lang="en-CA" sz="2800" dirty="0"/>
              <a:t>know that there is a something better, something more than what presently is, a new Jerusalem, if you </a:t>
            </a:r>
            <a:r>
              <a:rPr lang="en-CA" sz="2800" dirty="0" smtClean="0"/>
              <a:t>will.</a:t>
            </a:r>
          </a:p>
          <a:p>
            <a:r>
              <a:rPr lang="en-CA" sz="2800" dirty="0" smtClean="0"/>
              <a:t>Our </a:t>
            </a:r>
            <a:r>
              <a:rPr lang="en-CA" sz="2800" dirty="0"/>
              <a:t>tendency is to either busy ourselves with activity or to stagnate with inactivity. </a:t>
            </a:r>
            <a:endParaRPr lang="en-CA" sz="2800" dirty="0"/>
          </a:p>
        </p:txBody>
      </p:sp>
    </p:spTree>
    <p:extLst>
      <p:ext uri="{BB962C8B-B14F-4D97-AF65-F5344CB8AC3E}">
        <p14:creationId xmlns:p14="http://schemas.microsoft.com/office/powerpoint/2010/main" val="4165171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02772" y="518614"/>
            <a:ext cx="8490857" cy="6179183"/>
          </a:xfrm>
        </p:spPr>
        <p:txBody>
          <a:bodyPr>
            <a:normAutofit/>
          </a:bodyPr>
          <a:lstStyle/>
          <a:p>
            <a:r>
              <a:rPr lang="en-CA" dirty="0"/>
              <a:t>But there is another </a:t>
            </a:r>
            <a:r>
              <a:rPr lang="en-CA" dirty="0" smtClean="0"/>
              <a:t>way, a </a:t>
            </a:r>
            <a:r>
              <a:rPr lang="en-CA" dirty="0"/>
              <a:t>kind of </a:t>
            </a:r>
            <a:r>
              <a:rPr lang="en-CA" dirty="0" smtClean="0"/>
              <a:t>waiting</a:t>
            </a:r>
          </a:p>
          <a:p>
            <a:pPr lvl="1"/>
            <a:r>
              <a:rPr lang="en-CA" dirty="0" smtClean="0"/>
              <a:t>evidenced </a:t>
            </a:r>
            <a:r>
              <a:rPr lang="en-CA" dirty="0"/>
              <a:t>by the faithful of Israel that permits us to descend neither into inactivity nor to rush into reckless activity. </a:t>
            </a:r>
            <a:endParaRPr lang="en-CA" dirty="0" smtClean="0"/>
          </a:p>
          <a:p>
            <a:pPr lvl="1"/>
            <a:r>
              <a:rPr lang="en-CA" dirty="0" smtClean="0"/>
              <a:t>that </a:t>
            </a:r>
            <a:r>
              <a:rPr lang="en-CA" dirty="0"/>
              <a:t>begins with a heart posture; a heart ready to act but not to act rashly. </a:t>
            </a:r>
            <a:endParaRPr lang="en-CA" dirty="0" smtClean="0"/>
          </a:p>
          <a:p>
            <a:pPr lvl="1"/>
            <a:r>
              <a:rPr lang="en-CA" dirty="0" smtClean="0"/>
              <a:t>to </a:t>
            </a:r>
            <a:r>
              <a:rPr lang="en-CA" dirty="0"/>
              <a:t>be led, as sheep await the lead of their shepherd. </a:t>
            </a:r>
            <a:endParaRPr lang="en-CA" dirty="0" smtClean="0"/>
          </a:p>
          <a:p>
            <a:r>
              <a:rPr lang="en-CA" dirty="0" smtClean="0"/>
              <a:t>It is </a:t>
            </a:r>
            <a:r>
              <a:rPr lang="en-CA" dirty="0"/>
              <a:t>a waiting to be led and not a </a:t>
            </a:r>
            <a:r>
              <a:rPr lang="en-CA" dirty="0" smtClean="0"/>
              <a:t>waiting                                            </a:t>
            </a:r>
            <a:r>
              <a:rPr lang="en-CA" dirty="0"/>
              <a:t>for complete resolution to brokenness, </a:t>
            </a:r>
            <a:r>
              <a:rPr lang="en-CA" dirty="0" smtClean="0"/>
              <a:t>                                     for </a:t>
            </a:r>
            <a:r>
              <a:rPr lang="en-CA" dirty="0"/>
              <a:t>it results in a following with unmet </a:t>
            </a:r>
            <a:r>
              <a:rPr lang="en-CA" dirty="0" smtClean="0"/>
              <a:t>                                    longings </a:t>
            </a:r>
            <a:r>
              <a:rPr lang="en-CA" dirty="0"/>
              <a:t>in hand and a willingness to </a:t>
            </a:r>
            <a:r>
              <a:rPr lang="en-CA" dirty="0" smtClean="0"/>
              <a:t>                                            be </a:t>
            </a:r>
            <a:r>
              <a:rPr lang="en-CA" dirty="0"/>
              <a:t>led in one’s brokenness. </a:t>
            </a:r>
          </a:p>
          <a:p>
            <a:pPr marL="0" indent="0">
              <a:buNone/>
            </a:pPr>
            <a:endParaRPr lang="en-CA" dirty="0"/>
          </a:p>
        </p:txBody>
      </p:sp>
      <p:pic>
        <p:nvPicPr>
          <p:cNvPr id="5126" name="Picture 6" descr="https://scontent-ord5-2.xx.fbcdn.net/v/t39.30808-6/348427764_1600383153780157_7537773637968099343_n.png?stp=dst-png_s960x960&amp;_nc_cat=110&amp;ccb=1-7&amp;_nc_sid=5f2048&amp;_nc_ohc=Nr_rdBP2Y_kAX_ZJ6xH&amp;_nc_ht=scontent-ord5-2.xx&amp;oh=00_AfC7s9nGUTdrtbt3_LgjumqVrPTaXnZzJ9IQ5W0frL7Ssg&amp;oe=654A6651"/>
          <p:cNvPicPr>
            <a:picLocks noChangeAspect="1" noChangeArrowheads="1"/>
          </p:cNvPicPr>
          <p:nvPr/>
        </p:nvPicPr>
        <p:blipFill rotWithShape="1">
          <a:blip r:embed="rId2">
            <a:duotone>
              <a:schemeClr val="accent6">
                <a:shade val="45000"/>
                <a:satMod val="135000"/>
              </a:schemeClr>
              <a:prstClr val="white"/>
            </a:duotone>
            <a:extLst>
              <a:ext uri="{28A0092B-C50C-407E-A947-70E740481C1C}">
                <a14:useLocalDpi xmlns:a14="http://schemas.microsoft.com/office/drawing/2010/main" val="0"/>
              </a:ext>
            </a:extLst>
          </a:blip>
          <a:srcRect r="70059"/>
          <a:stretch/>
        </p:blipFill>
        <p:spPr bwMode="auto">
          <a:xfrm>
            <a:off x="7276798" y="4072231"/>
            <a:ext cx="2181100" cy="2625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360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2829" y="968991"/>
            <a:ext cx="8490857" cy="5251138"/>
          </a:xfrm>
        </p:spPr>
        <p:txBody>
          <a:bodyPr>
            <a:normAutofit/>
          </a:bodyPr>
          <a:lstStyle/>
          <a:p>
            <a:r>
              <a:rPr lang="en-CA" dirty="0"/>
              <a:t>A</a:t>
            </a:r>
            <a:r>
              <a:rPr lang="en-CA" dirty="0" smtClean="0"/>
              <a:t>re </a:t>
            </a:r>
            <a:r>
              <a:rPr lang="en-CA" dirty="0"/>
              <a:t>you willing to allow God to lead you even as you experience unmet longings and brokenness? </a:t>
            </a:r>
            <a:endParaRPr lang="en-CA" dirty="0" smtClean="0"/>
          </a:p>
          <a:p>
            <a:r>
              <a:rPr lang="en-CA" dirty="0" smtClean="0"/>
              <a:t>To </a:t>
            </a:r>
            <a:r>
              <a:rPr lang="en-CA" dirty="0"/>
              <a:t>those humble enough to be led by God, they truly found </a:t>
            </a:r>
            <a:r>
              <a:rPr lang="en-CA" dirty="0">
                <a:solidFill>
                  <a:srgbClr val="FFFFFF"/>
                </a:solidFill>
                <a:effectLst>
                  <a:outerShdw blurRad="38100" dist="38100" dir="2700000" algn="tl">
                    <a:srgbClr val="000000">
                      <a:alpha val="43137"/>
                    </a:srgbClr>
                  </a:outerShdw>
                </a:effectLst>
              </a:rPr>
              <a:t>“what is desired by all nations”</a:t>
            </a:r>
            <a:r>
              <a:rPr lang="en-CA" dirty="0"/>
              <a:t>, encountering One who is called </a:t>
            </a:r>
            <a:r>
              <a:rPr lang="en-CA" dirty="0">
                <a:solidFill>
                  <a:srgbClr val="FFFFFF"/>
                </a:solidFill>
                <a:effectLst>
                  <a:outerShdw blurRad="38100" dist="38100" dir="2700000" algn="tl">
                    <a:srgbClr val="000000">
                      <a:alpha val="43137"/>
                    </a:srgbClr>
                  </a:outerShdw>
                </a:effectLst>
              </a:rPr>
              <a:t>“Wonderful Counselor, Mighty God, Everlasting Father, Prince of Peace” (Isaiah 11:6)</a:t>
            </a:r>
            <a:r>
              <a:rPr lang="en-CA" dirty="0"/>
              <a:t>. </a:t>
            </a:r>
            <a:endParaRPr lang="en-CA" dirty="0" smtClean="0"/>
          </a:p>
          <a:p>
            <a:r>
              <a:rPr lang="en-CA" dirty="0" smtClean="0"/>
              <a:t>My </a:t>
            </a:r>
            <a:r>
              <a:rPr lang="en-CA" dirty="0"/>
              <a:t>hope and my prayer is that you too have found this Good Shepherd, Jesus Christ. </a:t>
            </a:r>
            <a:endParaRPr lang="en-CA" dirty="0"/>
          </a:p>
        </p:txBody>
      </p:sp>
    </p:spTree>
    <p:extLst>
      <p:ext uri="{BB962C8B-B14F-4D97-AF65-F5344CB8AC3E}">
        <p14:creationId xmlns:p14="http://schemas.microsoft.com/office/powerpoint/2010/main" val="2134034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655" y="0"/>
            <a:ext cx="12349655" cy="6932563"/>
          </a:xfrm>
        </p:spPr>
      </p:pic>
    </p:spTree>
    <p:extLst>
      <p:ext uri="{BB962C8B-B14F-4D97-AF65-F5344CB8AC3E}">
        <p14:creationId xmlns:p14="http://schemas.microsoft.com/office/powerpoint/2010/main" val="3279357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787672" y="3966546"/>
            <a:ext cx="8095072" cy="1880140"/>
          </a:xfrm>
        </p:spPr>
        <p:txBody>
          <a:bodyPr>
            <a:noAutofit/>
          </a:bodyPr>
          <a:lstStyle/>
          <a:p>
            <a:r>
              <a:rPr lang="en-CA" dirty="0"/>
              <a:t>A</a:t>
            </a:r>
            <a:r>
              <a:rPr lang="en-CA" dirty="0" smtClean="0"/>
              <a:t>s </a:t>
            </a:r>
            <a:r>
              <a:rPr lang="en-CA" dirty="0"/>
              <a:t>exiles of sorts in this </a:t>
            </a:r>
            <a:r>
              <a:rPr lang="en-CA" dirty="0" smtClean="0"/>
              <a:t>world, have we </a:t>
            </a:r>
            <a:r>
              <a:rPr lang="en-CA" dirty="0"/>
              <a:t>learned the lesson of the ancient Israelites that we ought to find ourselves dependent upon the leading of the Lord, rather than upon the mechanics of the church for the growth, development and strengthening of our </a:t>
            </a:r>
            <a:r>
              <a:rPr lang="en-CA" dirty="0" smtClean="0"/>
              <a:t>faith?</a:t>
            </a:r>
            <a:endParaRPr lang="en-CA" dirty="0"/>
          </a:p>
        </p:txBody>
      </p:sp>
      <p:pic>
        <p:nvPicPr>
          <p:cNvPr id="5" name="Picture 2" descr="Exile Biblical Them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9062" y="104227"/>
            <a:ext cx="6696503" cy="3766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392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02772" y="268001"/>
            <a:ext cx="8479971" cy="1325563"/>
          </a:xfrm>
        </p:spPr>
        <p:txBody>
          <a:bodyPr/>
          <a:lstStyle/>
          <a:p>
            <a:endParaRPr lang="en-CA"/>
          </a:p>
        </p:txBody>
      </p:sp>
      <p:sp>
        <p:nvSpPr>
          <p:cNvPr id="3" name="Content Placeholder 2"/>
          <p:cNvSpPr>
            <a:spLocks noGrp="1"/>
          </p:cNvSpPr>
          <p:nvPr>
            <p:ph idx="1"/>
          </p:nvPr>
        </p:nvSpPr>
        <p:spPr>
          <a:xfrm>
            <a:off x="532264" y="2156343"/>
            <a:ext cx="8898340" cy="2518011"/>
          </a:xfrm>
        </p:spPr>
        <p:txBody>
          <a:bodyPr>
            <a:noAutofit/>
          </a:bodyPr>
          <a:lstStyle/>
          <a:p>
            <a:pPr marL="0" indent="0">
              <a:buNone/>
            </a:pPr>
            <a:r>
              <a:rPr lang="en-CA" sz="3000" dirty="0" smtClean="0"/>
              <a:t>By </a:t>
            </a:r>
            <a:r>
              <a:rPr lang="en-CA" sz="3000" dirty="0"/>
              <a:t>the rivers of Babylon we sat and wept when we remembered Zion.</a:t>
            </a:r>
            <a:r>
              <a:rPr lang="en-CA" sz="3000" baseline="30000" dirty="0"/>
              <a:t> </a:t>
            </a:r>
            <a:r>
              <a:rPr lang="en-CA" sz="3000" dirty="0"/>
              <a:t>There on the poplars we hung our harps,</a:t>
            </a:r>
            <a:r>
              <a:rPr lang="en-CA" sz="3000" baseline="30000" dirty="0"/>
              <a:t> </a:t>
            </a:r>
            <a:r>
              <a:rPr lang="en-CA" sz="3000" dirty="0"/>
              <a:t>for there our captors asked us for songs, our tormentors demanded songs of joy; they said, “Sing us one of the songs of Zion!”</a:t>
            </a:r>
            <a:r>
              <a:rPr lang="en-CA" sz="3000" baseline="30000" dirty="0"/>
              <a:t> </a:t>
            </a:r>
            <a:r>
              <a:rPr lang="en-CA" sz="3000" dirty="0"/>
              <a:t>How can we sing the songs of the </a:t>
            </a:r>
            <a:r>
              <a:rPr lang="en-CA" sz="3000" cap="small" dirty="0"/>
              <a:t>Lord</a:t>
            </a:r>
            <a:r>
              <a:rPr lang="en-CA" sz="3000" dirty="0"/>
              <a:t> while in a foreign land?</a:t>
            </a:r>
            <a:r>
              <a:rPr lang="en-CA" sz="3000" baseline="30000" dirty="0"/>
              <a:t> </a:t>
            </a:r>
            <a:r>
              <a:rPr lang="en-CA" sz="3000" dirty="0"/>
              <a:t>If I </a:t>
            </a:r>
            <a:r>
              <a:rPr lang="en-CA" sz="3000" dirty="0" smtClean="0"/>
              <a:t>forget you, Jerusalem,</a:t>
            </a:r>
            <a:r>
              <a:rPr lang="en-CA" sz="3000" dirty="0"/>
              <a:t> </a:t>
            </a:r>
            <a:r>
              <a:rPr lang="en-CA" sz="3000" dirty="0" smtClean="0"/>
              <a:t>may </a:t>
            </a:r>
            <a:r>
              <a:rPr lang="en-CA" sz="3000" dirty="0"/>
              <a:t>my right hand forget its skill.</a:t>
            </a:r>
            <a:r>
              <a:rPr lang="en-CA" sz="3000" baseline="30000" dirty="0"/>
              <a:t> </a:t>
            </a:r>
            <a:r>
              <a:rPr lang="en-CA" sz="3000" dirty="0"/>
              <a:t>May my tongue cling to the roof of my mouth if I do not remember you, if I do not consider Jerusalem my highest joy.</a:t>
            </a:r>
            <a:r>
              <a:rPr lang="en-CA" sz="3000" baseline="30000" dirty="0"/>
              <a:t> </a:t>
            </a:r>
            <a:r>
              <a:rPr lang="en-CA" sz="3000" dirty="0"/>
              <a:t>Remember, </a:t>
            </a:r>
            <a:r>
              <a:rPr lang="en-CA" sz="3000" cap="small" dirty="0"/>
              <a:t>Lord</a:t>
            </a:r>
            <a:r>
              <a:rPr lang="en-CA" sz="3000" dirty="0"/>
              <a:t>, what the </a:t>
            </a:r>
            <a:r>
              <a:rPr lang="en-CA" sz="3000" dirty="0" err="1"/>
              <a:t>Edomites</a:t>
            </a:r>
            <a:r>
              <a:rPr lang="en-CA" sz="3000" dirty="0"/>
              <a:t> did on the day Jerusalem fell. “Tear it down,” they cried, “tear it down to its foundations!”</a:t>
            </a:r>
          </a:p>
        </p:txBody>
      </p:sp>
      <p:pic>
        <p:nvPicPr>
          <p:cNvPr id="1026" name="Picture 2" descr="Feelings Of Longing | Balanced Emotions"/>
          <p:cNvPicPr>
            <a:picLocks noChangeAspect="1" noChangeArrowheads="1"/>
          </p:cNvPicPr>
          <p:nvPr/>
        </p:nvPicPr>
        <p:blipFill rotWithShape="1">
          <a:blip r:embed="rId2">
            <a:extLst>
              <a:ext uri="{28A0092B-C50C-407E-A947-70E740481C1C}">
                <a14:useLocalDpi xmlns:a14="http://schemas.microsoft.com/office/drawing/2010/main" val="0"/>
              </a:ext>
            </a:extLst>
          </a:blip>
          <a:srcRect t="36635" b="19708"/>
          <a:stretch/>
        </p:blipFill>
        <p:spPr bwMode="auto">
          <a:xfrm>
            <a:off x="647869" y="150121"/>
            <a:ext cx="8046729" cy="19516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748630" y="44305"/>
            <a:ext cx="4501812" cy="1323439"/>
          </a:xfrm>
          <a:prstGeom prst="rect">
            <a:avLst/>
          </a:prstGeom>
          <a:noFill/>
        </p:spPr>
        <p:txBody>
          <a:bodyPr wrap="square" rtlCol="0">
            <a:spAutoFit/>
          </a:bodyPr>
          <a:lstStyle/>
          <a:p>
            <a:r>
              <a:rPr lang="en-CA" sz="8000" b="1" dirty="0" smtClean="0">
                <a:latin typeface="Kunstler Script" panose="030304020206070D0D06" pitchFamily="66" charset="0"/>
              </a:rPr>
              <a:t>Longing</a:t>
            </a:r>
            <a:endParaRPr lang="en-CA" sz="8000" b="1" dirty="0">
              <a:latin typeface="Kunstler Script" panose="030304020206070D0D06" pitchFamily="66" charset="0"/>
            </a:endParaRPr>
          </a:p>
        </p:txBody>
      </p:sp>
    </p:spTree>
    <p:extLst>
      <p:ext uri="{BB962C8B-B14F-4D97-AF65-F5344CB8AC3E}">
        <p14:creationId xmlns:p14="http://schemas.microsoft.com/office/powerpoint/2010/main" val="4273492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dirty="0"/>
          </a:p>
        </p:txBody>
      </p:sp>
      <p:pic>
        <p:nvPicPr>
          <p:cNvPr id="2050" name="Picture 2" descr="Ancient Israel: A Captivating Guide to the Ancient Israelites, Starting  from Their Entry into Canaan Until the Jewish Rebellions Against the Romans  by Captivating History - Audiobook - Audible.ca"/>
          <p:cNvPicPr>
            <a:picLocks noChangeAspect="1" noChangeArrowheads="1"/>
          </p:cNvPicPr>
          <p:nvPr/>
        </p:nvPicPr>
        <p:blipFill rotWithShape="1">
          <a:blip r:embed="rId2">
            <a:extLst>
              <a:ext uri="{28A0092B-C50C-407E-A947-70E740481C1C}">
                <a14:useLocalDpi xmlns:a14="http://schemas.microsoft.com/office/drawing/2010/main" val="0"/>
              </a:ext>
            </a:extLst>
          </a:blip>
          <a:srcRect r="-612" b="16762"/>
          <a:stretch/>
        </p:blipFill>
        <p:spPr bwMode="auto">
          <a:xfrm>
            <a:off x="851610" y="213411"/>
            <a:ext cx="7814718" cy="646522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51610" y="2142699"/>
            <a:ext cx="7719184" cy="1323439"/>
          </a:xfrm>
          <a:prstGeom prst="rect">
            <a:avLst/>
          </a:prstGeom>
          <a:solidFill>
            <a:srgbClr val="F0AD52"/>
          </a:solidFill>
        </p:spPr>
        <p:txBody>
          <a:bodyPr wrap="square" rtlCol="0">
            <a:spAutoFit/>
          </a:bodyPr>
          <a:lstStyle/>
          <a:p>
            <a:pPr algn="ctr"/>
            <a:r>
              <a:rPr lang="en-CA" sz="4000" cap="all" dirty="0" smtClean="0">
                <a:latin typeface="Arial Black" panose="020B0A04020102020204" pitchFamily="34" charset="0"/>
              </a:rPr>
              <a:t>A TUMULTUOUS </a:t>
            </a:r>
          </a:p>
          <a:p>
            <a:pPr algn="ctr"/>
            <a:r>
              <a:rPr lang="en-CA" sz="4000" cap="all" dirty="0" smtClean="0">
                <a:latin typeface="Arial Black" panose="020B0A04020102020204" pitchFamily="34" charset="0"/>
              </a:rPr>
              <a:t>HISTORY</a:t>
            </a:r>
            <a:endParaRPr lang="en-CA" sz="4000" cap="all" dirty="0">
              <a:latin typeface="Arial Black" panose="020B0A04020102020204" pitchFamily="34" charset="0"/>
            </a:endParaRPr>
          </a:p>
        </p:txBody>
      </p:sp>
    </p:spTree>
    <p:extLst>
      <p:ext uri="{BB962C8B-B14F-4D97-AF65-F5344CB8AC3E}">
        <p14:creationId xmlns:p14="http://schemas.microsoft.com/office/powerpoint/2010/main" val="1628874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CA"/>
          </a:p>
        </p:txBody>
      </p:sp>
      <p:sp>
        <p:nvSpPr>
          <p:cNvPr id="3" name="Content Placeholder 2"/>
          <p:cNvSpPr>
            <a:spLocks noGrp="1"/>
          </p:cNvSpPr>
          <p:nvPr>
            <p:ph idx="1"/>
          </p:nvPr>
        </p:nvSpPr>
        <p:spPr>
          <a:xfrm>
            <a:off x="402772" y="430094"/>
            <a:ext cx="8479972" cy="2518011"/>
          </a:xfrm>
        </p:spPr>
        <p:txBody>
          <a:bodyPr>
            <a:noAutofit/>
          </a:bodyPr>
          <a:lstStyle/>
          <a:p>
            <a:r>
              <a:rPr lang="en-CA" dirty="0"/>
              <a:t>Though the people of Israel had their place and they had their </a:t>
            </a:r>
            <a:r>
              <a:rPr lang="en-CA" dirty="0" smtClean="0"/>
              <a:t>temple, His </a:t>
            </a:r>
            <a:r>
              <a:rPr lang="en-CA" dirty="0"/>
              <a:t>promised peace was insufficiently experienced. </a:t>
            </a:r>
            <a:endParaRPr lang="en-CA" dirty="0" smtClean="0"/>
          </a:p>
          <a:p>
            <a:r>
              <a:rPr lang="en-CA" dirty="0" smtClean="0"/>
              <a:t>The Pharisees taught </a:t>
            </a:r>
            <a:r>
              <a:rPr lang="en-CA" dirty="0"/>
              <a:t>that </a:t>
            </a:r>
            <a:r>
              <a:rPr lang="en-CA" dirty="0" smtClean="0"/>
              <a:t>                                                               the </a:t>
            </a:r>
            <a:r>
              <a:rPr lang="en-CA" dirty="0"/>
              <a:t>longing of Israel </a:t>
            </a:r>
            <a:r>
              <a:rPr lang="en-CA" dirty="0" smtClean="0"/>
              <a:t>                                                               would </a:t>
            </a:r>
            <a:r>
              <a:rPr lang="en-CA" dirty="0"/>
              <a:t>only be met once </a:t>
            </a:r>
            <a:r>
              <a:rPr lang="en-CA" dirty="0" smtClean="0"/>
              <a:t>                                                                   the </a:t>
            </a:r>
            <a:r>
              <a:rPr lang="en-CA" dirty="0"/>
              <a:t>people of Israel were </a:t>
            </a:r>
            <a:r>
              <a:rPr lang="en-CA" dirty="0" smtClean="0"/>
              <a:t>                                                          ritually </a:t>
            </a:r>
            <a:r>
              <a:rPr lang="en-CA" dirty="0"/>
              <a:t>compliant with </a:t>
            </a:r>
            <a:r>
              <a:rPr lang="en-CA" dirty="0" smtClean="0"/>
              <a:t>                                                                     the </a:t>
            </a:r>
            <a:r>
              <a:rPr lang="en-CA" dirty="0"/>
              <a:t>fullness of the Law. </a:t>
            </a:r>
            <a:endParaRPr lang="en-CA" dirty="0" smtClean="0"/>
          </a:p>
          <a:p>
            <a:r>
              <a:rPr lang="en-CA" dirty="0"/>
              <a:t>R</a:t>
            </a:r>
            <a:r>
              <a:rPr lang="en-CA" dirty="0" smtClean="0"/>
              <a:t>ather </a:t>
            </a:r>
            <a:r>
              <a:rPr lang="en-CA" dirty="0"/>
              <a:t>than languish in </a:t>
            </a:r>
            <a:r>
              <a:rPr lang="en-CA" dirty="0" err="1"/>
              <a:t>brokenheartedness</a:t>
            </a:r>
            <a:r>
              <a:rPr lang="en-CA" dirty="0"/>
              <a:t>, the Pharisees set out to bring the solution to their longing into </a:t>
            </a:r>
            <a:r>
              <a:rPr lang="en-CA" dirty="0" smtClean="0"/>
              <a:t>being </a:t>
            </a:r>
            <a:r>
              <a:rPr lang="en-CA" dirty="0"/>
              <a:t>by fierce ritual obedience to the Law. </a:t>
            </a:r>
            <a:endParaRPr lang="en-CA" dirty="0" smtClean="0"/>
          </a:p>
        </p:txBody>
      </p:sp>
      <p:pic>
        <p:nvPicPr>
          <p:cNvPr id="3074" name="Picture 2" descr="The Purpose of the Old Testament's Law of Moses in the Bib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0619" y="2019868"/>
            <a:ext cx="4155742" cy="2337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3061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CA"/>
          </a:p>
        </p:txBody>
      </p:sp>
      <p:sp>
        <p:nvSpPr>
          <p:cNvPr id="3" name="Content Placeholder 2"/>
          <p:cNvSpPr>
            <a:spLocks noGrp="1"/>
          </p:cNvSpPr>
          <p:nvPr>
            <p:ph idx="1"/>
          </p:nvPr>
        </p:nvSpPr>
        <p:spPr>
          <a:xfrm>
            <a:off x="402771" y="868504"/>
            <a:ext cx="8479971" cy="2518011"/>
          </a:xfrm>
        </p:spPr>
        <p:txBody>
          <a:bodyPr>
            <a:noAutofit/>
          </a:bodyPr>
          <a:lstStyle/>
          <a:p>
            <a:r>
              <a:rPr lang="en-CA" dirty="0">
                <a:solidFill>
                  <a:srgbClr val="FFFFFF"/>
                </a:solidFill>
                <a:effectLst>
                  <a:outerShdw blurRad="38100" dist="38100" dir="2700000" algn="tl">
                    <a:srgbClr val="000000">
                      <a:alpha val="43137"/>
                    </a:srgbClr>
                  </a:outerShdw>
                </a:effectLst>
              </a:rPr>
              <a:t>“It is futile to serve God. What do we gain by carrying out his requirements and going about like mourners before the Lord Almighty?” (Malachi 3:14).</a:t>
            </a:r>
          </a:p>
          <a:p>
            <a:r>
              <a:rPr lang="en-CA" dirty="0"/>
              <a:t>The longing of the people of Israel had gone so long unmet that, on one hand, apathy had become quite common place, while on the other, human effort was trumpeted as the answer to the void being experienced. </a:t>
            </a:r>
          </a:p>
          <a:p>
            <a:r>
              <a:rPr lang="en-CA" dirty="0"/>
              <a:t>An openness to being led by God as a solution was virtually absent from within the people of </a:t>
            </a:r>
            <a:r>
              <a:rPr lang="en-CA" dirty="0" smtClean="0"/>
              <a:t>Israel.</a:t>
            </a:r>
            <a:endParaRPr lang="en-CA" dirty="0"/>
          </a:p>
        </p:txBody>
      </p:sp>
    </p:spTree>
    <p:extLst>
      <p:ext uri="{BB962C8B-B14F-4D97-AF65-F5344CB8AC3E}">
        <p14:creationId xmlns:p14="http://schemas.microsoft.com/office/powerpoint/2010/main" val="736336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533" y="363692"/>
            <a:ext cx="8490857" cy="6344178"/>
          </a:xfrm>
        </p:spPr>
        <p:txBody>
          <a:bodyPr>
            <a:normAutofit/>
          </a:bodyPr>
          <a:lstStyle/>
          <a:p>
            <a:r>
              <a:rPr lang="en-CA" dirty="0">
                <a:solidFill>
                  <a:srgbClr val="FFFFFF"/>
                </a:solidFill>
                <a:effectLst>
                  <a:outerShdw blurRad="38100" dist="38100" dir="2700000" algn="tl">
                    <a:srgbClr val="000000">
                      <a:alpha val="43137"/>
                    </a:srgbClr>
                  </a:outerShdw>
                </a:effectLst>
              </a:rPr>
              <a:t>“You do not delight in sacrifice, or I would bring it; you do not take pleasure in burnt offerings. My sacrifice, O God, is a broken spirit; a broken and contrite heart you, God, will not despise” (Psalm 51:16-17). </a:t>
            </a:r>
            <a:endParaRPr lang="en-CA" dirty="0" smtClean="0">
              <a:solidFill>
                <a:srgbClr val="FFFFFF"/>
              </a:solidFill>
              <a:effectLst>
                <a:outerShdw blurRad="38100" dist="38100" dir="2700000" algn="tl">
                  <a:srgbClr val="000000">
                    <a:alpha val="43137"/>
                  </a:srgbClr>
                </a:outerShdw>
              </a:effectLst>
            </a:endParaRPr>
          </a:p>
          <a:p>
            <a:r>
              <a:rPr lang="en-CA" dirty="0" smtClean="0"/>
              <a:t>What </a:t>
            </a:r>
            <a:r>
              <a:rPr lang="en-CA" dirty="0"/>
              <a:t>peace might have been experienced if rather than striving of their own accord they had instead turned to God, being honest about their longing and </a:t>
            </a:r>
            <a:r>
              <a:rPr lang="en-CA" dirty="0" err="1"/>
              <a:t>brokenheartedness</a:t>
            </a:r>
            <a:r>
              <a:rPr lang="en-CA" dirty="0"/>
              <a:t>? </a:t>
            </a:r>
            <a:endParaRPr lang="en-CA" dirty="0" smtClean="0"/>
          </a:p>
          <a:p>
            <a:r>
              <a:rPr lang="en-CA" dirty="0" smtClean="0">
                <a:solidFill>
                  <a:srgbClr val="FFFFFF"/>
                </a:solidFill>
                <a:effectLst>
                  <a:outerShdw blurRad="38100" dist="38100" dir="2700000" algn="tl">
                    <a:srgbClr val="000000">
                      <a:alpha val="43137"/>
                    </a:srgbClr>
                  </a:outerShdw>
                </a:effectLst>
              </a:rPr>
              <a:t>“The</a:t>
            </a:r>
            <a:r>
              <a:rPr lang="en-CA" dirty="0">
                <a:solidFill>
                  <a:srgbClr val="FFFFFF"/>
                </a:solidFill>
                <a:effectLst>
                  <a:outerShdw blurRad="38100" dist="38100" dir="2700000" algn="tl">
                    <a:srgbClr val="000000">
                      <a:alpha val="43137"/>
                    </a:srgbClr>
                  </a:outerShdw>
                </a:effectLst>
              </a:rPr>
              <a:t> </a:t>
            </a:r>
            <a:r>
              <a:rPr lang="en-CA" cap="small" dirty="0">
                <a:solidFill>
                  <a:srgbClr val="FFFFFF"/>
                </a:solidFill>
                <a:effectLst>
                  <a:outerShdw blurRad="38100" dist="38100" dir="2700000" algn="tl">
                    <a:srgbClr val="000000">
                      <a:alpha val="43137"/>
                    </a:srgbClr>
                  </a:outerShdw>
                </a:effectLst>
              </a:rPr>
              <a:t>Lord</a:t>
            </a:r>
            <a:r>
              <a:rPr lang="en-CA" dirty="0">
                <a:solidFill>
                  <a:srgbClr val="FFFFFF"/>
                </a:solidFill>
                <a:effectLst>
                  <a:outerShdw blurRad="38100" dist="38100" dir="2700000" algn="tl">
                    <a:srgbClr val="000000">
                      <a:alpha val="43137"/>
                    </a:srgbClr>
                  </a:outerShdw>
                </a:effectLst>
              </a:rPr>
              <a:t> is close to the </a:t>
            </a:r>
            <a:r>
              <a:rPr lang="en-CA" dirty="0" err="1">
                <a:solidFill>
                  <a:srgbClr val="FFFFFF"/>
                </a:solidFill>
                <a:effectLst>
                  <a:outerShdw blurRad="38100" dist="38100" dir="2700000" algn="tl">
                    <a:srgbClr val="000000">
                      <a:alpha val="43137"/>
                    </a:srgbClr>
                  </a:outerShdw>
                </a:effectLst>
              </a:rPr>
              <a:t>brokenhearted</a:t>
            </a:r>
            <a:r>
              <a:rPr lang="en-CA" dirty="0">
                <a:solidFill>
                  <a:srgbClr val="FFFFFF"/>
                </a:solidFill>
                <a:effectLst>
                  <a:outerShdw blurRad="38100" dist="38100" dir="2700000" algn="tl">
                    <a:srgbClr val="000000">
                      <a:alpha val="43137"/>
                    </a:srgbClr>
                  </a:outerShdw>
                </a:effectLst>
              </a:rPr>
              <a:t> and saves those who are crushed in </a:t>
            </a:r>
            <a:r>
              <a:rPr lang="en-CA" dirty="0" smtClean="0">
                <a:solidFill>
                  <a:srgbClr val="FFFFFF"/>
                </a:solidFill>
                <a:effectLst>
                  <a:outerShdw blurRad="38100" dist="38100" dir="2700000" algn="tl">
                    <a:srgbClr val="000000">
                      <a:alpha val="43137"/>
                    </a:srgbClr>
                  </a:outerShdw>
                </a:effectLst>
              </a:rPr>
              <a:t>spirit.” (Psalm 34:18) </a:t>
            </a:r>
          </a:p>
          <a:p>
            <a:r>
              <a:rPr lang="en-CA" dirty="0" smtClean="0"/>
              <a:t>Might </a:t>
            </a:r>
            <a:r>
              <a:rPr lang="en-CA" dirty="0"/>
              <a:t>they have found God’s peace as they turned to Him in intimate relationship?</a:t>
            </a:r>
            <a:endParaRPr lang="en-CA" dirty="0"/>
          </a:p>
        </p:txBody>
      </p:sp>
    </p:spTree>
    <p:extLst>
      <p:ext uri="{BB962C8B-B14F-4D97-AF65-F5344CB8AC3E}">
        <p14:creationId xmlns:p14="http://schemas.microsoft.com/office/powerpoint/2010/main" val="1023074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4" name="Content Placeholder 3"/>
          <p:cNvSpPr>
            <a:spLocks noGrp="1"/>
          </p:cNvSpPr>
          <p:nvPr>
            <p:ph idx="1"/>
          </p:nvPr>
        </p:nvSpPr>
        <p:spPr>
          <a:xfrm>
            <a:off x="402772" y="390833"/>
            <a:ext cx="8490857" cy="3163030"/>
          </a:xfrm>
        </p:spPr>
        <p:txBody>
          <a:bodyPr>
            <a:noAutofit/>
          </a:bodyPr>
          <a:lstStyle/>
          <a:p>
            <a:r>
              <a:rPr lang="en-CA" dirty="0"/>
              <a:t>A</a:t>
            </a:r>
            <a:r>
              <a:rPr lang="en-CA" dirty="0" smtClean="0"/>
              <a:t>nother </a:t>
            </a:r>
            <a:r>
              <a:rPr lang="en-CA" dirty="0"/>
              <a:t>shift </a:t>
            </a:r>
            <a:r>
              <a:rPr lang="en-CA" dirty="0" smtClean="0"/>
              <a:t>was experienced                                            within </a:t>
            </a:r>
            <a:r>
              <a:rPr lang="en-CA" dirty="0"/>
              <a:t>the </a:t>
            </a:r>
            <a:r>
              <a:rPr lang="en-CA" dirty="0" smtClean="0"/>
              <a:t>longing </a:t>
            </a:r>
            <a:r>
              <a:rPr lang="en-CA" dirty="0"/>
              <a:t>of the people </a:t>
            </a:r>
            <a:r>
              <a:rPr lang="en-CA" dirty="0" smtClean="0"/>
              <a:t>                                                   of Israel</a:t>
            </a:r>
            <a:r>
              <a:rPr lang="en-CA" dirty="0"/>
              <a:t>, a shift from a </a:t>
            </a:r>
            <a:r>
              <a:rPr lang="en-CA" dirty="0" smtClean="0"/>
              <a:t>longing                                                   for </a:t>
            </a:r>
            <a:r>
              <a:rPr lang="en-CA" dirty="0"/>
              <a:t>a place to </a:t>
            </a:r>
            <a:r>
              <a:rPr lang="en-CA" dirty="0" smtClean="0"/>
              <a:t>a longing </a:t>
            </a:r>
            <a:r>
              <a:rPr lang="en-CA" dirty="0"/>
              <a:t>for a </a:t>
            </a:r>
            <a:r>
              <a:rPr lang="en-CA" dirty="0" smtClean="0"/>
              <a:t>                                                                person - a </a:t>
            </a:r>
            <a:r>
              <a:rPr lang="en-CA" dirty="0"/>
              <a:t>strange, nebulous figure known as the Messiah. </a:t>
            </a:r>
            <a:endParaRPr lang="en-CA" dirty="0" smtClean="0"/>
          </a:p>
          <a:p>
            <a:r>
              <a:rPr lang="en-CA" dirty="0" smtClean="0"/>
              <a:t>The </a:t>
            </a:r>
            <a:r>
              <a:rPr lang="en-CA" dirty="0"/>
              <a:t>Messiah envisioned by the people of Israel would be a descendant of King David, who would evidence a particular affinity for the Law of Moses, and who would guide Israel back to the Law, rebuilding </a:t>
            </a:r>
            <a:r>
              <a:rPr lang="en-CA" dirty="0" smtClean="0"/>
              <a:t>the temple </a:t>
            </a:r>
            <a:r>
              <a:rPr lang="en-CA" dirty="0"/>
              <a:t>to ensure its observance, all while establishing a powerful kingdom in Israel to which all dispersed Israelites might return and experience peace. </a:t>
            </a:r>
            <a:endParaRPr lang="en-CA" dirty="0" smtClean="0"/>
          </a:p>
        </p:txBody>
      </p:sp>
      <p:pic>
        <p:nvPicPr>
          <p:cNvPr id="4098" name="Picture 2" descr="The Messiah Biblical Them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8548" y="240705"/>
            <a:ext cx="3431873" cy="1930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393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8238" y="723332"/>
            <a:ext cx="8574694" cy="6653285"/>
          </a:xfrm>
        </p:spPr>
        <p:txBody>
          <a:bodyPr>
            <a:normAutofit/>
          </a:bodyPr>
          <a:lstStyle/>
          <a:p>
            <a:r>
              <a:rPr lang="en-CA" dirty="0"/>
              <a:t>The messianic hope during this time period was for a powerful military leader who would expel all foreign oppressors from Israel, but also for one who would exist as a spiritual supporter of the religious leaders of Israel.</a:t>
            </a:r>
          </a:p>
          <a:p>
            <a:r>
              <a:rPr lang="en-CA" dirty="0"/>
              <a:t>There were clearly others, awaiting humbly the arrival of the One who would meet their deepest longings; individuals </a:t>
            </a:r>
            <a:r>
              <a:rPr lang="en-CA" dirty="0">
                <a:solidFill>
                  <a:srgbClr val="FFFFFF"/>
                </a:solidFill>
                <a:effectLst>
                  <a:outerShdw blurRad="38100" dist="38100" dir="2700000" algn="tl">
                    <a:srgbClr val="000000">
                      <a:alpha val="43137"/>
                    </a:srgbClr>
                  </a:outerShdw>
                </a:effectLst>
              </a:rPr>
              <a:t>“waiting for the consolation of Israel [and] looking forward to the redemption of Jerusalem” (Luke 2:25,38), </a:t>
            </a:r>
            <a:r>
              <a:rPr lang="en-CA" dirty="0"/>
              <a:t>ready to follow at a moment’s notice.</a:t>
            </a:r>
          </a:p>
          <a:p>
            <a:endParaRPr lang="en-CA" dirty="0"/>
          </a:p>
        </p:txBody>
      </p:sp>
    </p:spTree>
    <p:extLst>
      <p:ext uri="{BB962C8B-B14F-4D97-AF65-F5344CB8AC3E}">
        <p14:creationId xmlns:p14="http://schemas.microsoft.com/office/powerpoint/2010/main" val="104686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3846</TotalTime>
  <Words>536</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Arial Narrow</vt:lpstr>
      <vt:lpstr>Calibri</vt:lpstr>
      <vt:lpstr>Calibri Light</vt:lpstr>
      <vt:lpstr>Kunstler Script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34</cp:revision>
  <cp:lastPrinted>2023-09-22T19:08:51Z</cp:lastPrinted>
  <dcterms:created xsi:type="dcterms:W3CDTF">2023-09-22T14:03:46Z</dcterms:created>
  <dcterms:modified xsi:type="dcterms:W3CDTF">2023-11-03T16:57:29Z</dcterms:modified>
</cp:coreProperties>
</file>