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6" r:id="rId2"/>
    <p:sldId id="269" r:id="rId3"/>
    <p:sldId id="262" r:id="rId4"/>
    <p:sldId id="274" r:id="rId5"/>
    <p:sldId id="257" r:id="rId6"/>
    <p:sldId id="271" r:id="rId7"/>
    <p:sldId id="270" r:id="rId8"/>
    <p:sldId id="258" r:id="rId9"/>
    <p:sldId id="259" r:id="rId10"/>
    <p:sldId id="260" r:id="rId11"/>
    <p:sldId id="261" r:id="rId12"/>
    <p:sldId id="272" r:id="rId13"/>
    <p:sldId id="265" r:id="rId14"/>
    <p:sldId id="273" r:id="rId15"/>
    <p:sldId id="266" r:id="rId16"/>
    <p:sldId id="267" r:id="rId17"/>
    <p:sldId id="268" r:id="rId18"/>
    <p:sldId id="264"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5723"/>
    <a:srgbClr val="6ACEC9"/>
    <a:srgbClr val="F2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6412009-8D03-4061-86EA-7958512F25CD}" type="datetimeFigureOut">
              <a:rPr lang="en-CA" smtClean="0"/>
              <a:t>2023-11-22</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29A8163-0BDC-4C30-95F0-319EABCCEBFC}" type="slidenum">
              <a:rPr lang="en-CA" smtClean="0"/>
              <a:t>‹#›</a:t>
            </a:fld>
            <a:endParaRPr lang="en-CA"/>
          </a:p>
        </p:txBody>
      </p:sp>
    </p:spTree>
    <p:extLst>
      <p:ext uri="{BB962C8B-B14F-4D97-AF65-F5344CB8AC3E}">
        <p14:creationId xmlns:p14="http://schemas.microsoft.com/office/powerpoint/2010/main" val="3980317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E584C73-568B-4BA8-81E1-92D0767BFE07}" type="datetimeFigureOut">
              <a:rPr lang="en-CA" smtClean="0"/>
              <a:t>2023-11-22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600" y="0"/>
            <a:ext cx="12293600" cy="6932562"/>
          </a:xfrm>
          <a:prstGeom prst="rect">
            <a:avLst/>
          </a:prstGeom>
        </p:spPr>
      </p:pic>
    </p:spTree>
    <p:extLst>
      <p:ext uri="{BB962C8B-B14F-4D97-AF65-F5344CB8AC3E}">
        <p14:creationId xmlns:p14="http://schemas.microsoft.com/office/powerpoint/2010/main" val="286657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479971" cy="1325563"/>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E584C73-568B-4BA8-81E1-92D0767BFE07}" type="datetimeFigureOut">
              <a:rPr lang="en-CA" smtClean="0"/>
              <a:t>2023-11-22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1088569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E584C73-568B-4BA8-81E1-92D0767BFE07}" type="datetimeFigureOut">
              <a:rPr lang="en-CA" smtClean="0"/>
              <a:t>2023-11-22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4245764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479971" cy="1325563"/>
          </a:xfrm>
          <a:prstGeom prst="rect">
            <a:avLst/>
          </a:prstGeom>
        </p:spPr>
        <p:txBody>
          <a:bodyPr/>
          <a:lstStyle/>
          <a:p>
            <a:r>
              <a:rPr lang="en-US" dirty="0" smtClean="0"/>
              <a:t>Click to edit Master title style</a:t>
            </a:r>
            <a:endParaRPr lang="en-CA"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E584C73-568B-4BA8-81E1-92D0767BFE07}" type="datetimeFigureOut">
              <a:rPr lang="en-CA" smtClean="0"/>
              <a:t>2023-11-22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1472389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584C73-568B-4BA8-81E1-92D0767BFE07}" type="datetimeFigureOut">
              <a:rPr lang="en-CA" smtClean="0"/>
              <a:t>2023-11-22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3567623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479971" cy="1325563"/>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E584C73-568B-4BA8-81E1-92D0767BFE07}" type="datetimeFigureOut">
              <a:rPr lang="en-CA" smtClean="0"/>
              <a:t>2023-11-22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1933684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E584C73-568B-4BA8-81E1-92D0767BFE07}" type="datetimeFigureOut">
              <a:rPr lang="en-CA" smtClean="0"/>
              <a:t>2023-11-22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1391299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479971" cy="1325563"/>
          </a:xfrm>
          <a:prstGeom prst="rect">
            <a:avLst/>
          </a:prstGeom>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6E584C73-568B-4BA8-81E1-92D0767BFE07}" type="datetimeFigureOut">
              <a:rPr lang="en-CA" smtClean="0"/>
              <a:t>2023-11-22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3075276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84C73-568B-4BA8-81E1-92D0767BFE07}" type="datetimeFigureOut">
              <a:rPr lang="en-CA" smtClean="0"/>
              <a:t>2023-11-22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570498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84C73-568B-4BA8-81E1-92D0767BFE07}" type="datetimeFigureOut">
              <a:rPr lang="en-CA" smtClean="0"/>
              <a:t>2023-11-22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3801483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84C73-568B-4BA8-81E1-92D0767BFE07}" type="datetimeFigureOut">
              <a:rPr lang="en-CA" smtClean="0"/>
              <a:t>2023-11-22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3262084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1999"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 Placeholder 2"/>
          <p:cNvSpPr>
            <a:spLocks noGrp="1"/>
          </p:cNvSpPr>
          <p:nvPr>
            <p:ph type="body" idx="1"/>
          </p:nvPr>
        </p:nvSpPr>
        <p:spPr>
          <a:xfrm>
            <a:off x="391886" y="363537"/>
            <a:ext cx="8490857" cy="621143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584C73-568B-4BA8-81E1-92D0767BFE07}" type="datetimeFigureOut">
              <a:rPr lang="en-CA" smtClean="0"/>
              <a:t>2023-11-22</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A14EE-2C9D-4A97-BB82-DE86C8DAC67F}" type="slidenum">
              <a:rPr lang="en-CA" smtClean="0"/>
              <a:t>‹#›</a:t>
            </a:fld>
            <a:endParaRPr lang="en-CA"/>
          </a:p>
        </p:txBody>
      </p:sp>
      <p:pic>
        <p:nvPicPr>
          <p:cNvPr id="8" name="Picture 7"/>
          <p:cNvPicPr>
            <a:picLocks noChangeAspect="1"/>
          </p:cNvPicPr>
          <p:nvPr userDrawn="1"/>
        </p:nvPicPr>
        <p:blipFill rotWithShape="1">
          <a:blip r:embed="rId13">
            <a:extLst>
              <a:ext uri="{28A0092B-C50C-407E-A947-70E740481C1C}">
                <a14:useLocalDpi xmlns:a14="http://schemas.microsoft.com/office/drawing/2010/main" val="0"/>
              </a:ext>
            </a:extLst>
          </a:blip>
          <a:srcRect l="25595" r="29764"/>
          <a:stretch/>
        </p:blipFill>
        <p:spPr>
          <a:xfrm>
            <a:off x="9457898" y="0"/>
            <a:ext cx="2734101" cy="6858000"/>
          </a:xfrm>
          <a:prstGeom prst="rect">
            <a:avLst/>
          </a:prstGeom>
        </p:spPr>
      </p:pic>
    </p:spTree>
    <p:extLst>
      <p:ext uri="{BB962C8B-B14F-4D97-AF65-F5344CB8AC3E}">
        <p14:creationId xmlns:p14="http://schemas.microsoft.com/office/powerpoint/2010/main" val="3515563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2482035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02772" y="2729551"/>
            <a:ext cx="8490857" cy="4377679"/>
          </a:xfrm>
        </p:spPr>
        <p:txBody>
          <a:bodyPr>
            <a:normAutofit/>
          </a:bodyPr>
          <a:lstStyle/>
          <a:p>
            <a:r>
              <a:rPr lang="en-CA" dirty="0" smtClean="0"/>
              <a:t>POINT #1: Jesus </a:t>
            </a:r>
            <a:r>
              <a:rPr lang="en-CA" dirty="0"/>
              <a:t>gave and gives to the church empowered people to lead the church.</a:t>
            </a:r>
            <a:endParaRPr lang="en-CA" dirty="0"/>
          </a:p>
        </p:txBody>
      </p:sp>
    </p:spTree>
    <p:extLst>
      <p:ext uri="{BB962C8B-B14F-4D97-AF65-F5344CB8AC3E}">
        <p14:creationId xmlns:p14="http://schemas.microsoft.com/office/powerpoint/2010/main" val="4165171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741228" cy="769227"/>
          </a:xfrm>
        </p:spPr>
        <p:txBody>
          <a:bodyPr/>
          <a:lstStyle/>
          <a:p>
            <a:r>
              <a:rPr lang="en-CA" sz="3600" b="1" cap="all" dirty="0"/>
              <a:t>T</a:t>
            </a:r>
            <a:r>
              <a:rPr lang="en-CA" sz="3600" b="1" cap="all" dirty="0" smtClean="0"/>
              <a:t>he </a:t>
            </a:r>
            <a:r>
              <a:rPr lang="en-CA" sz="3600" b="1" cap="all" dirty="0"/>
              <a:t>kinds of people </a:t>
            </a:r>
            <a:r>
              <a:rPr lang="en-CA" sz="3600" b="1" cap="all" dirty="0" smtClean="0"/>
              <a:t>gifted </a:t>
            </a:r>
            <a:r>
              <a:rPr lang="en-CA" sz="3600" b="1" cap="all" dirty="0"/>
              <a:t>to the church</a:t>
            </a:r>
            <a:endParaRPr lang="en-CA" sz="3600" b="1" cap="all" dirty="0"/>
          </a:p>
        </p:txBody>
      </p:sp>
      <p:sp>
        <p:nvSpPr>
          <p:cNvPr id="3" name="Content Placeholder 2"/>
          <p:cNvSpPr>
            <a:spLocks noGrp="1"/>
          </p:cNvSpPr>
          <p:nvPr>
            <p:ph idx="1"/>
          </p:nvPr>
        </p:nvSpPr>
        <p:spPr>
          <a:xfrm>
            <a:off x="391886" y="1132765"/>
            <a:ext cx="8874944" cy="5442206"/>
          </a:xfrm>
        </p:spPr>
        <p:txBody>
          <a:bodyPr>
            <a:noAutofit/>
          </a:bodyPr>
          <a:lstStyle/>
          <a:p>
            <a:pPr marL="514350" indent="-514350">
              <a:buFont typeface="+mj-lt"/>
              <a:buAutoNum type="arabicPeriod"/>
            </a:pPr>
            <a:r>
              <a:rPr lang="en-CA" dirty="0" smtClean="0"/>
              <a:t>Apostles – those who minister </a:t>
            </a:r>
            <a:r>
              <a:rPr lang="en-CA" dirty="0"/>
              <a:t>trans-culturally or cross-culturally in pioneer </a:t>
            </a:r>
            <a:r>
              <a:rPr lang="en-CA" dirty="0" smtClean="0"/>
              <a:t>type evangelism. </a:t>
            </a:r>
          </a:p>
          <a:p>
            <a:pPr marL="514350" indent="-514350">
              <a:buFont typeface="+mj-lt"/>
              <a:buAutoNum type="arabicPeriod"/>
            </a:pPr>
            <a:r>
              <a:rPr lang="en-CA" dirty="0" smtClean="0"/>
              <a:t>Prophets - those who correctly </a:t>
            </a:r>
            <a:r>
              <a:rPr lang="en-CA" dirty="0"/>
              <a:t>communicate the revelation of </a:t>
            </a:r>
            <a:r>
              <a:rPr lang="en-CA" dirty="0" smtClean="0"/>
              <a:t>God.</a:t>
            </a:r>
          </a:p>
          <a:p>
            <a:pPr marL="514350" indent="-514350">
              <a:buFont typeface="+mj-lt"/>
              <a:buAutoNum type="arabicPeriod"/>
            </a:pPr>
            <a:r>
              <a:rPr lang="en-CA" dirty="0" smtClean="0"/>
              <a:t>Evangelists – those who effectively </a:t>
            </a:r>
            <a:r>
              <a:rPr lang="en-CA" dirty="0"/>
              <a:t>communicate the </a:t>
            </a:r>
            <a:r>
              <a:rPr lang="en-CA" dirty="0" smtClean="0"/>
              <a:t>gospel</a:t>
            </a:r>
            <a:r>
              <a:rPr lang="en-CA" dirty="0"/>
              <a:t>. </a:t>
            </a:r>
            <a:endParaRPr lang="en-CA" dirty="0" smtClean="0"/>
          </a:p>
          <a:p>
            <a:pPr marL="514350" indent="-514350">
              <a:buFont typeface="+mj-lt"/>
              <a:buAutoNum type="arabicPeriod"/>
            </a:pPr>
            <a:r>
              <a:rPr lang="en-CA" dirty="0" smtClean="0"/>
              <a:t>Shepherds/pastors/teachers – those who </a:t>
            </a:r>
            <a:r>
              <a:rPr lang="en-CA" dirty="0"/>
              <a:t>shepherd the people of God to maturity and Christlikeness and </a:t>
            </a:r>
            <a:r>
              <a:rPr lang="en-CA" dirty="0" smtClean="0"/>
              <a:t>those who clearly </a:t>
            </a:r>
            <a:r>
              <a:rPr lang="en-CA" dirty="0"/>
              <a:t>explain and effectively apply the truth of God's word.</a:t>
            </a:r>
            <a:r>
              <a:rPr lang="en-CA" b="0" dirty="0"/>
              <a:t> </a:t>
            </a:r>
            <a:endParaRPr lang="en-CA" b="0" dirty="0" smtClean="0"/>
          </a:p>
        </p:txBody>
      </p:sp>
    </p:spTree>
    <p:extLst>
      <p:ext uri="{BB962C8B-B14F-4D97-AF65-F5344CB8AC3E}">
        <p14:creationId xmlns:p14="http://schemas.microsoft.com/office/powerpoint/2010/main" val="2134034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91886" y="2088107"/>
            <a:ext cx="8490857" cy="4486864"/>
          </a:xfrm>
        </p:spPr>
        <p:txBody>
          <a:bodyPr/>
          <a:lstStyle/>
          <a:p>
            <a:r>
              <a:rPr lang="en-CA" dirty="0" smtClean="0"/>
              <a:t>POINT #2: As </a:t>
            </a:r>
            <a:r>
              <a:rPr lang="en-CA" dirty="0"/>
              <a:t>a church, we are equipped with apostolic, prophetic, evangelistic, shepherding, pastoral and teaching leaders so that we can move towards “attaining to the whole measure of the fullness of Christ”. </a:t>
            </a:r>
          </a:p>
          <a:p>
            <a:endParaRPr lang="en-CA" dirty="0"/>
          </a:p>
        </p:txBody>
      </p:sp>
    </p:spTree>
    <p:extLst>
      <p:ext uri="{BB962C8B-B14F-4D97-AF65-F5344CB8AC3E}">
        <p14:creationId xmlns:p14="http://schemas.microsoft.com/office/powerpoint/2010/main" val="2107903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PURPOSEFUL PROVISION</a:t>
            </a:r>
            <a:endParaRPr lang="en-CA" dirty="0"/>
          </a:p>
        </p:txBody>
      </p:sp>
      <p:sp>
        <p:nvSpPr>
          <p:cNvPr id="3" name="Content Placeholder 2"/>
          <p:cNvSpPr>
            <a:spLocks noGrp="1"/>
          </p:cNvSpPr>
          <p:nvPr>
            <p:ph idx="1"/>
          </p:nvPr>
        </p:nvSpPr>
        <p:spPr>
          <a:xfrm>
            <a:off x="337294" y="1146413"/>
            <a:ext cx="8929535" cy="5800297"/>
          </a:xfrm>
        </p:spPr>
        <p:txBody>
          <a:bodyPr>
            <a:normAutofit/>
          </a:bodyPr>
          <a:lstStyle/>
          <a:p>
            <a:r>
              <a:rPr lang="en-CA" dirty="0" smtClean="0"/>
              <a:t>A</a:t>
            </a:r>
            <a:r>
              <a:rPr lang="en-CA" baseline="30000" dirty="0" smtClean="0"/>
              <a:t> </a:t>
            </a:r>
            <a:r>
              <a:rPr lang="en-CA" dirty="0" smtClean="0"/>
              <a:t>church leader’s primary job is not to program or perform, but to equip Christ’s people for works of service. </a:t>
            </a:r>
          </a:p>
          <a:p>
            <a:r>
              <a:rPr lang="en-CA" dirty="0" smtClean="0"/>
              <a:t>It is the church leader’s responsibility to, in whatever way they can, ensure that a church is corporately accomplishing the </a:t>
            </a:r>
            <a:r>
              <a:rPr lang="en-CA" dirty="0" smtClean="0">
                <a:solidFill>
                  <a:schemeClr val="bg1"/>
                </a:solidFill>
                <a:effectLst>
                  <a:outerShdw blurRad="38100" dist="38100" dir="2700000" algn="tl">
                    <a:srgbClr val="000000">
                      <a:alpha val="43137"/>
                    </a:srgbClr>
                  </a:outerShdw>
                </a:effectLst>
              </a:rPr>
              <a:t>“good works, which God prepared in advance for us to do” (Ephesians 2:10)</a:t>
            </a:r>
            <a:r>
              <a:rPr lang="en-CA" dirty="0" smtClean="0"/>
              <a:t>. </a:t>
            </a:r>
          </a:p>
          <a:p>
            <a:r>
              <a:rPr lang="en-CA" dirty="0" smtClean="0"/>
              <a:t>This means corporate action ought to be at the forefront of the leader’s mind, consistently seeking God’s will for whole church engagement in practical ministry so that the body of Christ might be built up.</a:t>
            </a:r>
          </a:p>
        </p:txBody>
      </p:sp>
    </p:spTree>
    <p:extLst>
      <p:ext uri="{BB962C8B-B14F-4D97-AF65-F5344CB8AC3E}">
        <p14:creationId xmlns:p14="http://schemas.microsoft.com/office/powerpoint/2010/main" val="20462785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91886" y="1869743"/>
            <a:ext cx="8490857" cy="4705228"/>
          </a:xfrm>
        </p:spPr>
        <p:txBody>
          <a:bodyPr/>
          <a:lstStyle/>
          <a:p>
            <a:r>
              <a:rPr lang="en-CA" dirty="0" smtClean="0"/>
              <a:t>POINT #3: Though </a:t>
            </a:r>
            <a:r>
              <a:rPr lang="en-CA" dirty="0"/>
              <a:t>larger buildings, bigger budgets and more behinds in the seats might point to some level of success, the leaders Christ appoints to a church will assist that church in becoming more greatly unified, more deeply mature, and more functionally loving. </a:t>
            </a:r>
          </a:p>
          <a:p>
            <a:endParaRPr lang="en-CA" dirty="0"/>
          </a:p>
        </p:txBody>
      </p:sp>
    </p:spTree>
    <p:extLst>
      <p:ext uri="{BB962C8B-B14F-4D97-AF65-F5344CB8AC3E}">
        <p14:creationId xmlns:p14="http://schemas.microsoft.com/office/powerpoint/2010/main" val="3379596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6" y="1091821"/>
            <a:ext cx="8490857" cy="5636525"/>
          </a:xfrm>
        </p:spPr>
        <p:txBody>
          <a:bodyPr>
            <a:normAutofit/>
          </a:bodyPr>
          <a:lstStyle/>
          <a:p>
            <a:r>
              <a:rPr lang="en-CA" dirty="0"/>
              <a:t>QUESTION: If Christ is present among us as we gather in His name, then ought we not expect Him to be leading us in some way as we do so?</a:t>
            </a:r>
          </a:p>
          <a:p>
            <a:r>
              <a:rPr lang="en-CA" dirty="0"/>
              <a:t>W</a:t>
            </a:r>
            <a:r>
              <a:rPr lang="en-CA" dirty="0" smtClean="0"/>
              <a:t>e </a:t>
            </a:r>
            <a:r>
              <a:rPr lang="en-CA" dirty="0"/>
              <a:t>actually and realistically experience Christ’s leadership among us best within the church when those He has gifted to us actually do their work of equipping and when we, as God’s people, “have confidence in [our] leaders and submit to their authority … [doing] this so that their work will be a joy, not a burden”. </a:t>
            </a:r>
            <a:endParaRPr lang="en-CA" dirty="0"/>
          </a:p>
        </p:txBody>
      </p:sp>
      <p:sp>
        <p:nvSpPr>
          <p:cNvPr id="4" name="Title 3"/>
          <p:cNvSpPr>
            <a:spLocks noGrp="1"/>
          </p:cNvSpPr>
          <p:nvPr>
            <p:ph type="title"/>
          </p:nvPr>
        </p:nvSpPr>
        <p:spPr/>
        <p:txBody>
          <a:bodyPr/>
          <a:lstStyle/>
          <a:p>
            <a:endParaRPr lang="en-CA" dirty="0"/>
          </a:p>
        </p:txBody>
      </p:sp>
    </p:spTree>
    <p:extLst>
      <p:ext uri="{BB962C8B-B14F-4D97-AF65-F5344CB8AC3E}">
        <p14:creationId xmlns:p14="http://schemas.microsoft.com/office/powerpoint/2010/main" val="39129210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2772" y="491320"/>
            <a:ext cx="8861296" cy="5554638"/>
          </a:xfrm>
        </p:spPr>
        <p:txBody>
          <a:bodyPr>
            <a:noAutofit/>
          </a:bodyPr>
          <a:lstStyle/>
          <a:p>
            <a:pPr lvl="0"/>
            <a:r>
              <a:rPr lang="en-CA" sz="2800" dirty="0"/>
              <a:t>Now we ask you, brothers and sisters, to acknowledge those who work hard among you, who care for you in the Lord and who admonish you. (1 Thessalonians 5:12)</a:t>
            </a:r>
          </a:p>
          <a:p>
            <a:pPr marL="0" indent="0">
              <a:buNone/>
            </a:pPr>
            <a:r>
              <a:rPr lang="en-CA" sz="2800" dirty="0">
                <a:solidFill>
                  <a:schemeClr val="bg1"/>
                </a:solidFill>
                <a:effectLst>
                  <a:outerShdw blurRad="38100" dist="38100" dir="2700000" algn="tl">
                    <a:srgbClr val="000000">
                      <a:alpha val="43137"/>
                    </a:srgbClr>
                  </a:outerShdw>
                </a:effectLst>
              </a:rPr>
              <a:t>LET US ACKNOWLEDGE THOSE WHOM CHRIST HAS GIFTED TO LEAD US</a:t>
            </a:r>
          </a:p>
          <a:p>
            <a:pPr lvl="0"/>
            <a:r>
              <a:rPr lang="en-CA" sz="2800" dirty="0"/>
              <a:t>The elders who are good leaders are to be considered worthy of double honor, especially those who work hard at preaching and teaching. (1 Timothy 5:17)</a:t>
            </a:r>
          </a:p>
          <a:p>
            <a:pPr marL="0" indent="0">
              <a:buNone/>
            </a:pPr>
            <a:r>
              <a:rPr lang="en-CA" sz="2800" dirty="0">
                <a:solidFill>
                  <a:schemeClr val="bg1"/>
                </a:solidFill>
                <a:effectLst>
                  <a:outerShdw blurRad="38100" dist="38100" dir="2700000" algn="tl">
                    <a:srgbClr val="000000">
                      <a:alpha val="43137"/>
                    </a:srgbClr>
                  </a:outerShdw>
                </a:effectLst>
              </a:rPr>
              <a:t>LET US HONOUR AND APPRECIATE THOSE WHOM CHRIST HAS GIFTED TO LEAD US</a:t>
            </a:r>
          </a:p>
          <a:p>
            <a:pPr lvl="0"/>
            <a:r>
              <a:rPr lang="en-CA" sz="2800" dirty="0"/>
              <a:t>Remember your leaders, who spoke the word of God to you. (Hebrews 13:7)</a:t>
            </a:r>
          </a:p>
          <a:p>
            <a:pPr marL="0" indent="0">
              <a:buNone/>
            </a:pPr>
            <a:r>
              <a:rPr lang="en-CA" sz="2800" dirty="0">
                <a:solidFill>
                  <a:schemeClr val="bg1"/>
                </a:solidFill>
                <a:effectLst>
                  <a:outerShdw blurRad="38100" dist="38100" dir="2700000" algn="tl">
                    <a:srgbClr val="000000">
                      <a:alpha val="43137"/>
                    </a:srgbClr>
                  </a:outerShdw>
                </a:effectLst>
              </a:rPr>
              <a:t>LET US REMEMBER IN PRAYER THOSE WHOM CHRIST HAS GIFTED TO LEAD US</a:t>
            </a:r>
          </a:p>
        </p:txBody>
      </p:sp>
      <p:sp>
        <p:nvSpPr>
          <p:cNvPr id="4" name="Title 3"/>
          <p:cNvSpPr>
            <a:spLocks noGrp="1"/>
          </p:cNvSpPr>
          <p:nvPr>
            <p:ph type="title"/>
          </p:nvPr>
        </p:nvSpPr>
        <p:spPr/>
        <p:txBody>
          <a:bodyPr/>
          <a:lstStyle/>
          <a:p>
            <a:endParaRPr lang="en-CA"/>
          </a:p>
        </p:txBody>
      </p:sp>
    </p:spTree>
    <p:extLst>
      <p:ext uri="{BB962C8B-B14F-4D97-AF65-F5344CB8AC3E}">
        <p14:creationId xmlns:p14="http://schemas.microsoft.com/office/powerpoint/2010/main" val="9325080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5" name="Content Placeholder 4"/>
          <p:cNvSpPr>
            <a:spLocks noGrp="1"/>
          </p:cNvSpPr>
          <p:nvPr>
            <p:ph idx="1"/>
          </p:nvPr>
        </p:nvSpPr>
        <p:spPr>
          <a:xfrm>
            <a:off x="391886" y="2429301"/>
            <a:ext cx="8490857" cy="4145670"/>
          </a:xfrm>
        </p:spPr>
        <p:txBody>
          <a:bodyPr/>
          <a:lstStyle/>
          <a:p>
            <a:r>
              <a:rPr lang="en-CA" dirty="0" smtClean="0"/>
              <a:t>Might we </a:t>
            </a:r>
            <a:r>
              <a:rPr lang="en-CA" dirty="0"/>
              <a:t>would continue to be transformed into a people primed to be led by God and </a:t>
            </a:r>
            <a:r>
              <a:rPr lang="en-CA" dirty="0" smtClean="0"/>
              <a:t>when </a:t>
            </a:r>
            <a:r>
              <a:rPr lang="en-CA" dirty="0"/>
              <a:t>He manifests His leadership in whatever way He sees fit, </a:t>
            </a:r>
            <a:r>
              <a:rPr lang="en-CA" dirty="0" smtClean="0"/>
              <a:t>might we be </a:t>
            </a:r>
            <a:r>
              <a:rPr lang="en-CA" dirty="0"/>
              <a:t>ready to respond immediately. </a:t>
            </a:r>
            <a:endParaRPr lang="en-CA" dirty="0"/>
          </a:p>
        </p:txBody>
      </p:sp>
    </p:spTree>
    <p:extLst>
      <p:ext uri="{BB962C8B-B14F-4D97-AF65-F5344CB8AC3E}">
        <p14:creationId xmlns:p14="http://schemas.microsoft.com/office/powerpoint/2010/main" val="19164111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655" y="0"/>
            <a:ext cx="12349655" cy="6932563"/>
          </a:xfrm>
        </p:spPr>
      </p:pic>
    </p:spTree>
    <p:extLst>
      <p:ext uri="{BB962C8B-B14F-4D97-AF65-F5344CB8AC3E}">
        <p14:creationId xmlns:p14="http://schemas.microsoft.com/office/powerpoint/2010/main" val="3279357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02772" y="4053385"/>
            <a:ext cx="8490857" cy="3053848"/>
          </a:xfrm>
        </p:spPr>
        <p:txBody>
          <a:bodyPr>
            <a:normAutofit/>
          </a:bodyPr>
          <a:lstStyle/>
          <a:p>
            <a:pPr marL="0" indent="0" algn="ctr">
              <a:buNone/>
            </a:pPr>
            <a:r>
              <a:rPr lang="en-CA" sz="4400" dirty="0" smtClean="0"/>
              <a:t>What has been one thing that you’ve learned, or been reminded of again, throughout this series thus far?</a:t>
            </a:r>
            <a:endParaRPr lang="en-CA" sz="4400" dirty="0"/>
          </a:p>
        </p:txBody>
      </p:sp>
      <p:pic>
        <p:nvPicPr>
          <p:cNvPr id="1026" name="Picture 2" descr="The Discussion Section: Some Pointers — Mick Cooper Training and Consultanc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2076" y="163774"/>
            <a:ext cx="6910475" cy="4206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3922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CA"/>
          </a:p>
        </p:txBody>
      </p:sp>
      <p:sp>
        <p:nvSpPr>
          <p:cNvPr id="3" name="Content Placeholder 2"/>
          <p:cNvSpPr>
            <a:spLocks noGrp="1"/>
          </p:cNvSpPr>
          <p:nvPr>
            <p:ph idx="1"/>
          </p:nvPr>
        </p:nvSpPr>
        <p:spPr>
          <a:xfrm>
            <a:off x="391886" y="363536"/>
            <a:ext cx="8490857" cy="6494464"/>
          </a:xfrm>
        </p:spPr>
        <p:txBody>
          <a:bodyPr>
            <a:normAutofit lnSpcReduction="10000"/>
          </a:bodyPr>
          <a:lstStyle/>
          <a:p>
            <a:r>
              <a:rPr lang="en-CA" dirty="0" smtClean="0"/>
              <a:t>QUESTION: If Christ is present among us as we gather in His name, then ought we not expect Him to be leading us in some way as we do so?</a:t>
            </a:r>
          </a:p>
          <a:p>
            <a:endParaRPr lang="en-CA" sz="300" dirty="0" smtClean="0"/>
          </a:p>
          <a:p>
            <a:pPr marL="4749800" indent="-355600"/>
            <a:r>
              <a:rPr lang="en-CA" dirty="0" smtClean="0"/>
              <a:t>One of the ways that Christ continues to lead us and that is by His Holy Spirit as He guides us. </a:t>
            </a:r>
          </a:p>
          <a:p>
            <a:pPr marL="5022850" indent="-628650"/>
            <a:endParaRPr lang="en-CA" sz="1800" dirty="0" smtClean="0"/>
          </a:p>
          <a:p>
            <a:r>
              <a:rPr lang="en-CA" dirty="0" smtClean="0"/>
              <a:t>Another way that Christ manifests His leadership among us today and that is by His appointment of specific people as leaders among His people, within the church. Christ continues to lead us today by using spiritually empowered men and women to do so.</a:t>
            </a:r>
            <a:endParaRPr lang="en-CA" dirty="0" smtClean="0"/>
          </a:p>
        </p:txBody>
      </p:sp>
      <p:pic>
        <p:nvPicPr>
          <p:cNvPr id="1026" name="Picture 2" descr="Spirit-led preaching (revisited) | Utumishi Bl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427" y="1689100"/>
            <a:ext cx="4162330" cy="2319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3492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3074" name="Picture 2" descr="10 Of The Most Awkward Situations You Could Ever Be 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772" y="658456"/>
            <a:ext cx="8455027" cy="5636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9191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lnSpcReduction="10000"/>
          </a:bodyPr>
          <a:lstStyle/>
          <a:p>
            <a:pPr marL="0" indent="0">
              <a:buNone/>
            </a:pPr>
            <a:r>
              <a:rPr lang="en-CA" dirty="0" smtClean="0">
                <a:solidFill>
                  <a:schemeClr val="bg1"/>
                </a:solidFill>
                <a:effectLst>
                  <a:outerShdw blurRad="38100" dist="38100" dir="2700000" algn="tl">
                    <a:srgbClr val="000000">
                      <a:alpha val="43137"/>
                    </a:srgbClr>
                  </a:outerShdw>
                </a:effectLst>
              </a:rPr>
              <a:t>“But to each one of us grace has been given as Christ apportioned it. This is why it says: “When he ascended on high, he took many captives and gave gifts to his people.” (What does “he ascended” mean except that he also descended to the lower, earthly regions? He who descended is the very one who ascended higher than all the heavens, in order to fill the whole universe.) So Christ himself gave the apostles, the prophets, the evangelists, the pastors and teachers, to equip his people for works of service, so that the body of Christ may be built up until we all reach unity in the faith and in the knowledge of the Son of God and become mature, attaining to the whole measure of the fullness of Christ.” </a:t>
            </a:r>
            <a:endParaRPr lang="en-CA"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23074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CA"/>
          </a:p>
        </p:txBody>
      </p:sp>
      <p:sp>
        <p:nvSpPr>
          <p:cNvPr id="3" name="Content Placeholder 2"/>
          <p:cNvSpPr>
            <a:spLocks noGrp="1"/>
          </p:cNvSpPr>
          <p:nvPr>
            <p:ph idx="1"/>
          </p:nvPr>
        </p:nvSpPr>
        <p:spPr>
          <a:xfrm>
            <a:off x="391886" y="900751"/>
            <a:ext cx="8490857" cy="5674219"/>
          </a:xfrm>
        </p:spPr>
        <p:txBody>
          <a:bodyPr/>
          <a:lstStyle/>
          <a:p>
            <a:pPr marL="0" indent="0">
              <a:buNone/>
            </a:pPr>
            <a:r>
              <a:rPr lang="en-CA" dirty="0" smtClean="0">
                <a:solidFill>
                  <a:schemeClr val="bg1"/>
                </a:solidFill>
                <a:effectLst>
                  <a:outerShdw blurRad="38100" dist="38100" dir="2700000" algn="tl">
                    <a:srgbClr val="000000">
                      <a:alpha val="43137"/>
                    </a:srgbClr>
                  </a:outerShdw>
                </a:effectLst>
              </a:rPr>
              <a:t>“Then we will no longer be infants, tossed back and forth by the waves, and blown here and there by every wind of teaching and by the cunning and craftiness of people in their deceitful scheming. Instead, speaking the truth in love, we will grow to become in every respect the mature body of him who is the head, that is, Christ. From him the whole body, joined and held together by every supporting ligament, grows and builds itself up in love, as each part does its work.” </a:t>
            </a:r>
          </a:p>
          <a:p>
            <a:pPr marL="0" indent="0" algn="r">
              <a:buNone/>
            </a:pPr>
            <a:r>
              <a:rPr lang="en-CA" dirty="0" smtClean="0">
                <a:solidFill>
                  <a:schemeClr val="bg1"/>
                </a:solidFill>
                <a:effectLst>
                  <a:outerShdw blurRad="38100" dist="38100" dir="2700000" algn="tl">
                    <a:srgbClr val="000000">
                      <a:alpha val="43137"/>
                    </a:srgbClr>
                  </a:outerShdw>
                </a:effectLst>
              </a:rPr>
              <a:t>(Ephesians 4:7-16)</a:t>
            </a:r>
            <a:endParaRPr lang="en-CA"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09208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91886" y="1132763"/>
            <a:ext cx="8490857" cy="5442207"/>
          </a:xfrm>
        </p:spPr>
        <p:txBody>
          <a:bodyPr/>
          <a:lstStyle/>
          <a:p>
            <a:pPr marL="0" indent="0">
              <a:buNone/>
            </a:pPr>
            <a:r>
              <a:rPr lang="en-CA" dirty="0" smtClean="0"/>
              <a:t>THREE SECTIONS</a:t>
            </a:r>
          </a:p>
          <a:p>
            <a:pPr marL="514350" indent="-514350">
              <a:buFont typeface="+mj-lt"/>
              <a:buAutoNum type="arabicPeriod"/>
            </a:pPr>
            <a:r>
              <a:rPr lang="en-CA" dirty="0" smtClean="0"/>
              <a:t>“</a:t>
            </a:r>
            <a:r>
              <a:rPr lang="en-CA" dirty="0"/>
              <a:t>so Christ Himself gave</a:t>
            </a:r>
            <a:r>
              <a:rPr lang="en-CA" dirty="0" smtClean="0"/>
              <a:t>”</a:t>
            </a:r>
          </a:p>
          <a:p>
            <a:pPr marL="514350" indent="-514350">
              <a:buFont typeface="+mj-lt"/>
              <a:buAutoNum type="arabicPeriod"/>
            </a:pPr>
            <a:r>
              <a:rPr lang="en-CA" dirty="0" smtClean="0"/>
              <a:t>“</a:t>
            </a:r>
            <a:r>
              <a:rPr lang="en-CA" dirty="0"/>
              <a:t>the apostles, the prophets, the evangelists, the pastors and </a:t>
            </a:r>
            <a:r>
              <a:rPr lang="en-CA" dirty="0" smtClean="0"/>
              <a:t>teachers”</a:t>
            </a:r>
          </a:p>
          <a:p>
            <a:pPr marL="514350" indent="-514350">
              <a:buFont typeface="+mj-lt"/>
              <a:buAutoNum type="arabicPeriod"/>
            </a:pPr>
            <a:r>
              <a:rPr lang="en-CA" dirty="0" smtClean="0"/>
              <a:t>“</a:t>
            </a:r>
            <a:r>
              <a:rPr lang="en-CA" dirty="0"/>
              <a:t>to equip his people for works of service, so that the body of Christ may be built up until we all reach unity in the faith and in the knowledge of the Son of God and become mature, attaining to the whole measure of the fullness of Christ”.</a:t>
            </a:r>
            <a:endParaRPr lang="en-CA" dirty="0"/>
          </a:p>
        </p:txBody>
      </p:sp>
    </p:spTree>
    <p:extLst>
      <p:ext uri="{BB962C8B-B14F-4D97-AF65-F5344CB8AC3E}">
        <p14:creationId xmlns:p14="http://schemas.microsoft.com/office/powerpoint/2010/main" val="2384741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772" y="732031"/>
            <a:ext cx="8479971" cy="1325563"/>
          </a:xfrm>
        </p:spPr>
        <p:txBody>
          <a:bodyPr/>
          <a:lstStyle/>
          <a:p>
            <a:r>
              <a:rPr lang="en-CA" sz="6000" b="1" dirty="0" smtClean="0"/>
              <a:t>“So </a:t>
            </a:r>
            <a:r>
              <a:rPr lang="en-CA" sz="6000" b="1" dirty="0"/>
              <a:t>Christ Himself </a:t>
            </a:r>
            <a:r>
              <a:rPr lang="en-CA" sz="6000" b="1" dirty="0" smtClean="0"/>
              <a:t>gave …”</a:t>
            </a:r>
            <a:r>
              <a:rPr lang="en-CA" dirty="0"/>
              <a:t/>
            </a:r>
            <a:br>
              <a:rPr lang="en-CA" dirty="0"/>
            </a:br>
            <a:endParaRPr lang="en-CA" dirty="0"/>
          </a:p>
        </p:txBody>
      </p:sp>
      <p:sp>
        <p:nvSpPr>
          <p:cNvPr id="3" name="Content Placeholder 2"/>
          <p:cNvSpPr>
            <a:spLocks noGrp="1"/>
          </p:cNvSpPr>
          <p:nvPr>
            <p:ph idx="1"/>
          </p:nvPr>
        </p:nvSpPr>
        <p:spPr>
          <a:xfrm>
            <a:off x="391886" y="2101755"/>
            <a:ext cx="8490857" cy="4473216"/>
          </a:xfrm>
        </p:spPr>
        <p:txBody>
          <a:bodyPr>
            <a:normAutofit/>
          </a:bodyPr>
          <a:lstStyle/>
          <a:p>
            <a:r>
              <a:rPr lang="en-CA" dirty="0"/>
              <a:t>Jesus Himself – the crucified, resurrected and ascended Son of God – has purposefully given specifically gifted people to the church</a:t>
            </a:r>
            <a:r>
              <a:rPr lang="en-CA" dirty="0" smtClean="0"/>
              <a:t>.</a:t>
            </a:r>
          </a:p>
          <a:p>
            <a:r>
              <a:rPr lang="en-CA" dirty="0"/>
              <a:t>This appointment </a:t>
            </a:r>
            <a:r>
              <a:rPr lang="en-CA" dirty="0" smtClean="0"/>
              <a:t>is </a:t>
            </a:r>
            <a:r>
              <a:rPr lang="en-CA" dirty="0"/>
              <a:t>not a function of one’s training, knowledge, intelligence, charisma, notoriety or popularity, but is solely a gifting of God’s Spirit</a:t>
            </a:r>
            <a:r>
              <a:rPr lang="en-CA" dirty="0" smtClean="0"/>
              <a:t>.</a:t>
            </a:r>
          </a:p>
        </p:txBody>
      </p:sp>
    </p:spTree>
    <p:extLst>
      <p:ext uri="{BB962C8B-B14F-4D97-AF65-F5344CB8AC3E}">
        <p14:creationId xmlns:p14="http://schemas.microsoft.com/office/powerpoint/2010/main" val="3267393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91886" y="469145"/>
            <a:ext cx="8490857" cy="6211434"/>
          </a:xfrm>
        </p:spPr>
        <p:txBody>
          <a:bodyPr>
            <a:normAutofit/>
          </a:bodyPr>
          <a:lstStyle/>
          <a:p>
            <a:r>
              <a:rPr lang="en-CA" dirty="0"/>
              <a:t>This is not a one time, first century gift to the developing church in which Christ gave to the church sometime around 35AD certain individuals to create strength within the church, but an ongoing reality experienced today. </a:t>
            </a:r>
            <a:endParaRPr lang="en-CA" dirty="0" smtClean="0"/>
          </a:p>
          <a:p>
            <a:r>
              <a:rPr lang="en-CA" dirty="0" smtClean="0"/>
              <a:t>It is also not that </a:t>
            </a:r>
            <a:r>
              <a:rPr lang="en-CA" dirty="0"/>
              <a:t>God has gifted the global church with such individuals, but that such gifting does not actually occur at the local church level. </a:t>
            </a:r>
            <a:r>
              <a:rPr lang="en-CA" dirty="0" smtClean="0"/>
              <a:t>Instead, this </a:t>
            </a:r>
            <a:r>
              <a:rPr lang="en-CA" dirty="0"/>
              <a:t>passage presents to us a timeless and universal principle revealing that God blesses His body – whenever and wherever it is found – with individuals to lead according to their God-giftedness</a:t>
            </a:r>
            <a:r>
              <a:rPr lang="en-CA" dirty="0" smtClean="0"/>
              <a:t>.</a:t>
            </a:r>
            <a:endParaRPr lang="en-CA" dirty="0" smtClean="0"/>
          </a:p>
          <a:p>
            <a:endParaRPr lang="en-CA" dirty="0"/>
          </a:p>
        </p:txBody>
      </p:sp>
    </p:spTree>
    <p:extLst>
      <p:ext uri="{BB962C8B-B14F-4D97-AF65-F5344CB8AC3E}">
        <p14:creationId xmlns:p14="http://schemas.microsoft.com/office/powerpoint/2010/main" val="104686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4768</TotalTime>
  <Words>620</Words>
  <Application>Microsoft Office PowerPoint</Application>
  <PresentationFormat>Widescreen</PresentationFormat>
  <Paragraphs>39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 Christ Himself gave …” </vt:lpstr>
      <vt:lpstr>PowerPoint Presentation</vt:lpstr>
      <vt:lpstr>PowerPoint Presentation</vt:lpstr>
      <vt:lpstr>The kinds of people gifted to the church</vt:lpstr>
      <vt:lpstr>PowerPoint Presentation</vt:lpstr>
      <vt:lpstr>PURPOSEFUL PROVISION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24</cp:revision>
  <cp:lastPrinted>2023-09-22T19:08:51Z</cp:lastPrinted>
  <dcterms:created xsi:type="dcterms:W3CDTF">2023-09-22T14:03:46Z</dcterms:created>
  <dcterms:modified xsi:type="dcterms:W3CDTF">2023-11-23T16:26:04Z</dcterms:modified>
</cp:coreProperties>
</file>