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69" r:id="rId3"/>
    <p:sldId id="262" r:id="rId4"/>
    <p:sldId id="273" r:id="rId5"/>
    <p:sldId id="270" r:id="rId6"/>
    <p:sldId id="271" r:id="rId7"/>
    <p:sldId id="257" r:id="rId8"/>
    <p:sldId id="258" r:id="rId9"/>
    <p:sldId id="259" r:id="rId10"/>
    <p:sldId id="260" r:id="rId11"/>
    <p:sldId id="272" r:id="rId12"/>
    <p:sldId id="261" r:id="rId13"/>
    <p:sldId id="274" r:id="rId14"/>
    <p:sldId id="275" r:id="rId15"/>
    <p:sldId id="276" r:id="rId16"/>
    <p:sldId id="264"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AD52"/>
    <a:srgbClr val="82817D"/>
    <a:srgbClr val="FBFBFB"/>
    <a:srgbClr val="A9D18E"/>
    <a:srgbClr val="385723"/>
    <a:srgbClr val="6ACEC9"/>
    <a:srgbClr val="F2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2023-11-10</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2023-11-10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2023-11-10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2023-11-10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2023-11-10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2023-11-10</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3" name="Content Placeholder 2"/>
          <p:cNvSpPr>
            <a:spLocks noGrp="1"/>
          </p:cNvSpPr>
          <p:nvPr>
            <p:ph idx="1"/>
          </p:nvPr>
        </p:nvSpPr>
        <p:spPr>
          <a:xfrm>
            <a:off x="391886" y="540961"/>
            <a:ext cx="8490857" cy="6211434"/>
          </a:xfrm>
        </p:spPr>
        <p:txBody>
          <a:bodyPr/>
          <a:lstStyle/>
          <a:p>
            <a:r>
              <a:rPr lang="en-CA" dirty="0" smtClean="0">
                <a:solidFill>
                  <a:schemeClr val="bg1"/>
                </a:solidFill>
                <a:effectLst>
                  <a:outerShdw blurRad="38100" dist="38100" dir="2700000" algn="tl">
                    <a:srgbClr val="000000">
                      <a:alpha val="43137"/>
                    </a:srgbClr>
                  </a:outerShdw>
                </a:effectLst>
              </a:rPr>
              <a:t>“Where two or three gather in my name, there am I with them.” (Matthew 18:20) </a:t>
            </a:r>
          </a:p>
          <a:p>
            <a:r>
              <a:rPr lang="en-CA" dirty="0" smtClean="0">
                <a:solidFill>
                  <a:schemeClr val="bg1"/>
                </a:solidFill>
                <a:effectLst>
                  <a:outerShdw blurRad="38100" dist="38100" dir="2700000" algn="tl">
                    <a:srgbClr val="000000">
                      <a:alpha val="43137"/>
                    </a:srgbClr>
                  </a:outerShdw>
                </a:effectLst>
              </a:rPr>
              <a:t>“And surely I am with you always, to the very end of the age.” (Matthew 28:20)</a:t>
            </a:r>
          </a:p>
          <a:p>
            <a:r>
              <a:rPr lang="en-CA" dirty="0" smtClean="0"/>
              <a:t>Jesus is with us right now; He is present here. </a:t>
            </a:r>
          </a:p>
          <a:p>
            <a:pPr lvl="1"/>
            <a:r>
              <a:rPr lang="en-CA" dirty="0" smtClean="0"/>
              <a:t>If He is present here, ought we not consider how He might be leading us in these moments we have together?  </a:t>
            </a:r>
          </a:p>
          <a:p>
            <a:pPr lvl="1"/>
            <a:r>
              <a:rPr lang="en-CA" dirty="0" smtClean="0"/>
              <a:t>Should we right now be expecting Christ to lead us? </a:t>
            </a:r>
          </a:p>
          <a:p>
            <a:pPr lvl="1"/>
            <a:r>
              <a:rPr lang="en-CA" dirty="0" smtClean="0"/>
              <a:t>What might this look like?</a:t>
            </a:r>
            <a:endParaRPr lang="en-CA" dirty="0"/>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518614"/>
            <a:ext cx="8490857" cy="6179183"/>
          </a:xfrm>
        </p:spPr>
        <p:txBody>
          <a:bodyPr>
            <a:normAutofit fontScale="92500" lnSpcReduction="10000"/>
          </a:bodyPr>
          <a:lstStyle/>
          <a:p>
            <a:r>
              <a:rPr lang="en-CA" dirty="0" smtClean="0"/>
              <a:t>Do we truly </a:t>
            </a:r>
            <a:r>
              <a:rPr lang="en-CA" dirty="0"/>
              <a:t>appreciate the significance of God’s joining of humanity and divinity in Jesus </a:t>
            </a:r>
            <a:r>
              <a:rPr lang="en-CA" dirty="0" smtClean="0"/>
              <a:t>Christ?</a:t>
            </a:r>
          </a:p>
          <a:p>
            <a:r>
              <a:rPr lang="en-CA" dirty="0" smtClean="0"/>
              <a:t>The </a:t>
            </a:r>
            <a:r>
              <a:rPr lang="en-CA" dirty="0"/>
              <a:t>incarnation occurred not only so that we might be led more distinctly by Christ, but so that through it, our historical sinful unwillingness to be </a:t>
            </a:r>
            <a:r>
              <a:rPr lang="en-CA" dirty="0" smtClean="0"/>
              <a:t>                                          led </a:t>
            </a:r>
            <a:r>
              <a:rPr lang="en-CA" dirty="0"/>
              <a:t>by God might be atoned for in </a:t>
            </a:r>
            <a:r>
              <a:rPr lang="en-CA" dirty="0" smtClean="0"/>
              <a:t>                                                    absolute fullness.</a:t>
            </a:r>
          </a:p>
          <a:p>
            <a:r>
              <a:rPr lang="en-CA" dirty="0" smtClean="0"/>
              <a:t>Christ </a:t>
            </a:r>
            <a:r>
              <a:rPr lang="en-CA" dirty="0"/>
              <a:t>did all of </a:t>
            </a:r>
            <a:r>
              <a:rPr lang="en-CA" dirty="0" smtClean="0"/>
              <a:t>this </a:t>
            </a:r>
            <a:r>
              <a:rPr lang="en-CA" dirty="0"/>
              <a:t>and still desires to </a:t>
            </a:r>
            <a:r>
              <a:rPr lang="en-CA" dirty="0" smtClean="0"/>
              <a:t>                                               be </a:t>
            </a:r>
            <a:r>
              <a:rPr lang="en-CA" dirty="0"/>
              <a:t>with us, to lead us from alongside, </a:t>
            </a:r>
            <a:r>
              <a:rPr lang="en-CA" dirty="0" smtClean="0"/>
              <a:t>                                                 to </a:t>
            </a:r>
            <a:r>
              <a:rPr lang="en-CA" dirty="0"/>
              <a:t>be One in whom we can commune with </a:t>
            </a:r>
            <a:r>
              <a:rPr lang="en-CA" dirty="0" smtClean="0"/>
              <a:t>God!</a:t>
            </a:r>
          </a:p>
          <a:p>
            <a:r>
              <a:rPr lang="en-CA" dirty="0" smtClean="0"/>
              <a:t>If </a:t>
            </a:r>
            <a:r>
              <a:rPr lang="en-CA" dirty="0"/>
              <a:t>it is true then that Jesus came to be a “place” for humanity to meet with God, </a:t>
            </a:r>
            <a:r>
              <a:rPr lang="en-CA" dirty="0" smtClean="0"/>
              <a:t>what does it </a:t>
            </a:r>
            <a:r>
              <a:rPr lang="en-CA" dirty="0"/>
              <a:t>means to be led by Christ in a personal, relational </a:t>
            </a:r>
            <a:r>
              <a:rPr lang="en-CA" dirty="0" smtClean="0"/>
              <a:t>manner?</a:t>
            </a:r>
          </a:p>
          <a:p>
            <a:r>
              <a:rPr lang="en-CA" dirty="0" smtClean="0"/>
              <a:t>Can </a:t>
            </a:r>
            <a:r>
              <a:rPr lang="en-CA" dirty="0"/>
              <a:t>we honestly say that we by our faith in Jesus, meet “face to face” with God as did Moses? </a:t>
            </a:r>
            <a:endParaRPr lang="en-CA" dirty="0" smtClean="0"/>
          </a:p>
        </p:txBody>
      </p:sp>
      <p:pic>
        <p:nvPicPr>
          <p:cNvPr id="2050" name="Picture 2" descr="Question mark - Free interface icons"/>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31519" y="2238233"/>
            <a:ext cx="1885191" cy="188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360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124" y="723330"/>
            <a:ext cx="8490857" cy="5786651"/>
          </a:xfrm>
        </p:spPr>
        <p:txBody>
          <a:bodyPr>
            <a:normAutofit/>
          </a:bodyPr>
          <a:lstStyle/>
          <a:p>
            <a:r>
              <a:rPr lang="en-CA" dirty="0"/>
              <a:t>Do we fail to engage in this sort of personal, relational manner at times because we know that when we come face-to-face with Christ, not only will our residual sin be exposed, </a:t>
            </a:r>
            <a:r>
              <a:rPr lang="en-CA" dirty="0" smtClean="0"/>
              <a:t>                                                  but </a:t>
            </a:r>
            <a:r>
              <a:rPr lang="en-CA" dirty="0"/>
              <a:t>we’ll be exposed by His holiness? </a:t>
            </a:r>
            <a:endParaRPr lang="en-CA" dirty="0" smtClean="0"/>
          </a:p>
          <a:p>
            <a:r>
              <a:rPr lang="en-CA" dirty="0"/>
              <a:t>R</a:t>
            </a:r>
            <a:r>
              <a:rPr lang="en-CA" dirty="0" smtClean="0"/>
              <a:t>ather </a:t>
            </a:r>
            <a:r>
              <a:rPr lang="en-CA" dirty="0"/>
              <a:t>than pursuing this sort of </a:t>
            </a:r>
            <a:r>
              <a:rPr lang="en-CA" dirty="0" smtClean="0"/>
              <a:t>                                          relationship </a:t>
            </a:r>
            <a:r>
              <a:rPr lang="en-CA" dirty="0"/>
              <a:t>with God – intimacy with an alongside, relational Jesus – </a:t>
            </a:r>
            <a:r>
              <a:rPr lang="en-CA" dirty="0" smtClean="0"/>
              <a:t>do we </a:t>
            </a:r>
            <a:r>
              <a:rPr lang="en-CA" dirty="0"/>
              <a:t>often </a:t>
            </a:r>
            <a:r>
              <a:rPr lang="en-CA" dirty="0" smtClean="0"/>
              <a:t>                             default </a:t>
            </a:r>
            <a:r>
              <a:rPr lang="en-CA" dirty="0"/>
              <a:t>to a lesser relational connection – a more comfortable affinity with a “head table, textbook” sort of Jesus, because it permits us to be less confronted by our </a:t>
            </a:r>
            <a:r>
              <a:rPr lang="en-CA" dirty="0" smtClean="0"/>
              <a:t>sin?</a:t>
            </a:r>
            <a:endParaRPr lang="en-CA" dirty="0"/>
          </a:p>
        </p:txBody>
      </p:sp>
      <p:pic>
        <p:nvPicPr>
          <p:cNvPr id="4" name="Picture 2" descr="Question mark - Free interface icons"/>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31519" y="2238233"/>
            <a:ext cx="1885191" cy="188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17232" y="240706"/>
            <a:ext cx="8490857" cy="6494463"/>
          </a:xfrm>
        </p:spPr>
        <p:txBody>
          <a:bodyPr>
            <a:normAutofit lnSpcReduction="10000"/>
          </a:bodyPr>
          <a:lstStyle/>
          <a:p>
            <a:r>
              <a:rPr lang="en-CA" dirty="0"/>
              <a:t> </a:t>
            </a:r>
            <a:r>
              <a:rPr lang="en-CA" dirty="0" smtClean="0"/>
              <a:t>If </a:t>
            </a:r>
            <a:r>
              <a:rPr lang="en-CA" dirty="0"/>
              <a:t>it is the shame of sin that is preventing you from engaging in relationship with Jesus, if you are reluctant to be intimately led by Christ because of the disgrace of past or present behaviour, then cling to the truth of 1 John 1:9 - </a:t>
            </a:r>
            <a:r>
              <a:rPr lang="en-CA" dirty="0" smtClean="0">
                <a:solidFill>
                  <a:schemeClr val="bg1"/>
                </a:solidFill>
                <a:effectLst>
                  <a:outerShdw blurRad="38100" dist="38100" dir="2700000" algn="tl">
                    <a:srgbClr val="000000">
                      <a:alpha val="43137"/>
                    </a:srgbClr>
                  </a:outerShdw>
                </a:effectLst>
              </a:rPr>
              <a:t>“</a:t>
            </a:r>
            <a:r>
              <a:rPr lang="en-CA" dirty="0">
                <a:solidFill>
                  <a:schemeClr val="bg1"/>
                </a:solidFill>
                <a:effectLst>
                  <a:outerShdw blurRad="38100" dist="38100" dir="2700000" algn="tl">
                    <a:srgbClr val="000000">
                      <a:alpha val="43137"/>
                    </a:srgbClr>
                  </a:outerShdw>
                </a:effectLst>
              </a:rPr>
              <a:t>if we confess our sins, he is faithful and just and will forgive us our sins and purify us from all unrighteousness”. </a:t>
            </a:r>
            <a:r>
              <a:rPr lang="en-CA" dirty="0"/>
              <a:t>If it is grace and mercy we require, then let us approach God’s throne of grace with confidence, knowing that forgiveness awaits us there. </a:t>
            </a:r>
            <a:endParaRPr lang="en-CA" dirty="0" smtClean="0"/>
          </a:p>
          <a:p>
            <a:r>
              <a:rPr lang="en-CA" dirty="0" smtClean="0"/>
              <a:t>We </a:t>
            </a:r>
            <a:r>
              <a:rPr lang="en-CA" dirty="0"/>
              <a:t>ought not wait until we are in a condition of sinless perfection to rush to Jesus, but instead, we ought to be free to run to Him each day because we know that we are </a:t>
            </a:r>
            <a:r>
              <a:rPr lang="en-CA" dirty="0" smtClean="0"/>
              <a:t>not yet there. </a:t>
            </a:r>
            <a:r>
              <a:rPr lang="en-CA" dirty="0"/>
              <a:t>And the rushing isn’t far since He yet tabernacles among us! </a:t>
            </a:r>
            <a:endParaRPr lang="en-CA" dirty="0"/>
          </a:p>
        </p:txBody>
      </p:sp>
    </p:spTree>
    <p:extLst>
      <p:ext uri="{BB962C8B-B14F-4D97-AF65-F5344CB8AC3E}">
        <p14:creationId xmlns:p14="http://schemas.microsoft.com/office/powerpoint/2010/main" val="1631376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6" y="750625"/>
            <a:ext cx="8752114" cy="5889006"/>
          </a:xfrm>
        </p:spPr>
        <p:txBody>
          <a:bodyPr>
            <a:normAutofit/>
          </a:bodyPr>
          <a:lstStyle/>
          <a:p>
            <a:r>
              <a:rPr lang="en-CA" dirty="0" smtClean="0">
                <a:solidFill>
                  <a:schemeClr val="bg1"/>
                </a:solidFill>
                <a:effectLst>
                  <a:outerShdw blurRad="38100" dist="38100" dir="2700000" algn="tl">
                    <a:srgbClr val="000000">
                      <a:alpha val="43137"/>
                    </a:srgbClr>
                  </a:outerShdw>
                </a:effectLst>
              </a:rPr>
              <a:t>“</a:t>
            </a:r>
            <a:r>
              <a:rPr lang="en-CA" dirty="0">
                <a:solidFill>
                  <a:schemeClr val="bg1"/>
                </a:solidFill>
                <a:effectLst>
                  <a:outerShdw blurRad="38100" dist="38100" dir="2700000" algn="tl">
                    <a:srgbClr val="000000">
                      <a:alpha val="43137"/>
                    </a:srgbClr>
                  </a:outerShdw>
                </a:effectLst>
              </a:rPr>
              <a:t>The Spirit of the Sovereign </a:t>
            </a:r>
            <a:r>
              <a:rPr lang="en-CA" cap="small" dirty="0">
                <a:solidFill>
                  <a:schemeClr val="bg1"/>
                </a:solidFill>
                <a:effectLst>
                  <a:outerShdw blurRad="38100" dist="38100" dir="2700000" algn="tl">
                    <a:srgbClr val="000000">
                      <a:alpha val="43137"/>
                    </a:srgbClr>
                  </a:outerShdw>
                </a:effectLst>
              </a:rPr>
              <a:t>Lord</a:t>
            </a:r>
            <a:r>
              <a:rPr lang="en-CA" dirty="0">
                <a:solidFill>
                  <a:schemeClr val="bg1"/>
                </a:solidFill>
                <a:effectLst>
                  <a:outerShdw blurRad="38100" dist="38100" dir="2700000" algn="tl">
                    <a:srgbClr val="000000">
                      <a:alpha val="43137"/>
                    </a:srgbClr>
                  </a:outerShdw>
                </a:effectLst>
              </a:rPr>
              <a:t> is on me, because the </a:t>
            </a:r>
            <a:r>
              <a:rPr lang="en-CA" cap="small" dirty="0">
                <a:solidFill>
                  <a:schemeClr val="bg1"/>
                </a:solidFill>
                <a:effectLst>
                  <a:outerShdw blurRad="38100" dist="38100" dir="2700000" algn="tl">
                    <a:srgbClr val="000000">
                      <a:alpha val="43137"/>
                    </a:srgbClr>
                  </a:outerShdw>
                </a:effectLst>
              </a:rPr>
              <a:t>Lord</a:t>
            </a:r>
            <a:r>
              <a:rPr lang="en-CA" dirty="0">
                <a:solidFill>
                  <a:schemeClr val="bg1"/>
                </a:solidFill>
                <a:effectLst>
                  <a:outerShdw blurRad="38100" dist="38100" dir="2700000" algn="tl">
                    <a:srgbClr val="000000">
                      <a:alpha val="43137"/>
                    </a:srgbClr>
                  </a:outerShdw>
                </a:effectLst>
              </a:rPr>
              <a:t> has anointed me to proclaim good news to the poor. He has sent me to bind up the </a:t>
            </a:r>
            <a:r>
              <a:rPr lang="en-CA" dirty="0" err="1">
                <a:solidFill>
                  <a:schemeClr val="bg1"/>
                </a:solidFill>
                <a:effectLst>
                  <a:outerShdw blurRad="38100" dist="38100" dir="2700000" algn="tl">
                    <a:srgbClr val="000000">
                      <a:alpha val="43137"/>
                    </a:srgbClr>
                  </a:outerShdw>
                </a:effectLst>
              </a:rPr>
              <a:t>brokenhearted</a:t>
            </a:r>
            <a:r>
              <a:rPr lang="en-CA" dirty="0">
                <a:solidFill>
                  <a:schemeClr val="bg1"/>
                </a:solidFill>
                <a:effectLst>
                  <a:outerShdw blurRad="38100" dist="38100" dir="2700000" algn="tl">
                    <a:srgbClr val="000000">
                      <a:alpha val="43137"/>
                    </a:srgbClr>
                  </a:outerShdw>
                </a:effectLst>
              </a:rPr>
              <a:t>, to proclaim freedom for the captives and release from darkness for the prisoners,</a:t>
            </a:r>
            <a:r>
              <a:rPr lang="en-CA" baseline="30000" dirty="0">
                <a:solidFill>
                  <a:schemeClr val="bg1"/>
                </a:solidFill>
                <a:effectLst>
                  <a:outerShdw blurRad="38100" dist="38100" dir="2700000" algn="tl">
                    <a:srgbClr val="000000">
                      <a:alpha val="43137"/>
                    </a:srgbClr>
                  </a:outerShdw>
                </a:effectLst>
              </a:rPr>
              <a:t> </a:t>
            </a:r>
            <a:r>
              <a:rPr lang="en-CA" dirty="0">
                <a:solidFill>
                  <a:schemeClr val="bg1"/>
                </a:solidFill>
                <a:effectLst>
                  <a:outerShdw blurRad="38100" dist="38100" dir="2700000" algn="tl">
                    <a:srgbClr val="000000">
                      <a:alpha val="43137"/>
                    </a:srgbClr>
                  </a:outerShdw>
                </a:effectLst>
              </a:rPr>
              <a:t>to proclaim the year of the </a:t>
            </a:r>
            <a:r>
              <a:rPr lang="en-CA" cap="small" dirty="0">
                <a:solidFill>
                  <a:schemeClr val="bg1"/>
                </a:solidFill>
                <a:effectLst>
                  <a:outerShdw blurRad="38100" dist="38100" dir="2700000" algn="tl">
                    <a:srgbClr val="000000">
                      <a:alpha val="43137"/>
                    </a:srgbClr>
                  </a:outerShdw>
                </a:effectLst>
              </a:rPr>
              <a:t>Lord</a:t>
            </a:r>
            <a:r>
              <a:rPr lang="en-CA" dirty="0">
                <a:solidFill>
                  <a:schemeClr val="bg1"/>
                </a:solidFill>
                <a:effectLst>
                  <a:outerShdw blurRad="38100" dist="38100" dir="2700000" algn="tl">
                    <a:srgbClr val="000000">
                      <a:alpha val="43137"/>
                    </a:srgbClr>
                  </a:outerShdw>
                </a:effectLst>
              </a:rPr>
              <a:t>’s favor and the day of vengeance of our God, to comfort all who mourn, and provide for those who grieve in </a:t>
            </a:r>
            <a:r>
              <a:rPr lang="en-CA" dirty="0" smtClean="0">
                <a:solidFill>
                  <a:schemeClr val="bg1"/>
                </a:solidFill>
                <a:effectLst>
                  <a:outerShdw blurRad="38100" dist="38100" dir="2700000" algn="tl">
                    <a:srgbClr val="000000">
                      <a:alpha val="43137"/>
                    </a:srgbClr>
                  </a:outerShdw>
                </a:effectLst>
              </a:rPr>
              <a:t>Zion— to </a:t>
            </a:r>
            <a:r>
              <a:rPr lang="en-CA" dirty="0">
                <a:solidFill>
                  <a:schemeClr val="bg1"/>
                </a:solidFill>
                <a:effectLst>
                  <a:outerShdw blurRad="38100" dist="38100" dir="2700000" algn="tl">
                    <a:srgbClr val="000000">
                      <a:alpha val="43137"/>
                    </a:srgbClr>
                  </a:outerShdw>
                </a:effectLst>
              </a:rPr>
              <a:t>bestow on them a crown of beauty instead of ashes, the oil of joy instead of mourning, and a garment of praise instead of a spirit of despair. </a:t>
            </a:r>
            <a:r>
              <a:rPr lang="en-CA" dirty="0" smtClean="0">
                <a:solidFill>
                  <a:schemeClr val="bg1"/>
                </a:solidFill>
                <a:effectLst>
                  <a:outerShdw blurRad="38100" dist="38100" dir="2700000" algn="tl">
                    <a:srgbClr val="000000">
                      <a:alpha val="43137"/>
                    </a:srgbClr>
                  </a:outerShdw>
                </a:effectLst>
              </a:rPr>
              <a:t> </a:t>
            </a:r>
          </a:p>
          <a:p>
            <a:pPr marL="0" indent="0" algn="r">
              <a:buNone/>
            </a:pPr>
            <a:r>
              <a:rPr lang="en-CA" dirty="0" smtClean="0">
                <a:solidFill>
                  <a:schemeClr val="bg1"/>
                </a:solidFill>
                <a:effectLst>
                  <a:outerShdw blurRad="38100" dist="38100" dir="2700000" algn="tl">
                    <a:srgbClr val="000000">
                      <a:alpha val="43137"/>
                    </a:srgbClr>
                  </a:outerShdw>
                </a:effectLst>
              </a:rPr>
              <a:t>(</a:t>
            </a:r>
            <a:r>
              <a:rPr lang="en-CA" dirty="0">
                <a:solidFill>
                  <a:schemeClr val="bg1"/>
                </a:solidFill>
                <a:effectLst>
                  <a:outerShdw blurRad="38100" dist="38100" dir="2700000" algn="tl">
                    <a:srgbClr val="000000">
                      <a:alpha val="43137"/>
                    </a:srgbClr>
                  </a:outerShdw>
                </a:effectLst>
              </a:rPr>
              <a:t>Isaiah 61:1-3</a:t>
            </a:r>
            <a:r>
              <a:rPr lang="en-CA" dirty="0" smtClean="0">
                <a:solidFill>
                  <a:schemeClr val="bg1"/>
                </a:solidFill>
                <a:effectLst>
                  <a:outerShdw blurRad="38100" dist="38100" dir="2700000" algn="tl">
                    <a:srgbClr val="000000">
                      <a:alpha val="43137"/>
                    </a:srgbClr>
                  </a:outerShdw>
                </a:effectLst>
              </a:rPr>
              <a:t>)</a:t>
            </a:r>
          </a:p>
          <a:p>
            <a:endParaRPr lang="en-CA" dirty="0"/>
          </a:p>
        </p:txBody>
      </p:sp>
    </p:spTree>
    <p:extLst>
      <p:ext uri="{BB962C8B-B14F-4D97-AF65-F5344CB8AC3E}">
        <p14:creationId xmlns:p14="http://schemas.microsoft.com/office/powerpoint/2010/main" val="2094248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391887" y="532263"/>
            <a:ext cx="5667720" cy="5988116"/>
          </a:xfrm>
        </p:spPr>
        <p:txBody>
          <a:bodyPr>
            <a:normAutofit/>
          </a:bodyPr>
          <a:lstStyle/>
          <a:p>
            <a:pPr marL="0" indent="0">
              <a:buNone/>
            </a:pPr>
            <a:r>
              <a:rPr lang="en-CA" dirty="0" smtClean="0"/>
              <a:t>A PRAYER</a:t>
            </a:r>
          </a:p>
          <a:p>
            <a:r>
              <a:rPr lang="en-CA" dirty="0" smtClean="0"/>
              <a:t>Might we encounter </a:t>
            </a:r>
            <a:r>
              <a:rPr lang="en-CA" dirty="0"/>
              <a:t>the presence of Christ among us today, knowing His transformative power. And might this reality be lived out each time we gather together so that as 1 Corinthians 14:25 suggests, those who do not yet know Jesus might hear of us </a:t>
            </a:r>
            <a:r>
              <a:rPr lang="en-CA" dirty="0">
                <a:solidFill>
                  <a:schemeClr val="bg1"/>
                </a:solidFill>
                <a:effectLst>
                  <a:outerShdw blurRad="38100" dist="38100" dir="2700000" algn="tl">
                    <a:srgbClr val="000000">
                      <a:alpha val="43137"/>
                    </a:srgbClr>
                  </a:outerShdw>
                </a:effectLst>
              </a:rPr>
              <a:t>and “fall down and worship God, exclaiming, “God is really among you!”</a:t>
            </a:r>
            <a:r>
              <a:rPr lang="en-CA" dirty="0"/>
              <a:t>. </a:t>
            </a:r>
            <a:endParaRPr lang="en-CA" dirty="0">
              <a:solidFill>
                <a:schemeClr val="bg1"/>
              </a:solidFill>
              <a:effectLst>
                <a:outerShdw blurRad="38100" dist="38100" dir="2700000" algn="tl">
                  <a:srgbClr val="000000">
                    <a:alpha val="43137"/>
                  </a:srgbClr>
                </a:outerShdw>
              </a:effectLst>
            </a:endParaRPr>
          </a:p>
          <a:p>
            <a:pPr marL="0" indent="0">
              <a:buNone/>
            </a:pPr>
            <a:endParaRPr lang="en-CA" dirty="0"/>
          </a:p>
        </p:txBody>
      </p:sp>
      <p:pic>
        <p:nvPicPr>
          <p:cNvPr id="8" name="Picture 7"/>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6380919" y="2035245"/>
            <a:ext cx="2794072" cy="2794072"/>
          </a:xfrm>
          <a:prstGeom prst="rect">
            <a:avLst/>
          </a:prstGeom>
        </p:spPr>
      </p:pic>
    </p:spTree>
    <p:extLst>
      <p:ext uri="{BB962C8B-B14F-4D97-AF65-F5344CB8AC3E}">
        <p14:creationId xmlns:p14="http://schemas.microsoft.com/office/powerpoint/2010/main" val="1413798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55093" y="3625352"/>
            <a:ext cx="8227650" cy="1880140"/>
          </a:xfrm>
        </p:spPr>
        <p:txBody>
          <a:bodyPr>
            <a:noAutofit/>
          </a:bodyPr>
          <a:lstStyle/>
          <a:p>
            <a:r>
              <a:rPr lang="en-CA" dirty="0"/>
              <a:t>W</a:t>
            </a:r>
            <a:r>
              <a:rPr lang="en-CA" dirty="0" smtClean="0"/>
              <a:t>ithin </a:t>
            </a:r>
            <a:r>
              <a:rPr lang="en-CA" dirty="0"/>
              <a:t>the people of Israel two specific expectations came into being; </a:t>
            </a:r>
            <a:r>
              <a:rPr lang="en-CA" dirty="0" smtClean="0"/>
              <a:t>first, </a:t>
            </a:r>
            <a:r>
              <a:rPr lang="en-CA" dirty="0"/>
              <a:t>the Messiah would be a powerful military leader who would expel all foreign oppressors from Israel, and secondly, </a:t>
            </a:r>
            <a:r>
              <a:rPr lang="en-CA" dirty="0" smtClean="0"/>
              <a:t>he </a:t>
            </a:r>
            <a:r>
              <a:rPr lang="en-CA" dirty="0"/>
              <a:t>would exist as a spiritual supporter, submissive to the religious leaders of Israel. </a:t>
            </a:r>
            <a:endParaRPr lang="en-CA" dirty="0"/>
          </a:p>
        </p:txBody>
      </p:sp>
      <p:pic>
        <p:nvPicPr>
          <p:cNvPr id="6" name="Picture 2" descr="The Messiah Biblical The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0447" y="363537"/>
            <a:ext cx="5330855" cy="299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2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02772" y="268001"/>
            <a:ext cx="8479971" cy="1325563"/>
          </a:xfrm>
        </p:spPr>
        <p:txBody>
          <a:bodyPr/>
          <a:lstStyle/>
          <a:p>
            <a:endParaRPr lang="en-CA"/>
          </a:p>
        </p:txBody>
      </p:sp>
      <p:sp>
        <p:nvSpPr>
          <p:cNvPr id="3" name="Content Placeholder 2"/>
          <p:cNvSpPr>
            <a:spLocks noGrp="1"/>
          </p:cNvSpPr>
          <p:nvPr>
            <p:ph idx="1"/>
          </p:nvPr>
        </p:nvSpPr>
        <p:spPr>
          <a:xfrm>
            <a:off x="402772" y="1059571"/>
            <a:ext cx="8479971" cy="2518011"/>
          </a:xfrm>
        </p:spPr>
        <p:txBody>
          <a:bodyPr>
            <a:noAutofit/>
          </a:bodyPr>
          <a:lstStyle/>
          <a:p>
            <a:r>
              <a:rPr lang="en-CA" sz="2800" dirty="0"/>
              <a:t>S</a:t>
            </a:r>
            <a:r>
              <a:rPr lang="en-CA" sz="2800" dirty="0" smtClean="0"/>
              <a:t>omewhere </a:t>
            </a:r>
            <a:r>
              <a:rPr lang="en-CA" sz="2800" dirty="0"/>
              <a:t>between 4 BC and 1 AD, God showed up in a whole new, in a way that no one in Israel expected. </a:t>
            </a:r>
            <a:endParaRPr lang="en-CA" sz="2800" dirty="0" smtClean="0"/>
          </a:p>
          <a:p>
            <a:r>
              <a:rPr lang="en-CA" sz="2800" dirty="0" smtClean="0"/>
              <a:t>EXPECTATION 1: The </a:t>
            </a:r>
            <a:r>
              <a:rPr lang="en-CA" sz="2800" dirty="0"/>
              <a:t>expectation of those among Israel still awaiting the coming Messiah was that he would arrive as yet another, or perhaps the culminating, human intermediary sent by God.</a:t>
            </a:r>
          </a:p>
          <a:p>
            <a:r>
              <a:rPr lang="en-CA" sz="2800" dirty="0" smtClean="0"/>
              <a:t>EXPECTATION 2: Because God was </a:t>
            </a:r>
            <a:r>
              <a:rPr lang="en-CA" sz="2800" dirty="0"/>
              <a:t>present by His Word among His </a:t>
            </a:r>
            <a:r>
              <a:rPr lang="en-CA" sz="2800" dirty="0" smtClean="0"/>
              <a:t>people, it was not expected that the </a:t>
            </a:r>
            <a:r>
              <a:rPr lang="en-CA" sz="2800" dirty="0"/>
              <a:t>arrival of the Messiah to herald God’s presence among them in a new way, because He was already with them within the Law and within the intricate religious system of Israel.</a:t>
            </a:r>
          </a:p>
        </p:txBody>
      </p:sp>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CA"/>
          </a:p>
        </p:txBody>
      </p:sp>
      <p:sp>
        <p:nvSpPr>
          <p:cNvPr id="6" name="Content Placeholder 5"/>
          <p:cNvSpPr>
            <a:spLocks noGrp="1"/>
          </p:cNvSpPr>
          <p:nvPr>
            <p:ph idx="1"/>
          </p:nvPr>
        </p:nvSpPr>
        <p:spPr>
          <a:xfrm>
            <a:off x="391886" y="545909"/>
            <a:ext cx="8490857" cy="6029061"/>
          </a:xfrm>
        </p:spPr>
        <p:txBody>
          <a:bodyPr/>
          <a:lstStyle/>
          <a:p>
            <a:r>
              <a:rPr lang="en-CA" dirty="0" smtClean="0"/>
              <a:t>The people of Israel </a:t>
            </a:r>
            <a:r>
              <a:rPr lang="en-CA" dirty="0"/>
              <a:t>certainly did not expect God incarnate to move into the </a:t>
            </a:r>
            <a:r>
              <a:rPr lang="en-CA" dirty="0" smtClean="0"/>
              <a:t>neighbourhood, but that is just what He did.</a:t>
            </a:r>
          </a:p>
          <a:p>
            <a:r>
              <a:rPr lang="en-CA" dirty="0" smtClean="0"/>
              <a:t>God’s </a:t>
            </a:r>
            <a:r>
              <a:rPr lang="en-CA" dirty="0"/>
              <a:t>dwelling with His people is not a foreign concept within Scripture</a:t>
            </a:r>
            <a:r>
              <a:rPr lang="en-CA" dirty="0" smtClean="0"/>
              <a:t>.</a:t>
            </a:r>
          </a:p>
          <a:p>
            <a:r>
              <a:rPr lang="en-CA" dirty="0" smtClean="0"/>
              <a:t>The Garden of Eden can be seen as a uniquely created place for </a:t>
            </a:r>
            <a:r>
              <a:rPr lang="en-CA" dirty="0"/>
              <a:t>dynamic interaction between God and </a:t>
            </a:r>
            <a:r>
              <a:rPr lang="en-CA" dirty="0" smtClean="0"/>
              <a:t>humanity.</a:t>
            </a:r>
          </a:p>
          <a:p>
            <a:r>
              <a:rPr lang="en-CA" dirty="0" smtClean="0"/>
              <a:t>When sin mucked this up, God posted cherubim to guard the Garden of Eden. These cherubim serve as a symbol of humanity’s broken relationship with God.</a:t>
            </a:r>
            <a:endParaRPr lang="en-CA" dirty="0"/>
          </a:p>
        </p:txBody>
      </p:sp>
    </p:spTree>
    <p:extLst>
      <p:ext uri="{BB962C8B-B14F-4D97-AF65-F5344CB8AC3E}">
        <p14:creationId xmlns:p14="http://schemas.microsoft.com/office/powerpoint/2010/main" val="1628874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402772" y="1443440"/>
            <a:ext cx="8479972" cy="1259005"/>
          </a:xfrm>
        </p:spPr>
        <p:txBody>
          <a:bodyPr>
            <a:noAutofit/>
          </a:bodyPr>
          <a:lstStyle/>
          <a:p>
            <a:r>
              <a:rPr lang="en-CA" dirty="0" smtClean="0"/>
              <a:t>KEY IDEA: </a:t>
            </a:r>
            <a:r>
              <a:rPr lang="en-CA" dirty="0" smtClean="0"/>
              <a:t>The inclusion of cherubim on </a:t>
            </a:r>
            <a:r>
              <a:rPr lang="en-CA" dirty="0"/>
              <a:t>both the Ark of the Covenant and within the tabernacle served as a reminder that God was ‘planting’ these object as places where He might once again dwell with humanity, and humanity with God. In both the Ark of the Covenant and the tabernacle, God was restoring to humanity the Eden – the intimate relational connection to God - that had been forfeited by human sin.</a:t>
            </a:r>
          </a:p>
          <a:p>
            <a:endParaRPr lang="en-CA" dirty="0" smtClean="0"/>
          </a:p>
        </p:txBody>
      </p:sp>
    </p:spTree>
    <p:extLst>
      <p:ext uri="{BB962C8B-B14F-4D97-AF65-F5344CB8AC3E}">
        <p14:creationId xmlns:p14="http://schemas.microsoft.com/office/powerpoint/2010/main" val="158306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402771" y="308943"/>
            <a:ext cx="8479971" cy="2518011"/>
          </a:xfrm>
        </p:spPr>
        <p:txBody>
          <a:bodyPr>
            <a:noAutofit/>
          </a:bodyPr>
          <a:lstStyle/>
          <a:p>
            <a:r>
              <a:rPr lang="en-CA" dirty="0" smtClean="0">
                <a:solidFill>
                  <a:schemeClr val="tx1"/>
                </a:solidFill>
              </a:rPr>
              <a:t>In </a:t>
            </a:r>
            <a:r>
              <a:rPr lang="en-CA" dirty="0">
                <a:solidFill>
                  <a:schemeClr val="tx1"/>
                </a:solidFill>
              </a:rPr>
              <a:t>Christ, </a:t>
            </a:r>
            <a:r>
              <a:rPr lang="en-CA" dirty="0">
                <a:solidFill>
                  <a:schemeClr val="bg1"/>
                </a:solidFill>
                <a:effectLst>
                  <a:outerShdw blurRad="38100" dist="38100" dir="2700000" algn="tl">
                    <a:srgbClr val="000000">
                      <a:alpha val="43137"/>
                    </a:srgbClr>
                  </a:outerShdw>
                </a:effectLst>
              </a:rPr>
              <a:t>“the Word became flesh and made his dwelling among us” (John 1:14). </a:t>
            </a:r>
            <a:endParaRPr lang="en-CA" dirty="0">
              <a:solidFill>
                <a:schemeClr val="bg1"/>
              </a:solidFill>
              <a:effectLst>
                <a:outerShdw blurRad="38100" dist="38100" dir="2700000" algn="tl">
                  <a:srgbClr val="000000">
                    <a:alpha val="43137"/>
                  </a:srgbClr>
                </a:outerShdw>
              </a:effectLst>
            </a:endParaRPr>
          </a:p>
          <a:p>
            <a:r>
              <a:rPr lang="en-CA" dirty="0" smtClean="0"/>
              <a:t>Dwelling = to “tabernacle”</a:t>
            </a:r>
          </a:p>
          <a:p>
            <a:r>
              <a:rPr lang="en-CA" dirty="0"/>
              <a:t>The nativity story depicts that as angelic choirs heralded His arrival, the Son of God literally “</a:t>
            </a:r>
            <a:r>
              <a:rPr lang="en-CA" dirty="0" err="1"/>
              <a:t>tabernacled</a:t>
            </a:r>
            <a:r>
              <a:rPr lang="en-CA" dirty="0"/>
              <a:t>” among us as one of us; He “set up His tent” in our camp. The presence of angelic beings once again reminds us that in this moment, God was restoring the specific connection with humanity that was lost due to our sin. </a:t>
            </a:r>
            <a:endParaRPr lang="en-CA" dirty="0" smtClean="0"/>
          </a:p>
          <a:p>
            <a:r>
              <a:rPr lang="en-CA" dirty="0"/>
              <a:t>God would not use an intermediary in this moment, but instead, He would come as Emmanuel, God with </a:t>
            </a:r>
            <a:r>
              <a:rPr lang="en-CA" dirty="0" smtClean="0"/>
              <a:t>us.</a:t>
            </a:r>
            <a:endParaRPr lang="en-CA" dirty="0" smtClean="0"/>
          </a:p>
          <a:p>
            <a:endParaRPr lang="en-CA" dirty="0"/>
          </a:p>
        </p:txBody>
      </p:sp>
    </p:spTree>
    <p:extLst>
      <p:ext uri="{BB962C8B-B14F-4D97-AF65-F5344CB8AC3E}">
        <p14:creationId xmlns:p14="http://schemas.microsoft.com/office/powerpoint/2010/main" val="736336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391886" y="4285397"/>
            <a:ext cx="8490857" cy="2289573"/>
          </a:xfrm>
        </p:spPr>
        <p:txBody>
          <a:bodyPr/>
          <a:lstStyle/>
          <a:p>
            <a:r>
              <a:rPr lang="en-CA" dirty="0" smtClean="0"/>
              <a:t>At both His birth and His resurrection, God used specific imagery to reveal that, in Christ, He was restoring to humanity the Eden – the intimate relational connection to God - that had been forfeited through human sin.</a:t>
            </a:r>
            <a:endParaRPr lang="en-CA" dirty="0"/>
          </a:p>
        </p:txBody>
      </p:sp>
      <p:pic>
        <p:nvPicPr>
          <p:cNvPr id="1026" name="Picture 2" descr="107,401 Christmas Cross Images, Stock Photos, 3D objects, &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b="8331"/>
          <a:stretch/>
        </p:blipFill>
        <p:spPr bwMode="auto">
          <a:xfrm>
            <a:off x="1746914" y="363537"/>
            <a:ext cx="5578857" cy="3681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4" name="Content Placeholder 3"/>
          <p:cNvSpPr>
            <a:spLocks noGrp="1"/>
          </p:cNvSpPr>
          <p:nvPr>
            <p:ph idx="1"/>
          </p:nvPr>
        </p:nvSpPr>
        <p:spPr>
          <a:xfrm>
            <a:off x="252646" y="363537"/>
            <a:ext cx="9246195" cy="3163030"/>
          </a:xfrm>
        </p:spPr>
        <p:txBody>
          <a:bodyPr>
            <a:noAutofit/>
          </a:bodyPr>
          <a:lstStyle/>
          <a:p>
            <a:r>
              <a:rPr lang="en-CA" dirty="0"/>
              <a:t>Jesus came to lead from alongside humanity. </a:t>
            </a:r>
            <a:endParaRPr lang="en-CA" dirty="0" smtClean="0"/>
          </a:p>
          <a:p>
            <a:r>
              <a:rPr lang="en-CA" dirty="0" smtClean="0"/>
              <a:t>Though </a:t>
            </a:r>
            <a:r>
              <a:rPr lang="en-CA" dirty="0"/>
              <a:t>rightfully able to claim such a reality, Jesus did not manifest a head table mentality in His </a:t>
            </a:r>
            <a:r>
              <a:rPr lang="en-CA" dirty="0" smtClean="0"/>
              <a:t>leadership.</a:t>
            </a:r>
          </a:p>
          <a:p>
            <a:r>
              <a:rPr lang="en-CA" dirty="0" smtClean="0"/>
              <a:t>In </a:t>
            </a:r>
            <a:r>
              <a:rPr lang="en-CA" dirty="0"/>
              <a:t>becoming our Good </a:t>
            </a:r>
            <a:r>
              <a:rPr lang="en-CA" dirty="0" smtClean="0"/>
              <a:t>Shepherd, </a:t>
            </a:r>
            <a:r>
              <a:rPr lang="en-CA" dirty="0"/>
              <a:t>we must recognize that Jesus was willing to tabernacle with us, while His rightful place lay in the glory of heaven. </a:t>
            </a:r>
            <a:endParaRPr lang="en-CA" dirty="0" smtClean="0"/>
          </a:p>
          <a:p>
            <a:r>
              <a:rPr lang="en-CA" dirty="0" smtClean="0"/>
              <a:t>In </a:t>
            </a:r>
            <a:r>
              <a:rPr lang="en-CA" dirty="0"/>
              <a:t>Jesus, humanity and divinity perfectly mingled, so that through Jesus, we might experience the restoration of the profound relational connection to God lost so long ago. Because of </a:t>
            </a:r>
            <a:r>
              <a:rPr lang="en-CA" dirty="0" smtClean="0"/>
              <a:t>this, </a:t>
            </a:r>
            <a:r>
              <a:rPr lang="en-CA" dirty="0"/>
              <a:t>we can now </a:t>
            </a:r>
            <a:r>
              <a:rPr lang="en-CA" dirty="0">
                <a:solidFill>
                  <a:schemeClr val="bg1"/>
                </a:solidFill>
                <a:effectLst>
                  <a:outerShdw blurRad="38100" dist="38100" dir="2700000" algn="tl">
                    <a:srgbClr val="000000">
                      <a:alpha val="43137"/>
                    </a:srgbClr>
                  </a:outerShdw>
                </a:effectLst>
              </a:rPr>
              <a:t>“approach God’s throne of grace with confidence, so that we may receive mercy and find grace to help us in our time of need” (Hebrews 4:16). </a:t>
            </a:r>
            <a:endParaRPr lang="en-CA"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238" y="723332"/>
            <a:ext cx="8574694" cy="5595581"/>
          </a:xfrm>
        </p:spPr>
        <p:txBody>
          <a:bodyPr>
            <a:normAutofit lnSpcReduction="10000"/>
          </a:bodyPr>
          <a:lstStyle/>
          <a:p>
            <a:r>
              <a:rPr lang="en-CA" dirty="0" smtClean="0"/>
              <a:t>Jesus </a:t>
            </a:r>
            <a:r>
              <a:rPr lang="en-CA" dirty="0"/>
              <a:t>also did not manifest a text book mentality to His leadership either. </a:t>
            </a:r>
            <a:endParaRPr lang="en-CA" dirty="0" smtClean="0"/>
          </a:p>
          <a:p>
            <a:r>
              <a:rPr lang="en-CA" dirty="0" smtClean="0"/>
              <a:t>In </a:t>
            </a:r>
            <a:r>
              <a:rPr lang="en-CA" dirty="0"/>
              <a:t>Christ, there is an alongside engagement with humanity so much so that Christ took on humanity through the incarnation leaving us with not only words, but also a powerful example. </a:t>
            </a:r>
            <a:endParaRPr lang="en-CA" dirty="0" smtClean="0"/>
          </a:p>
          <a:p>
            <a:r>
              <a:rPr lang="en-CA" dirty="0" smtClean="0"/>
              <a:t>Christ’s </a:t>
            </a:r>
            <a:r>
              <a:rPr lang="en-CA" dirty="0"/>
              <a:t>leadership of us entails an ongoing personal relationship with Him, for we are not just to be led by His teachings, but also by the presence of Christ among us. </a:t>
            </a:r>
            <a:endParaRPr lang="en-CA" dirty="0" smtClean="0"/>
          </a:p>
          <a:p>
            <a:r>
              <a:rPr lang="en-CA" dirty="0" smtClean="0"/>
              <a:t>Jesus </a:t>
            </a:r>
            <a:r>
              <a:rPr lang="en-CA" dirty="0"/>
              <a:t>pledged to be present by His Spirit, but this is not some secondary “almost Jesus” presence with us. </a:t>
            </a:r>
            <a:endParaRPr lang="en-CA" dirty="0"/>
          </a:p>
        </p:txBody>
      </p:sp>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3888</TotalTime>
  <Words>965</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39</cp:revision>
  <cp:lastPrinted>2023-09-22T19:08:51Z</cp:lastPrinted>
  <dcterms:created xsi:type="dcterms:W3CDTF">2023-09-22T14:03:46Z</dcterms:created>
  <dcterms:modified xsi:type="dcterms:W3CDTF">2023-11-10T20:47:37Z</dcterms:modified>
</cp:coreProperties>
</file>