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57" r:id="rId3"/>
    <p:sldId id="258" r:id="rId4"/>
    <p:sldId id="259" r:id="rId5"/>
    <p:sldId id="269" r:id="rId6"/>
    <p:sldId id="260" r:id="rId7"/>
    <p:sldId id="261" r:id="rId8"/>
    <p:sldId id="265" r:id="rId9"/>
    <p:sldId id="266" r:id="rId10"/>
    <p:sldId id="262" r:id="rId11"/>
    <p:sldId id="263" r:id="rId12"/>
    <p:sldId id="268" r:id="rId13"/>
    <p:sldId id="264"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F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sorterViewPr>
    <p:cViewPr>
      <p:scale>
        <a:sx n="100" d="100"/>
        <a:sy n="100" d="100"/>
      </p:scale>
      <p:origin x="0" y="-24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6412009-8D03-4061-86EA-7958512F25CD}" type="datetimeFigureOut">
              <a:rPr lang="en-CA" smtClean="0"/>
              <a:t>2023-10-06</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29A8163-0BDC-4C30-95F0-319EABCCEBFC}" type="slidenum">
              <a:rPr lang="en-CA" smtClean="0"/>
              <a:t>‹#›</a:t>
            </a:fld>
            <a:endParaRPr lang="en-CA"/>
          </a:p>
        </p:txBody>
      </p:sp>
    </p:spTree>
    <p:extLst>
      <p:ext uri="{BB962C8B-B14F-4D97-AF65-F5344CB8AC3E}">
        <p14:creationId xmlns:p14="http://schemas.microsoft.com/office/powerpoint/2010/main" val="3980317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6E584C73-568B-4BA8-81E1-92D0767BFE07}" type="datetimeFigureOut">
              <a:rPr lang="en-CA" smtClean="0"/>
              <a:t>2023-10-06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DA14EE-2C9D-4A97-BB82-DE86C8DAC67F}" type="slidenum">
              <a:rPr lang="en-CA" smtClean="0"/>
              <a:t>‹#›</a:t>
            </a:fld>
            <a:endParaRPr lang="en-CA"/>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600" y="0"/>
            <a:ext cx="12293600" cy="6932562"/>
          </a:xfrm>
          <a:prstGeom prst="rect">
            <a:avLst/>
          </a:prstGeom>
        </p:spPr>
      </p:pic>
    </p:spTree>
    <p:extLst>
      <p:ext uri="{BB962C8B-B14F-4D97-AF65-F5344CB8AC3E}">
        <p14:creationId xmlns:p14="http://schemas.microsoft.com/office/powerpoint/2010/main" val="2866575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02772" y="363537"/>
            <a:ext cx="8479971" cy="1325563"/>
          </a:xfrm>
          <a:prstGeom prst="rect">
            <a:avLst/>
          </a:prstGeom>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E584C73-568B-4BA8-81E1-92D0767BFE07}" type="datetimeFigureOut">
              <a:rPr lang="en-CA" smtClean="0"/>
              <a:t>2023-10-06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1088569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E584C73-568B-4BA8-81E1-92D0767BFE07}" type="datetimeFigureOut">
              <a:rPr lang="en-CA" smtClean="0"/>
              <a:t>2023-10-06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4245764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2772" y="363537"/>
            <a:ext cx="8479971" cy="1325563"/>
          </a:xfrm>
          <a:prstGeom prst="rect">
            <a:avLst/>
          </a:prstGeom>
        </p:spPr>
        <p:txBody>
          <a:bodyPr/>
          <a:lstStyle/>
          <a:p>
            <a:r>
              <a:rPr lang="en-US" dirty="0" smtClean="0"/>
              <a:t>Click to edit Master title style</a:t>
            </a:r>
            <a:endParaRPr lang="en-CA"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E584C73-568B-4BA8-81E1-92D0767BFE07}" type="datetimeFigureOut">
              <a:rPr lang="en-CA" smtClean="0"/>
              <a:t>2023-10-06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1472389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584C73-568B-4BA8-81E1-92D0767BFE07}" type="datetimeFigureOut">
              <a:rPr lang="en-CA" smtClean="0"/>
              <a:t>2023-10-06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3567623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2772" y="363537"/>
            <a:ext cx="8479971" cy="1325563"/>
          </a:xfrm>
          <a:prstGeom prst="rect">
            <a:avLst/>
          </a:prstGeom>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6E584C73-568B-4BA8-81E1-92D0767BFE07}" type="datetimeFigureOut">
              <a:rPr lang="en-CA" smtClean="0"/>
              <a:t>2023-10-06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1933684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6E584C73-568B-4BA8-81E1-92D0767BFE07}" type="datetimeFigureOut">
              <a:rPr lang="en-CA" smtClean="0"/>
              <a:t>2023-10-06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1391299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02772" y="363537"/>
            <a:ext cx="8479971" cy="1325563"/>
          </a:xfrm>
          <a:prstGeom prst="rect">
            <a:avLst/>
          </a:prstGeom>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6E584C73-568B-4BA8-81E1-92D0767BFE07}" type="datetimeFigureOut">
              <a:rPr lang="en-CA" smtClean="0"/>
              <a:t>2023-10-06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3075276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584C73-568B-4BA8-81E1-92D0767BFE07}" type="datetimeFigureOut">
              <a:rPr lang="en-CA" smtClean="0"/>
              <a:t>2023-10-06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570498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84C73-568B-4BA8-81E1-92D0767BFE07}" type="datetimeFigureOut">
              <a:rPr lang="en-CA" smtClean="0"/>
              <a:t>2023-10-06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3801483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84C73-568B-4BA8-81E1-92D0767BFE07}" type="datetimeFigureOut">
              <a:rPr lang="en-CA" smtClean="0"/>
              <a:t>2023-10-06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3262084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1999"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 Placeholder 2"/>
          <p:cNvSpPr>
            <a:spLocks noGrp="1"/>
          </p:cNvSpPr>
          <p:nvPr>
            <p:ph type="body" idx="1"/>
          </p:nvPr>
        </p:nvSpPr>
        <p:spPr>
          <a:xfrm>
            <a:off x="391886" y="363537"/>
            <a:ext cx="8490857" cy="621143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584C73-568B-4BA8-81E1-92D0767BFE07}" type="datetimeFigureOut">
              <a:rPr lang="en-CA" smtClean="0"/>
              <a:t>2023-10-06</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DA14EE-2C9D-4A97-BB82-DE86C8DAC67F}" type="slidenum">
              <a:rPr lang="en-CA" smtClean="0"/>
              <a:t>‹#›</a:t>
            </a:fld>
            <a:endParaRPr lang="en-CA"/>
          </a:p>
        </p:txBody>
      </p:sp>
      <p:pic>
        <p:nvPicPr>
          <p:cNvPr id="8" name="Picture 7"/>
          <p:cNvPicPr>
            <a:picLocks noChangeAspect="1"/>
          </p:cNvPicPr>
          <p:nvPr userDrawn="1"/>
        </p:nvPicPr>
        <p:blipFill rotWithShape="1">
          <a:blip r:embed="rId13">
            <a:extLst>
              <a:ext uri="{28A0092B-C50C-407E-A947-70E740481C1C}">
                <a14:useLocalDpi xmlns:a14="http://schemas.microsoft.com/office/drawing/2010/main" val="0"/>
              </a:ext>
            </a:extLst>
          </a:blip>
          <a:srcRect l="25595" r="29764"/>
          <a:stretch/>
        </p:blipFill>
        <p:spPr>
          <a:xfrm>
            <a:off x="9457898" y="0"/>
            <a:ext cx="2734101" cy="6858000"/>
          </a:xfrm>
          <a:prstGeom prst="rect">
            <a:avLst/>
          </a:prstGeom>
        </p:spPr>
      </p:pic>
    </p:spTree>
    <p:extLst>
      <p:ext uri="{BB962C8B-B14F-4D97-AF65-F5344CB8AC3E}">
        <p14:creationId xmlns:p14="http://schemas.microsoft.com/office/powerpoint/2010/main" val="3515563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b="1" kern="1200">
          <a:solidFill>
            <a:schemeClr val="accent6">
              <a:lumMod val="50000"/>
            </a:schemeClr>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6">
              <a:lumMod val="50000"/>
            </a:schemeClr>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6">
              <a:lumMod val="50000"/>
            </a:schemeClr>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6">
              <a:lumMod val="50000"/>
            </a:schemeClr>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6">
              <a:lumMod val="50000"/>
            </a:schemeClr>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24820355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CA"/>
          </a:p>
        </p:txBody>
      </p:sp>
      <p:sp>
        <p:nvSpPr>
          <p:cNvPr id="8" name="Content Placeholder 7"/>
          <p:cNvSpPr>
            <a:spLocks noGrp="1"/>
          </p:cNvSpPr>
          <p:nvPr>
            <p:ph idx="1"/>
          </p:nvPr>
        </p:nvSpPr>
        <p:spPr>
          <a:xfrm>
            <a:off x="391886" y="627967"/>
            <a:ext cx="8490857" cy="6211433"/>
          </a:xfrm>
        </p:spPr>
        <p:txBody>
          <a:bodyPr>
            <a:normAutofit/>
          </a:bodyPr>
          <a:lstStyle/>
          <a:p>
            <a:r>
              <a:rPr lang="en-CA" dirty="0" smtClean="0"/>
              <a:t>This </a:t>
            </a:r>
            <a:r>
              <a:rPr lang="en-CA" dirty="0"/>
              <a:t>biblical scene is not just the revelation of an ancient event that defines our current </a:t>
            </a:r>
            <a:r>
              <a:rPr lang="en-CA" dirty="0" smtClean="0"/>
              <a:t>reality, this </a:t>
            </a:r>
            <a:r>
              <a:rPr lang="en-CA" dirty="0"/>
              <a:t>scene tends to get played out in our lives in a repeating pattern. </a:t>
            </a:r>
            <a:endParaRPr lang="en-CA" dirty="0" smtClean="0"/>
          </a:p>
          <a:p>
            <a:r>
              <a:rPr lang="en-CA" dirty="0" smtClean="0">
                <a:solidFill>
                  <a:srgbClr val="FEFFFD"/>
                </a:solidFill>
                <a:effectLst>
                  <a:outerShdw blurRad="38100" dist="38100" dir="2700000" algn="tl">
                    <a:srgbClr val="000000">
                      <a:alpha val="43137"/>
                    </a:srgbClr>
                  </a:outerShdw>
                </a:effectLst>
              </a:rPr>
              <a:t>“</a:t>
            </a:r>
            <a:r>
              <a:rPr lang="en-CA" dirty="0">
                <a:solidFill>
                  <a:srgbClr val="FEFFFD"/>
                </a:solidFill>
                <a:effectLst>
                  <a:outerShdw blurRad="38100" dist="38100" dir="2700000" algn="tl">
                    <a:srgbClr val="000000">
                      <a:alpha val="43137"/>
                    </a:srgbClr>
                  </a:outerShdw>
                </a:effectLst>
              </a:rPr>
              <a:t>I do not understand what I do. For what I want to do I do not do, but what I hate I do. And if I do what I do not want to </a:t>
            </a:r>
            <a:r>
              <a:rPr lang="en-CA" sz="3300" dirty="0">
                <a:solidFill>
                  <a:srgbClr val="FEFFFD"/>
                </a:solidFill>
                <a:effectLst>
                  <a:outerShdw blurRad="38100" dist="38100" dir="2700000" algn="tl">
                    <a:srgbClr val="000000">
                      <a:alpha val="43137"/>
                    </a:srgbClr>
                  </a:outerShdw>
                </a:effectLst>
              </a:rPr>
              <a:t>do, I agree that the law is good. As it is, it is no longer I myself who do it, but it is sin living in </a:t>
            </a:r>
            <a:r>
              <a:rPr lang="en-CA" sz="3300" dirty="0" smtClean="0">
                <a:solidFill>
                  <a:srgbClr val="FEFFFD"/>
                </a:solidFill>
                <a:effectLst>
                  <a:outerShdw blurRad="38100" dist="38100" dir="2700000" algn="tl">
                    <a:srgbClr val="000000">
                      <a:alpha val="43137"/>
                    </a:srgbClr>
                  </a:outerShdw>
                </a:effectLst>
              </a:rPr>
              <a:t>me</a:t>
            </a:r>
            <a:r>
              <a:rPr lang="en-CA" sz="3300" dirty="0">
                <a:solidFill>
                  <a:srgbClr val="FEFFFD"/>
                </a:solidFill>
                <a:effectLst>
                  <a:outerShdw blurRad="38100" dist="38100" dir="2700000" algn="tl">
                    <a:srgbClr val="000000">
                      <a:alpha val="43137"/>
                    </a:srgbClr>
                  </a:outerShdw>
                </a:effectLst>
              </a:rPr>
              <a:t> </a:t>
            </a:r>
            <a:r>
              <a:rPr lang="en-CA" sz="3300" dirty="0" smtClean="0">
                <a:solidFill>
                  <a:srgbClr val="FEFFFD"/>
                </a:solidFill>
                <a:effectLst>
                  <a:outerShdw blurRad="38100" dist="38100" dir="2700000" algn="tl">
                    <a:srgbClr val="000000">
                      <a:alpha val="43137"/>
                    </a:srgbClr>
                  </a:outerShdw>
                </a:effectLst>
              </a:rPr>
              <a:t>…What </a:t>
            </a:r>
            <a:r>
              <a:rPr lang="en-CA" dirty="0">
                <a:solidFill>
                  <a:srgbClr val="FEFFFD"/>
                </a:solidFill>
                <a:effectLst>
                  <a:outerShdw blurRad="38100" dist="38100" dir="2700000" algn="tl">
                    <a:srgbClr val="000000">
                      <a:alpha val="43137"/>
                    </a:srgbClr>
                  </a:outerShdw>
                </a:effectLst>
              </a:rPr>
              <a:t>a wretched man I am! Who will rescue me from this body that is subject to death?” </a:t>
            </a:r>
            <a:r>
              <a:rPr lang="en-CA" dirty="0" smtClean="0">
                <a:solidFill>
                  <a:srgbClr val="FEFFFD"/>
                </a:solidFill>
                <a:effectLst>
                  <a:outerShdw blurRad="38100" dist="38100" dir="2700000" algn="tl">
                    <a:srgbClr val="000000">
                      <a:alpha val="43137"/>
                    </a:srgbClr>
                  </a:outerShdw>
                </a:effectLst>
              </a:rPr>
              <a:t>(Romans 7:15-17, 24)</a:t>
            </a:r>
            <a:endParaRPr lang="en-CA" dirty="0">
              <a:solidFill>
                <a:srgbClr val="FEFFFD"/>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734928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CA"/>
          </a:p>
        </p:txBody>
      </p:sp>
      <p:sp>
        <p:nvSpPr>
          <p:cNvPr id="6" name="Content Placeholder 5"/>
          <p:cNvSpPr>
            <a:spLocks noGrp="1"/>
          </p:cNvSpPr>
          <p:nvPr>
            <p:ph idx="1"/>
          </p:nvPr>
        </p:nvSpPr>
        <p:spPr>
          <a:xfrm>
            <a:off x="391886" y="504967"/>
            <a:ext cx="8490857" cy="6070003"/>
          </a:xfrm>
        </p:spPr>
        <p:txBody>
          <a:bodyPr>
            <a:normAutofit/>
          </a:bodyPr>
          <a:lstStyle/>
          <a:p>
            <a:r>
              <a:rPr lang="en-CA" dirty="0" smtClean="0">
                <a:solidFill>
                  <a:srgbClr val="FEFFFD"/>
                </a:solidFill>
                <a:effectLst>
                  <a:outerShdw blurRad="38100" dist="38100" dir="2700000" algn="tl">
                    <a:srgbClr val="000000">
                      <a:alpha val="43137"/>
                    </a:srgbClr>
                  </a:outerShdw>
                </a:effectLst>
              </a:rPr>
              <a:t>“</a:t>
            </a:r>
            <a:r>
              <a:rPr lang="en-CA" dirty="0">
                <a:solidFill>
                  <a:srgbClr val="FEFFFD"/>
                </a:solidFill>
                <a:effectLst>
                  <a:outerShdw blurRad="38100" dist="38100" dir="2700000" algn="tl">
                    <a:srgbClr val="000000">
                      <a:alpha val="43137"/>
                    </a:srgbClr>
                  </a:outerShdw>
                </a:effectLst>
              </a:rPr>
              <a:t>I waited patiently for the </a:t>
            </a:r>
            <a:r>
              <a:rPr lang="en-CA" cap="small" dirty="0">
                <a:solidFill>
                  <a:srgbClr val="FEFFFD"/>
                </a:solidFill>
                <a:effectLst>
                  <a:outerShdw blurRad="38100" dist="38100" dir="2700000" algn="tl">
                    <a:srgbClr val="000000">
                      <a:alpha val="43137"/>
                    </a:srgbClr>
                  </a:outerShdw>
                </a:effectLst>
              </a:rPr>
              <a:t>Lord</a:t>
            </a:r>
            <a:r>
              <a:rPr lang="en-CA" dirty="0">
                <a:solidFill>
                  <a:srgbClr val="FEFFFD"/>
                </a:solidFill>
                <a:effectLst>
                  <a:outerShdw blurRad="38100" dist="38100" dir="2700000" algn="tl">
                    <a:srgbClr val="000000">
                      <a:alpha val="43137"/>
                    </a:srgbClr>
                  </a:outerShdw>
                </a:effectLst>
              </a:rPr>
              <a:t>; he turned to me and heard my cry. He lifted me out of the slimy pit, out of the mud and mire; he set my feet on a rock and gave me a firm place to stand.” </a:t>
            </a:r>
            <a:r>
              <a:rPr lang="en-CA" dirty="0" smtClean="0">
                <a:solidFill>
                  <a:srgbClr val="FEFFFD"/>
                </a:solidFill>
                <a:effectLst>
                  <a:outerShdw blurRad="38100" dist="38100" dir="2700000" algn="tl">
                    <a:srgbClr val="000000">
                      <a:alpha val="43137"/>
                    </a:srgbClr>
                  </a:outerShdw>
                </a:effectLst>
              </a:rPr>
              <a:t>(Psalm 40:1-2)</a:t>
            </a:r>
          </a:p>
          <a:p>
            <a:r>
              <a:rPr lang="en-CA" dirty="0"/>
              <a:t>God saw humanity covered in the muck of our sin, trapped at the bottom of the chasm our failure to be led by God created and He sent us Jesus to provide us rescue. Yet He did not just pull us from the chasm; He also gave us a firm place to stand, a new place to be led forward from, and He has taken our muck covered clothes and replaced them with a new covering </a:t>
            </a:r>
            <a:r>
              <a:rPr lang="en-CA" dirty="0" smtClean="0"/>
              <a:t> </a:t>
            </a:r>
            <a:endParaRPr lang="en-CA" dirty="0"/>
          </a:p>
        </p:txBody>
      </p:sp>
    </p:spTree>
    <p:extLst>
      <p:ext uri="{BB962C8B-B14F-4D97-AF65-F5344CB8AC3E}">
        <p14:creationId xmlns:p14="http://schemas.microsoft.com/office/powerpoint/2010/main" val="5301915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391886" y="363537"/>
            <a:ext cx="8490857" cy="6211434"/>
          </a:xfrm>
        </p:spPr>
        <p:txBody>
          <a:bodyPr>
            <a:normAutofit lnSpcReduction="10000"/>
          </a:bodyPr>
          <a:lstStyle/>
          <a:p>
            <a:r>
              <a:rPr lang="en-CA" dirty="0" smtClean="0"/>
              <a:t>We </a:t>
            </a:r>
            <a:r>
              <a:rPr lang="en-CA" dirty="0"/>
              <a:t>cannot see the curse reversed or be lifted from the muck our lack of following God has caused or receive His help in following Him if we do not humbly ask. Foundationally, this means we must come to a place where we admit our sin – our lack of being led by God – and accept that Christ’s death and resurrection results in, not only the forgiveness of our sins, but also a new ability to follow God, completely foreign to us previously. </a:t>
            </a:r>
            <a:endParaRPr lang="en-CA" dirty="0" smtClean="0"/>
          </a:p>
          <a:p>
            <a:r>
              <a:rPr lang="en-CA" dirty="0" smtClean="0"/>
              <a:t>But </a:t>
            </a:r>
            <a:r>
              <a:rPr lang="en-CA" dirty="0"/>
              <a:t>this also means that when we have placed our faith in Jesus, we need to ask for His help in permitting us to follow Him well. You see, not only must we ask for His rescue, but we must ask for His help in our following. </a:t>
            </a:r>
            <a:endParaRPr lang="en-CA" dirty="0"/>
          </a:p>
        </p:txBody>
      </p:sp>
    </p:spTree>
    <p:extLst>
      <p:ext uri="{BB962C8B-B14F-4D97-AF65-F5344CB8AC3E}">
        <p14:creationId xmlns:p14="http://schemas.microsoft.com/office/powerpoint/2010/main" val="2268936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7655" y="0"/>
            <a:ext cx="12349655" cy="6932563"/>
          </a:xfrm>
        </p:spPr>
      </p:pic>
    </p:spTree>
    <p:extLst>
      <p:ext uri="{BB962C8B-B14F-4D97-AF65-F5344CB8AC3E}">
        <p14:creationId xmlns:p14="http://schemas.microsoft.com/office/powerpoint/2010/main" val="3279357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endParaRPr lang="en-CA" dirty="0"/>
          </a:p>
        </p:txBody>
      </p:sp>
      <p:pic>
        <p:nvPicPr>
          <p:cNvPr id="1026" name="Picture 2" descr="https://gallery.mailchimp.com/7f79c535cdfb1c6f2d7c016b5/images/145e75e9-ba0e-4de7-98a0-4f81a1ce05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740" y="359438"/>
            <a:ext cx="8247147" cy="6215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3074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02772" y="1203739"/>
            <a:ext cx="8490857" cy="5854890"/>
          </a:xfrm>
        </p:spPr>
        <p:txBody>
          <a:bodyPr>
            <a:normAutofit/>
          </a:bodyPr>
          <a:lstStyle/>
          <a:p>
            <a:r>
              <a:rPr lang="en-CA" dirty="0" smtClean="0">
                <a:solidFill>
                  <a:srgbClr val="FEFFFD"/>
                </a:solidFill>
                <a:effectLst>
                  <a:outerShdw blurRad="38100" dist="38100" dir="2700000" algn="tl">
                    <a:srgbClr val="000000">
                      <a:alpha val="43137"/>
                    </a:srgbClr>
                  </a:outerShdw>
                </a:effectLst>
              </a:rPr>
              <a:t>“</a:t>
            </a:r>
            <a:r>
              <a:rPr lang="en-CA" dirty="0">
                <a:solidFill>
                  <a:srgbClr val="FEFFFD"/>
                </a:solidFill>
                <a:effectLst>
                  <a:outerShdw blurRad="38100" dist="38100" dir="2700000" algn="tl">
                    <a:srgbClr val="000000">
                      <a:alpha val="43137"/>
                    </a:srgbClr>
                  </a:outerShdw>
                </a:effectLst>
              </a:rPr>
              <a:t>Sacrifice and offering you did not desire— but my ears you have opened—burnt offerings and sin offerings you did not require.</a:t>
            </a:r>
            <a:r>
              <a:rPr lang="en-CA" baseline="30000" dirty="0">
                <a:solidFill>
                  <a:srgbClr val="FEFFFD"/>
                </a:solidFill>
                <a:effectLst>
                  <a:outerShdw blurRad="38100" dist="38100" dir="2700000" algn="tl">
                    <a:srgbClr val="000000">
                      <a:alpha val="43137"/>
                    </a:srgbClr>
                  </a:outerShdw>
                </a:effectLst>
              </a:rPr>
              <a:t> </a:t>
            </a:r>
            <a:r>
              <a:rPr lang="en-CA" dirty="0">
                <a:solidFill>
                  <a:srgbClr val="FEFFFD"/>
                </a:solidFill>
                <a:effectLst>
                  <a:outerShdw blurRad="38100" dist="38100" dir="2700000" algn="tl">
                    <a:srgbClr val="000000">
                      <a:alpha val="43137"/>
                    </a:srgbClr>
                  </a:outerShdw>
                </a:effectLst>
              </a:rPr>
              <a:t>Then I said, “Here I am, I have come— it is written about me in the scroll.</a:t>
            </a:r>
            <a:r>
              <a:rPr lang="en-CA" baseline="30000" dirty="0">
                <a:solidFill>
                  <a:srgbClr val="FEFFFD"/>
                </a:solidFill>
                <a:effectLst>
                  <a:outerShdw blurRad="38100" dist="38100" dir="2700000" algn="tl">
                    <a:srgbClr val="000000">
                      <a:alpha val="43137"/>
                    </a:srgbClr>
                  </a:outerShdw>
                </a:effectLst>
              </a:rPr>
              <a:t> </a:t>
            </a:r>
            <a:r>
              <a:rPr lang="en-CA" dirty="0">
                <a:solidFill>
                  <a:srgbClr val="FEFFFD"/>
                </a:solidFill>
                <a:effectLst>
                  <a:outerShdw blurRad="38100" dist="38100" dir="2700000" algn="tl">
                    <a:srgbClr val="000000">
                      <a:alpha val="43137"/>
                    </a:srgbClr>
                  </a:outerShdw>
                </a:effectLst>
              </a:rPr>
              <a:t>I desire to do your will, my God; your law is within my heart.” (Psalm 40:6-8)</a:t>
            </a:r>
          </a:p>
          <a:p>
            <a:r>
              <a:rPr lang="en-CA" dirty="0" smtClean="0"/>
              <a:t>The </a:t>
            </a:r>
            <a:r>
              <a:rPr lang="en-CA" dirty="0"/>
              <a:t>greatest thanksgiving one can give is not one day of finely crafted words of thanks, but a life dedicated to doing God’s will with thanksgiving. </a:t>
            </a:r>
            <a:endParaRPr lang="en-CA" dirty="0"/>
          </a:p>
        </p:txBody>
      </p:sp>
    </p:spTree>
    <p:extLst>
      <p:ext uri="{BB962C8B-B14F-4D97-AF65-F5344CB8AC3E}">
        <p14:creationId xmlns:p14="http://schemas.microsoft.com/office/powerpoint/2010/main" val="3267393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391886" y="363537"/>
            <a:ext cx="8490857" cy="6211434"/>
          </a:xfrm>
        </p:spPr>
        <p:txBody>
          <a:bodyPr>
            <a:normAutofit/>
          </a:bodyPr>
          <a:lstStyle/>
          <a:p>
            <a:r>
              <a:rPr lang="en-CA" dirty="0" smtClean="0"/>
              <a:t>Creation</a:t>
            </a:r>
            <a:r>
              <a:rPr lang="en-CA" dirty="0"/>
              <a:t>, and more specifically </a:t>
            </a:r>
            <a:r>
              <a:rPr lang="en-CA" dirty="0" smtClean="0"/>
              <a:t>                                      humanity</a:t>
            </a:r>
            <a:r>
              <a:rPr lang="en-CA" dirty="0"/>
              <a:t>, was created by God </a:t>
            </a:r>
            <a:r>
              <a:rPr lang="en-CA" dirty="0" smtClean="0"/>
              <a:t>                                                          with </a:t>
            </a:r>
            <a:r>
              <a:rPr lang="en-CA" dirty="0"/>
              <a:t>purpose and intention. </a:t>
            </a:r>
            <a:endParaRPr lang="en-CA" dirty="0" smtClean="0"/>
          </a:p>
          <a:p>
            <a:r>
              <a:rPr lang="en-CA" dirty="0" smtClean="0"/>
              <a:t>Contrary </a:t>
            </a:r>
            <a:r>
              <a:rPr lang="en-CA" dirty="0"/>
              <a:t>to the random and undirected process of evolutionary theory so popular in our culture, scripture posits that we are “fearfully and wonderfully made”, imbued with divine purpose and intention. </a:t>
            </a:r>
            <a:endParaRPr lang="en-CA" dirty="0" smtClean="0"/>
          </a:p>
          <a:p>
            <a:r>
              <a:rPr lang="en-CA" dirty="0" smtClean="0"/>
              <a:t>As </a:t>
            </a:r>
            <a:r>
              <a:rPr lang="en-CA" dirty="0"/>
              <a:t>followers of Jesus, we are to live our lives in such a way that we reach our God-given purpose, which involves bringing Him glory through our </a:t>
            </a:r>
            <a:r>
              <a:rPr lang="en-CA" dirty="0" err="1"/>
              <a:t>createdness</a:t>
            </a:r>
            <a:r>
              <a:rPr lang="en-CA" dirty="0"/>
              <a:t>, and not so that we make of ourselves all that we might dream we can become. </a:t>
            </a:r>
          </a:p>
        </p:txBody>
      </p:sp>
      <p:sp>
        <p:nvSpPr>
          <p:cNvPr id="5" name="AutoShape 4" descr="How Evolution Works | HowStuffWork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6" name="Rounded Rectangle 5"/>
          <p:cNvSpPr/>
          <p:nvPr/>
        </p:nvSpPr>
        <p:spPr>
          <a:xfrm>
            <a:off x="6796584" y="573206"/>
            <a:ext cx="2292823" cy="928048"/>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Oval 3"/>
          <p:cNvSpPr/>
          <p:nvPr/>
        </p:nvSpPr>
        <p:spPr>
          <a:xfrm>
            <a:off x="6277969" y="736979"/>
            <a:ext cx="764274" cy="76427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2050" name="Picture 2" descr="Recap Stock Illustrations, Royalty-Free Vector Graphics &amp; Clip Art - iStock  | Recap concept, Recap logo, Recap background"/>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761378" y="-144463"/>
            <a:ext cx="3990274" cy="24645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686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391886" y="5380423"/>
            <a:ext cx="8490857" cy="1071717"/>
          </a:xfrm>
        </p:spPr>
        <p:txBody>
          <a:bodyPr>
            <a:normAutofit fontScale="92500"/>
          </a:bodyPr>
          <a:lstStyle/>
          <a:p>
            <a:r>
              <a:rPr lang="en-CA" dirty="0"/>
              <a:t>F</a:t>
            </a:r>
            <a:r>
              <a:rPr lang="en-CA" dirty="0" smtClean="0"/>
              <a:t>ailing </a:t>
            </a:r>
            <a:r>
              <a:rPr lang="en-CA" dirty="0"/>
              <a:t>to follow the lead of another can result in a significant fall and a mucky, embarrassing outcome.</a:t>
            </a:r>
          </a:p>
          <a:p>
            <a:endParaRPr lang="en-CA" dirty="0"/>
          </a:p>
        </p:txBody>
      </p:sp>
      <p:pic>
        <p:nvPicPr>
          <p:cNvPr id="3074" name="Picture 2" descr="Orienteering for kids - Race marked out on a map - Treasure hunt 4 Ki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4092" y="500016"/>
            <a:ext cx="7089848" cy="47383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6369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02772" y="650140"/>
            <a:ext cx="8577455" cy="6989356"/>
          </a:xfrm>
        </p:spPr>
        <p:txBody>
          <a:bodyPr>
            <a:normAutofit/>
          </a:bodyPr>
          <a:lstStyle/>
          <a:p>
            <a:pPr marL="0" indent="0">
              <a:buNone/>
            </a:pPr>
            <a:r>
              <a:rPr lang="en-CA" dirty="0" smtClean="0">
                <a:solidFill>
                  <a:srgbClr val="FEFFFD"/>
                </a:solidFill>
                <a:effectLst>
                  <a:outerShdw blurRad="38100" dist="38100" dir="2700000" algn="tl">
                    <a:srgbClr val="000000">
                      <a:alpha val="43137"/>
                    </a:srgbClr>
                  </a:outerShdw>
                </a:effectLst>
              </a:rPr>
              <a:t>“</a:t>
            </a:r>
            <a:r>
              <a:rPr lang="en-CA" dirty="0" smtClean="0">
                <a:solidFill>
                  <a:srgbClr val="FEFFFD"/>
                </a:solidFill>
                <a:effectLst>
                  <a:outerShdw blurRad="38100" dist="38100" dir="2700000" algn="tl">
                    <a:srgbClr val="000000">
                      <a:alpha val="43137"/>
                    </a:srgbClr>
                  </a:outerShdw>
                </a:effectLst>
              </a:rPr>
              <a:t>Now </a:t>
            </a:r>
            <a:r>
              <a:rPr lang="en-CA" dirty="0">
                <a:solidFill>
                  <a:srgbClr val="FEFFFD"/>
                </a:solidFill>
                <a:effectLst>
                  <a:outerShdw blurRad="38100" dist="38100" dir="2700000" algn="tl">
                    <a:srgbClr val="000000">
                      <a:alpha val="43137"/>
                    </a:srgbClr>
                  </a:outerShdw>
                </a:effectLst>
              </a:rPr>
              <a:t>the serpent was more crafty than any of the wild animals the </a:t>
            </a:r>
            <a:r>
              <a:rPr lang="en-CA" cap="small" dirty="0">
                <a:solidFill>
                  <a:srgbClr val="FEFFFD"/>
                </a:solidFill>
                <a:effectLst>
                  <a:outerShdw blurRad="38100" dist="38100" dir="2700000" algn="tl">
                    <a:srgbClr val="000000">
                      <a:alpha val="43137"/>
                    </a:srgbClr>
                  </a:outerShdw>
                </a:effectLst>
              </a:rPr>
              <a:t>Lord</a:t>
            </a:r>
            <a:r>
              <a:rPr lang="en-CA" dirty="0">
                <a:solidFill>
                  <a:srgbClr val="FEFFFD"/>
                </a:solidFill>
                <a:effectLst>
                  <a:outerShdw blurRad="38100" dist="38100" dir="2700000" algn="tl">
                    <a:srgbClr val="000000">
                      <a:alpha val="43137"/>
                    </a:srgbClr>
                  </a:outerShdw>
                </a:effectLst>
              </a:rPr>
              <a:t> God had made. He said to the woman, “Did God really say, ‘You must not eat from any tree in the garden’?”</a:t>
            </a:r>
            <a:r>
              <a:rPr lang="en-CA" baseline="30000" dirty="0">
                <a:solidFill>
                  <a:srgbClr val="FEFFFD"/>
                </a:solidFill>
                <a:effectLst>
                  <a:outerShdw blurRad="38100" dist="38100" dir="2700000" algn="tl">
                    <a:srgbClr val="000000">
                      <a:alpha val="43137"/>
                    </a:srgbClr>
                  </a:outerShdw>
                </a:effectLst>
              </a:rPr>
              <a:t> </a:t>
            </a:r>
            <a:r>
              <a:rPr lang="en-CA" dirty="0">
                <a:solidFill>
                  <a:srgbClr val="FEFFFD"/>
                </a:solidFill>
                <a:effectLst>
                  <a:outerShdw blurRad="38100" dist="38100" dir="2700000" algn="tl">
                    <a:srgbClr val="000000">
                      <a:alpha val="43137"/>
                    </a:srgbClr>
                  </a:outerShdw>
                </a:effectLst>
              </a:rPr>
              <a:t>The woman said to the serpent, “We may eat fruit from the trees in the garden, but God did say, ‘You must not eat fruit from the tree that is in the middle of the garden, and you must not touch it, or you will die.’”</a:t>
            </a:r>
            <a:r>
              <a:rPr lang="en-CA" baseline="30000" dirty="0">
                <a:solidFill>
                  <a:srgbClr val="FEFFFD"/>
                </a:solidFill>
                <a:effectLst>
                  <a:outerShdw blurRad="38100" dist="38100" dir="2700000" algn="tl">
                    <a:srgbClr val="000000">
                      <a:alpha val="43137"/>
                    </a:srgbClr>
                  </a:outerShdw>
                </a:effectLst>
              </a:rPr>
              <a:t> </a:t>
            </a:r>
            <a:r>
              <a:rPr lang="en-CA" dirty="0">
                <a:solidFill>
                  <a:srgbClr val="FEFFFD"/>
                </a:solidFill>
                <a:effectLst>
                  <a:outerShdw blurRad="38100" dist="38100" dir="2700000" algn="tl">
                    <a:srgbClr val="000000">
                      <a:alpha val="43137"/>
                    </a:srgbClr>
                  </a:outerShdw>
                </a:effectLst>
              </a:rPr>
              <a:t>“You will not certainly die,” the serpent said to the woman. “For God knows that when you eat from it your eyes will be opened, and you will be like God, knowing good and evil.”</a:t>
            </a:r>
            <a:r>
              <a:rPr lang="en-CA" baseline="30000" dirty="0">
                <a:solidFill>
                  <a:srgbClr val="FEFFFD"/>
                </a:solidFill>
                <a:effectLst>
                  <a:outerShdw blurRad="38100" dist="38100" dir="2700000" algn="tl">
                    <a:srgbClr val="000000">
                      <a:alpha val="43137"/>
                    </a:srgbClr>
                  </a:outerShdw>
                </a:effectLst>
              </a:rPr>
              <a:t> </a:t>
            </a:r>
            <a:endParaRPr lang="en-CA" dirty="0">
              <a:solidFill>
                <a:srgbClr val="FEFFFD"/>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65171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391886" y="1443089"/>
            <a:ext cx="8490857" cy="5414911"/>
          </a:xfrm>
        </p:spPr>
        <p:txBody>
          <a:bodyPr/>
          <a:lstStyle/>
          <a:p>
            <a:pPr marL="0" indent="0">
              <a:buNone/>
            </a:pPr>
            <a:r>
              <a:rPr lang="en-CA" dirty="0" smtClean="0">
                <a:solidFill>
                  <a:srgbClr val="FEFFFD"/>
                </a:solidFill>
                <a:effectLst>
                  <a:outerShdw blurRad="38100" dist="38100" dir="2700000" algn="tl">
                    <a:srgbClr val="000000">
                      <a:alpha val="43137"/>
                    </a:srgbClr>
                  </a:outerShdw>
                </a:effectLst>
              </a:rPr>
              <a:t>“When </a:t>
            </a:r>
            <a:r>
              <a:rPr lang="en-CA" dirty="0">
                <a:solidFill>
                  <a:srgbClr val="FEFFFD"/>
                </a:solidFill>
                <a:effectLst>
                  <a:outerShdw blurRad="38100" dist="38100" dir="2700000" algn="tl">
                    <a:srgbClr val="000000">
                      <a:alpha val="43137"/>
                    </a:srgbClr>
                  </a:outerShdw>
                </a:effectLst>
              </a:rPr>
              <a:t>the woman saw that the fruit of the tree was good for food and pleasing to the eye, and also desirable for gaining wisdom, she took some and ate it. She also gave some to her husband, who was with her, and he ate it. Then the eyes of both of them were opened, and they realized they were naked; so they sewed fig leaves together and made coverings for themselves.”</a:t>
            </a:r>
          </a:p>
          <a:p>
            <a:pPr marL="0" indent="0" algn="r">
              <a:buNone/>
            </a:pPr>
            <a:r>
              <a:rPr lang="en-CA" dirty="0" smtClean="0">
                <a:solidFill>
                  <a:srgbClr val="FEFFFD"/>
                </a:solidFill>
                <a:effectLst>
                  <a:outerShdw blurRad="38100" dist="38100" dir="2700000" algn="tl">
                    <a:srgbClr val="000000">
                      <a:alpha val="43137"/>
                    </a:srgbClr>
                  </a:outerShdw>
                </a:effectLst>
              </a:rPr>
              <a:t>(</a:t>
            </a:r>
            <a:r>
              <a:rPr lang="en-CA" dirty="0">
                <a:solidFill>
                  <a:srgbClr val="FEFFFD"/>
                </a:solidFill>
                <a:effectLst>
                  <a:outerShdw blurRad="38100" dist="38100" dir="2700000" algn="tl">
                    <a:srgbClr val="000000">
                      <a:alpha val="43137"/>
                    </a:srgbClr>
                  </a:outerShdw>
                </a:effectLst>
              </a:rPr>
              <a:t>Genesis </a:t>
            </a:r>
            <a:r>
              <a:rPr lang="en-CA" dirty="0" smtClean="0">
                <a:solidFill>
                  <a:srgbClr val="FEFFFD"/>
                </a:solidFill>
                <a:effectLst>
                  <a:outerShdw blurRad="38100" dist="38100" dir="2700000" algn="tl">
                    <a:srgbClr val="000000">
                      <a:alpha val="43137"/>
                    </a:srgbClr>
                  </a:outerShdw>
                </a:effectLst>
              </a:rPr>
              <a:t>3:1-7</a:t>
            </a:r>
            <a:r>
              <a:rPr lang="en-CA" dirty="0" smtClean="0"/>
              <a:t>)</a:t>
            </a:r>
            <a:endParaRPr lang="en-CA" dirty="0"/>
          </a:p>
          <a:p>
            <a:endParaRPr lang="en-CA" dirty="0"/>
          </a:p>
        </p:txBody>
      </p:sp>
    </p:spTree>
    <p:extLst>
      <p:ext uri="{BB962C8B-B14F-4D97-AF65-F5344CB8AC3E}">
        <p14:creationId xmlns:p14="http://schemas.microsoft.com/office/powerpoint/2010/main" val="2134034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391886" y="363537"/>
            <a:ext cx="9079660" cy="6323866"/>
          </a:xfrm>
        </p:spPr>
        <p:txBody>
          <a:bodyPr>
            <a:normAutofit lnSpcReduction="10000"/>
          </a:bodyPr>
          <a:lstStyle/>
          <a:p>
            <a:r>
              <a:rPr lang="en-CA" dirty="0">
                <a:solidFill>
                  <a:srgbClr val="FEFFFD"/>
                </a:solidFill>
                <a:effectLst>
                  <a:outerShdw blurRad="38100" dist="38100" dir="2700000" algn="tl">
                    <a:srgbClr val="000000">
                      <a:alpha val="43137"/>
                    </a:srgbClr>
                  </a:outerShdw>
                </a:effectLst>
              </a:rPr>
              <a:t>“Trust in the </a:t>
            </a:r>
            <a:r>
              <a:rPr lang="en-CA" cap="small" dirty="0">
                <a:solidFill>
                  <a:srgbClr val="FEFFFD"/>
                </a:solidFill>
                <a:effectLst>
                  <a:outerShdw blurRad="38100" dist="38100" dir="2700000" algn="tl">
                    <a:srgbClr val="000000">
                      <a:alpha val="43137"/>
                    </a:srgbClr>
                  </a:outerShdw>
                </a:effectLst>
              </a:rPr>
              <a:t>Lord</a:t>
            </a:r>
            <a:r>
              <a:rPr lang="en-CA" dirty="0">
                <a:solidFill>
                  <a:srgbClr val="FEFFFD"/>
                </a:solidFill>
                <a:effectLst>
                  <a:outerShdw blurRad="38100" dist="38100" dir="2700000" algn="tl">
                    <a:srgbClr val="000000">
                      <a:alpha val="43137"/>
                    </a:srgbClr>
                  </a:outerShdw>
                </a:effectLst>
              </a:rPr>
              <a:t> with all your heart and lean not on your own understanding;</a:t>
            </a:r>
            <a:r>
              <a:rPr lang="en-CA" baseline="30000" dirty="0">
                <a:solidFill>
                  <a:srgbClr val="FEFFFD"/>
                </a:solidFill>
                <a:effectLst>
                  <a:outerShdw blurRad="38100" dist="38100" dir="2700000" algn="tl">
                    <a:srgbClr val="000000">
                      <a:alpha val="43137"/>
                    </a:srgbClr>
                  </a:outerShdw>
                </a:effectLst>
              </a:rPr>
              <a:t> </a:t>
            </a:r>
            <a:r>
              <a:rPr lang="en-CA" dirty="0">
                <a:solidFill>
                  <a:srgbClr val="FEFFFD"/>
                </a:solidFill>
                <a:effectLst>
                  <a:outerShdw blurRad="38100" dist="38100" dir="2700000" algn="tl">
                    <a:srgbClr val="000000">
                      <a:alpha val="43137"/>
                    </a:srgbClr>
                  </a:outerShdw>
                </a:effectLst>
              </a:rPr>
              <a:t>in all your ways submit to him, and he will make your paths straight.</a:t>
            </a:r>
            <a:r>
              <a:rPr lang="en-CA" baseline="30000" dirty="0">
                <a:solidFill>
                  <a:srgbClr val="FEFFFD"/>
                </a:solidFill>
                <a:effectLst>
                  <a:outerShdw blurRad="38100" dist="38100" dir="2700000" algn="tl">
                    <a:srgbClr val="000000">
                      <a:alpha val="43137"/>
                    </a:srgbClr>
                  </a:outerShdw>
                </a:effectLst>
              </a:rPr>
              <a:t> </a:t>
            </a:r>
            <a:r>
              <a:rPr lang="en-CA" dirty="0">
                <a:solidFill>
                  <a:srgbClr val="FEFFFD"/>
                </a:solidFill>
                <a:effectLst>
                  <a:outerShdw blurRad="38100" dist="38100" dir="2700000" algn="tl">
                    <a:srgbClr val="000000">
                      <a:alpha val="43137"/>
                    </a:srgbClr>
                  </a:outerShdw>
                </a:effectLst>
              </a:rPr>
              <a:t>Do not be wise in your own eyes; fear the </a:t>
            </a:r>
            <a:r>
              <a:rPr lang="en-CA" cap="small" dirty="0">
                <a:solidFill>
                  <a:srgbClr val="FEFFFD"/>
                </a:solidFill>
                <a:effectLst>
                  <a:outerShdw blurRad="38100" dist="38100" dir="2700000" algn="tl">
                    <a:srgbClr val="000000">
                      <a:alpha val="43137"/>
                    </a:srgbClr>
                  </a:outerShdw>
                </a:effectLst>
              </a:rPr>
              <a:t>Lord</a:t>
            </a:r>
            <a:r>
              <a:rPr lang="en-CA" dirty="0">
                <a:solidFill>
                  <a:srgbClr val="FEFFFD"/>
                </a:solidFill>
                <a:effectLst>
                  <a:outerShdw blurRad="38100" dist="38100" dir="2700000" algn="tl">
                    <a:srgbClr val="000000">
                      <a:alpha val="43137"/>
                    </a:srgbClr>
                  </a:outerShdw>
                </a:effectLst>
              </a:rPr>
              <a:t> and shun evil.” (Proverbs 3:5-7)</a:t>
            </a:r>
          </a:p>
          <a:p>
            <a:r>
              <a:rPr lang="en-CA" dirty="0" smtClean="0"/>
              <a:t>In this moment</a:t>
            </a:r>
            <a:r>
              <a:rPr lang="en-CA" dirty="0"/>
              <a:t>, a choice was placed at the feet of </a:t>
            </a:r>
            <a:r>
              <a:rPr lang="en-CA" dirty="0" smtClean="0"/>
              <a:t>humanity:</a:t>
            </a:r>
          </a:p>
          <a:p>
            <a:pPr marL="514350" indent="-514350">
              <a:buFont typeface="+mj-lt"/>
              <a:buAutoNum type="arabicPeriod"/>
            </a:pPr>
            <a:r>
              <a:rPr lang="en-CA" dirty="0" smtClean="0"/>
              <a:t>continue </a:t>
            </a:r>
            <a:r>
              <a:rPr lang="en-CA" dirty="0"/>
              <a:t>to submit to being led by God </a:t>
            </a:r>
            <a:endParaRPr lang="en-CA" dirty="0" smtClean="0"/>
          </a:p>
          <a:p>
            <a:pPr marL="514350" indent="-514350">
              <a:buFont typeface="+mj-lt"/>
              <a:buAutoNum type="arabicPeriod"/>
            </a:pPr>
            <a:r>
              <a:rPr lang="en-CA" dirty="0" smtClean="0"/>
              <a:t>or </a:t>
            </a:r>
            <a:r>
              <a:rPr lang="en-CA" dirty="0"/>
              <a:t>take alternate action thinking a better way could be </a:t>
            </a:r>
            <a:r>
              <a:rPr lang="en-CA" dirty="0" smtClean="0"/>
              <a:t>discerned and doubt </a:t>
            </a:r>
            <a:r>
              <a:rPr lang="en-CA" dirty="0"/>
              <a:t>God as God, </a:t>
            </a:r>
            <a:r>
              <a:rPr lang="en-CA" dirty="0" smtClean="0"/>
              <a:t>doubt </a:t>
            </a:r>
            <a:r>
              <a:rPr lang="en-CA" dirty="0"/>
              <a:t>His sovereignty and </a:t>
            </a:r>
            <a:r>
              <a:rPr lang="en-CA" dirty="0" smtClean="0"/>
              <a:t>doubt </a:t>
            </a:r>
            <a:r>
              <a:rPr lang="en-CA" dirty="0"/>
              <a:t>His good purpose and intention in us. </a:t>
            </a:r>
            <a:endParaRPr lang="en-CA" dirty="0" smtClean="0"/>
          </a:p>
          <a:p>
            <a:r>
              <a:rPr lang="en-CA" dirty="0" smtClean="0"/>
              <a:t>After </a:t>
            </a:r>
            <a:r>
              <a:rPr lang="en-CA" dirty="0"/>
              <a:t>quite literally “walking with God”, the allure to take the lead in such a journey proved too great. </a:t>
            </a:r>
          </a:p>
        </p:txBody>
      </p:sp>
    </p:spTree>
    <p:extLst>
      <p:ext uri="{BB962C8B-B14F-4D97-AF65-F5344CB8AC3E}">
        <p14:creationId xmlns:p14="http://schemas.microsoft.com/office/powerpoint/2010/main" val="1302782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02772" y="1026318"/>
            <a:ext cx="5749607" cy="6351162"/>
          </a:xfrm>
        </p:spPr>
        <p:txBody>
          <a:bodyPr>
            <a:normAutofit/>
          </a:bodyPr>
          <a:lstStyle/>
          <a:p>
            <a:r>
              <a:rPr lang="en-CA" dirty="0"/>
              <a:t>The end result of this interaction was that Adam and Eve chose the break from God’s leading in their life – seizing control of their own destinies as you will – and in very short order, like my friend from Christian Service Brigade, they found themselves looking upward to God from the bottom of a chasm, a chasm created by their sinful actions. </a:t>
            </a:r>
            <a:endParaRPr lang="en-CA" dirty="0"/>
          </a:p>
        </p:txBody>
      </p:sp>
      <p:pic>
        <p:nvPicPr>
          <p:cNvPr id="4098" name="Picture 2" descr="Outc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3187" y="1686774"/>
            <a:ext cx="3109178" cy="3109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1077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831</TotalTime>
  <Words>432</Words>
  <Application>Microsoft Office PowerPoint</Application>
  <PresentationFormat>Widescreen</PresentationFormat>
  <Paragraphs>21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12</cp:revision>
  <cp:lastPrinted>2023-09-22T19:08:51Z</cp:lastPrinted>
  <dcterms:created xsi:type="dcterms:W3CDTF">2023-09-22T14:03:46Z</dcterms:created>
  <dcterms:modified xsi:type="dcterms:W3CDTF">2023-10-07T01:30:21Z</dcterms:modified>
</cp:coreProperties>
</file>