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69" r:id="rId3"/>
    <p:sldId id="262" r:id="rId4"/>
    <p:sldId id="270" r:id="rId5"/>
    <p:sldId id="271" r:id="rId6"/>
    <p:sldId id="257" r:id="rId7"/>
    <p:sldId id="258" r:id="rId8"/>
    <p:sldId id="259" r:id="rId9"/>
    <p:sldId id="260" r:id="rId10"/>
    <p:sldId id="272" r:id="rId11"/>
    <p:sldId id="261" r:id="rId12"/>
    <p:sldId id="265" r:id="rId13"/>
    <p:sldId id="267" r:id="rId14"/>
    <p:sldId id="268" r:id="rId15"/>
    <p:sldId id="264"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17D"/>
    <a:srgbClr val="FFFFFF"/>
    <a:srgbClr val="FBFBFB"/>
    <a:srgbClr val="A9D18E"/>
    <a:srgbClr val="385723"/>
    <a:srgbClr val="6ACEC9"/>
    <a:srgbClr val="F2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6412009-8D03-4061-86EA-7958512F25CD}" type="datetimeFigureOut">
              <a:rPr lang="en-CA" smtClean="0"/>
              <a:t>2023-10-25</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29A8163-0BDC-4C30-95F0-319EABCCEBFC}" type="slidenum">
              <a:rPr lang="en-CA" smtClean="0"/>
              <a:t>‹#›</a:t>
            </a:fld>
            <a:endParaRPr lang="en-CA"/>
          </a:p>
        </p:txBody>
      </p:sp>
    </p:spTree>
    <p:extLst>
      <p:ext uri="{BB962C8B-B14F-4D97-AF65-F5344CB8AC3E}">
        <p14:creationId xmlns:p14="http://schemas.microsoft.com/office/powerpoint/2010/main" val="3980317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E584C73-568B-4BA8-81E1-92D0767BFE07}" type="datetimeFigureOut">
              <a:rPr lang="en-CA" smtClean="0"/>
              <a:t>2023-10-25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DA14EE-2C9D-4A97-BB82-DE86C8DAC67F}" type="slidenum">
              <a:rPr lang="en-CA" smtClean="0"/>
              <a:t>‹#›</a:t>
            </a:fld>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0"/>
            <a:ext cx="12293600" cy="6932562"/>
          </a:xfrm>
          <a:prstGeom prst="rect">
            <a:avLst/>
          </a:prstGeom>
        </p:spPr>
      </p:pic>
    </p:spTree>
    <p:extLst>
      <p:ext uri="{BB962C8B-B14F-4D97-AF65-F5344CB8AC3E}">
        <p14:creationId xmlns:p14="http://schemas.microsoft.com/office/powerpoint/2010/main" val="286657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2772" y="363537"/>
            <a:ext cx="8479971" cy="1325563"/>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E584C73-568B-4BA8-81E1-92D0767BFE07}" type="datetimeFigureOut">
              <a:rPr lang="en-CA" smtClean="0"/>
              <a:t>2023-10-25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108856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E584C73-568B-4BA8-81E1-92D0767BFE07}" type="datetimeFigureOut">
              <a:rPr lang="en-CA" smtClean="0"/>
              <a:t>2023-10-25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424576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772" y="363537"/>
            <a:ext cx="8479971" cy="1325563"/>
          </a:xfrm>
          <a:prstGeom prst="rect">
            <a:avLst/>
          </a:prstGeom>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E584C73-568B-4BA8-81E1-92D0767BFE07}" type="datetimeFigureOut">
              <a:rPr lang="en-CA" smtClean="0"/>
              <a:t>2023-10-25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147238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84C73-568B-4BA8-81E1-92D0767BFE07}" type="datetimeFigureOut">
              <a:rPr lang="en-CA" smtClean="0"/>
              <a:t>2023-10-25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356762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772" y="363537"/>
            <a:ext cx="8479971" cy="1325563"/>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E584C73-568B-4BA8-81E1-92D0767BFE07}" type="datetimeFigureOut">
              <a:rPr lang="en-CA" smtClean="0"/>
              <a:t>2023-10-25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193368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E584C73-568B-4BA8-81E1-92D0767BFE07}" type="datetimeFigureOut">
              <a:rPr lang="en-CA" smtClean="0"/>
              <a:t>2023-10-25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139129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772" y="363537"/>
            <a:ext cx="8479971" cy="1325563"/>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E584C73-568B-4BA8-81E1-92D0767BFE07}" type="datetimeFigureOut">
              <a:rPr lang="en-CA" smtClean="0"/>
              <a:t>2023-10-25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307527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84C73-568B-4BA8-81E1-92D0767BFE07}" type="datetimeFigureOut">
              <a:rPr lang="en-CA" smtClean="0"/>
              <a:t>2023-10-25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57049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84C73-568B-4BA8-81E1-92D0767BFE07}" type="datetimeFigureOut">
              <a:rPr lang="en-CA" smtClean="0"/>
              <a:t>2023-10-25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380148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84C73-568B-4BA8-81E1-92D0767BFE07}" type="datetimeFigureOut">
              <a:rPr lang="en-CA" smtClean="0"/>
              <a:t>2023-10-25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DA14EE-2C9D-4A97-BB82-DE86C8DAC67F}" type="slidenum">
              <a:rPr lang="en-CA" smtClean="0"/>
              <a:t>‹#›</a:t>
            </a:fld>
            <a:endParaRPr lang="en-CA"/>
          </a:p>
        </p:txBody>
      </p:sp>
    </p:spTree>
    <p:extLst>
      <p:ext uri="{BB962C8B-B14F-4D97-AF65-F5344CB8AC3E}">
        <p14:creationId xmlns:p14="http://schemas.microsoft.com/office/powerpoint/2010/main" val="326208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p:cNvSpPr>
            <a:spLocks noGrp="1"/>
          </p:cNvSpPr>
          <p:nvPr>
            <p:ph type="body" idx="1"/>
          </p:nvPr>
        </p:nvSpPr>
        <p:spPr>
          <a:xfrm>
            <a:off x="391886" y="363537"/>
            <a:ext cx="8490857" cy="62114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84C73-568B-4BA8-81E1-92D0767BFE07}" type="datetimeFigureOut">
              <a:rPr lang="en-CA" smtClean="0"/>
              <a:t>2023-10-25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A14EE-2C9D-4A97-BB82-DE86C8DAC67F}" type="slidenum">
              <a:rPr lang="en-CA" smtClean="0"/>
              <a:t>‹#›</a:t>
            </a:fld>
            <a:endParaRPr lang="en-CA"/>
          </a:p>
        </p:txBody>
      </p:sp>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25595" r="29764"/>
          <a:stretch/>
        </p:blipFill>
        <p:spPr>
          <a:xfrm>
            <a:off x="9457898" y="0"/>
            <a:ext cx="2734101" cy="6858000"/>
          </a:xfrm>
          <a:prstGeom prst="rect">
            <a:avLst/>
          </a:prstGeom>
        </p:spPr>
      </p:pic>
    </p:spTree>
    <p:extLst>
      <p:ext uri="{BB962C8B-B14F-4D97-AF65-F5344CB8AC3E}">
        <p14:creationId xmlns:p14="http://schemas.microsoft.com/office/powerpoint/2010/main" val="351556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accent6">
              <a:lumMod val="5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6">
              <a:lumMod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6">
              <a:lumMod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6">
              <a:lumMod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6">
              <a:lumMod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482035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02772" y="518614"/>
            <a:ext cx="8490857" cy="6179183"/>
          </a:xfrm>
        </p:spPr>
        <p:txBody>
          <a:bodyPr>
            <a:normAutofit lnSpcReduction="10000"/>
          </a:bodyPr>
          <a:lstStyle/>
          <a:p>
            <a:pPr marL="0" indent="0">
              <a:buNone/>
            </a:pPr>
            <a:r>
              <a:rPr lang="en-CA" sz="3000" dirty="0" smtClean="0"/>
              <a:t>“</a:t>
            </a:r>
            <a:r>
              <a:rPr lang="en-CA" sz="3000" dirty="0"/>
              <a:t>Build houses and settle down; plant gardens and eat what they produce. Marry and have sons and daughters; find wives for your sons and give your daughters in marriage, so that they too may have sons and daughters. Increase in number there; do not decrease. Also, seek the peace and prosperity of the city to which I have carried you into exile. Pray to the </a:t>
            </a:r>
            <a:r>
              <a:rPr lang="en-CA" sz="3000" cap="small" dirty="0"/>
              <a:t>Lord</a:t>
            </a:r>
            <a:r>
              <a:rPr lang="en-CA" sz="3000" dirty="0"/>
              <a:t> for it, because if it prospers, you too will prosper …</a:t>
            </a:r>
            <a:r>
              <a:rPr lang="en-CA" sz="3000" baseline="30000" dirty="0"/>
              <a:t> </a:t>
            </a:r>
            <a:r>
              <a:rPr lang="en-CA" sz="3000" dirty="0"/>
              <a:t>For I know the plans I have for you,” declares the </a:t>
            </a:r>
            <a:r>
              <a:rPr lang="en-CA" sz="3000" cap="small" dirty="0"/>
              <a:t>Lord</a:t>
            </a:r>
            <a:r>
              <a:rPr lang="en-CA" sz="3000" dirty="0"/>
              <a:t>, “plans to prosper you and not to harm you, plans to give you hope and a future. Then you will call on me and come and pray to me, and I will listen to you. You will seek me and find me when you seek me with all your heart. I will be found by you,” declares the </a:t>
            </a:r>
            <a:r>
              <a:rPr lang="en-CA" sz="3000" cap="small" dirty="0"/>
              <a:t>Lord.” </a:t>
            </a:r>
            <a:endParaRPr lang="en-CA" sz="3000" cap="small" dirty="0" smtClean="0"/>
          </a:p>
          <a:p>
            <a:pPr marL="0" indent="0" algn="r">
              <a:buNone/>
            </a:pPr>
            <a:r>
              <a:rPr lang="en-CA" sz="3000" cap="small" dirty="0" smtClean="0"/>
              <a:t>(</a:t>
            </a:r>
            <a:r>
              <a:rPr lang="en-CA" sz="3000" dirty="0"/>
              <a:t>Jeremiah</a:t>
            </a:r>
            <a:r>
              <a:rPr lang="en-CA" sz="3000" cap="small" dirty="0"/>
              <a:t> 29:4-7, 11-14)</a:t>
            </a:r>
            <a:endParaRPr lang="en-CA" sz="3000" dirty="0"/>
          </a:p>
          <a:p>
            <a:endParaRPr lang="en-CA" dirty="0"/>
          </a:p>
        </p:txBody>
      </p:sp>
    </p:spTree>
    <p:extLst>
      <p:ext uri="{BB962C8B-B14F-4D97-AF65-F5344CB8AC3E}">
        <p14:creationId xmlns:p14="http://schemas.microsoft.com/office/powerpoint/2010/main" val="3076360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29" y="968991"/>
            <a:ext cx="8490857" cy="5251138"/>
          </a:xfrm>
        </p:spPr>
        <p:txBody>
          <a:bodyPr>
            <a:normAutofit/>
          </a:bodyPr>
          <a:lstStyle/>
          <a:p>
            <a:r>
              <a:rPr lang="en-CA" dirty="0"/>
              <a:t>God’s encouragement was that remaining led by God, even as exiles, did not mean becoming cynical, indifferent or uninvolved until circumstances improved. </a:t>
            </a:r>
            <a:endParaRPr lang="en-CA" dirty="0" smtClean="0"/>
          </a:p>
          <a:p>
            <a:r>
              <a:rPr lang="en-CA" dirty="0" smtClean="0"/>
              <a:t>The </a:t>
            </a:r>
            <a:r>
              <a:rPr lang="en-CA" dirty="0"/>
              <a:t>exile therefore would serve as an opportunity to train God’s people on what was truly important in their faith, by stripping away everything else. </a:t>
            </a:r>
            <a:endParaRPr lang="en-CA" dirty="0" smtClean="0"/>
          </a:p>
          <a:p>
            <a:r>
              <a:rPr lang="en-CA" dirty="0" smtClean="0"/>
              <a:t>God’s </a:t>
            </a:r>
            <a:r>
              <a:rPr lang="en-CA" dirty="0"/>
              <a:t>promise was that, even under His discipline, if His people sought Him, they’d find Him!</a:t>
            </a:r>
            <a:endParaRPr lang="en-CA" dirty="0"/>
          </a:p>
        </p:txBody>
      </p:sp>
    </p:spTree>
    <p:extLst>
      <p:ext uri="{BB962C8B-B14F-4D97-AF65-F5344CB8AC3E}">
        <p14:creationId xmlns:p14="http://schemas.microsoft.com/office/powerpoint/2010/main" val="2134034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0068" y="636495"/>
            <a:ext cx="8479971" cy="1325563"/>
          </a:xfrm>
        </p:spPr>
        <p:txBody>
          <a:bodyPr/>
          <a:lstStyle/>
          <a:p>
            <a:endParaRPr lang="en-CA"/>
          </a:p>
        </p:txBody>
      </p:sp>
      <p:sp>
        <p:nvSpPr>
          <p:cNvPr id="13" name="Content Placeholder 12"/>
          <p:cNvSpPr>
            <a:spLocks noGrp="1"/>
          </p:cNvSpPr>
          <p:nvPr>
            <p:ph idx="1"/>
          </p:nvPr>
        </p:nvSpPr>
        <p:spPr>
          <a:xfrm>
            <a:off x="347926" y="3643952"/>
            <a:ext cx="8490857" cy="1921084"/>
          </a:xfrm>
        </p:spPr>
        <p:txBody>
          <a:bodyPr/>
          <a:lstStyle/>
          <a:p>
            <a:r>
              <a:rPr lang="en-CA" dirty="0" smtClean="0"/>
              <a:t>Both exilic books present incredible </a:t>
            </a:r>
            <a:r>
              <a:rPr lang="en-CA" dirty="0"/>
              <a:t>accounts of God’s people quite literally changing human history by remaining active and faithful, even while God’s hand of discipline rested heavily upon them. </a:t>
            </a:r>
            <a:endParaRPr lang="en-CA"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069" y="900756"/>
            <a:ext cx="4190582" cy="2415654"/>
          </a:xfrm>
          <a:prstGeom prst="rect">
            <a:avLst/>
          </a:prstGeom>
        </p:spPr>
      </p:pic>
      <p:pic>
        <p:nvPicPr>
          <p:cNvPr id="4098" name="Picture 2" descr="Book of Esther Summary | Watch an Overview Vide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3666" y="900756"/>
            <a:ext cx="4294497" cy="241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278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2" y="295296"/>
            <a:ext cx="8836762" cy="6494464"/>
          </a:xfrm>
        </p:spPr>
        <p:txBody>
          <a:bodyPr>
            <a:noAutofit/>
          </a:bodyPr>
          <a:lstStyle/>
          <a:p>
            <a:r>
              <a:rPr lang="en-CA" sz="3000" dirty="0"/>
              <a:t>Though we do not find ourselves political exiles in a foreign land anymore, the New Testament firmly indicates that followers of Jesus are aliens, strangers and exiles on the earth and that our “citizenship is in heaven” (Philippians 3:20). </a:t>
            </a:r>
            <a:endParaRPr lang="en-CA" sz="3000" dirty="0" smtClean="0"/>
          </a:p>
          <a:p>
            <a:r>
              <a:rPr lang="en-CA" sz="3000" dirty="0"/>
              <a:t>A</a:t>
            </a:r>
            <a:r>
              <a:rPr lang="en-CA" sz="3000" dirty="0" smtClean="0"/>
              <a:t>re </a:t>
            </a:r>
            <a:r>
              <a:rPr lang="en-CA" sz="3000" dirty="0"/>
              <a:t>we convinced that Christ yet desires we be a people who seek the peace and prosperity of our place of exile? </a:t>
            </a:r>
            <a:endParaRPr lang="en-CA" sz="3000" dirty="0" smtClean="0"/>
          </a:p>
          <a:p>
            <a:r>
              <a:rPr lang="en-CA" sz="3000" dirty="0" smtClean="0"/>
              <a:t>Are </a:t>
            </a:r>
            <a:r>
              <a:rPr lang="en-CA" sz="3000" dirty="0"/>
              <a:t>we as exiles from heaven engaged in prospering our place of exile – the world around us - so that those around us might declare “surely your God is the God of gods and the Lord of kings” (Daniel 2:47)? </a:t>
            </a:r>
            <a:endParaRPr lang="en-CA" sz="3000" dirty="0" smtClean="0"/>
          </a:p>
          <a:p>
            <a:r>
              <a:rPr lang="en-CA" sz="3000" dirty="0"/>
              <a:t>I</a:t>
            </a:r>
            <a:r>
              <a:rPr lang="en-CA" sz="3000" dirty="0" smtClean="0"/>
              <a:t>s </a:t>
            </a:r>
            <a:r>
              <a:rPr lang="en-CA" sz="3000" dirty="0"/>
              <a:t>our faith tenuously propped up by religious ritual or are we a people who engage relationally and whole-heartedly with Christ? </a:t>
            </a:r>
            <a:endParaRPr lang="en-CA" sz="3000" dirty="0"/>
          </a:p>
        </p:txBody>
      </p:sp>
      <p:sp>
        <p:nvSpPr>
          <p:cNvPr id="4" name="Title 3"/>
          <p:cNvSpPr>
            <a:spLocks noGrp="1"/>
          </p:cNvSpPr>
          <p:nvPr>
            <p:ph type="title"/>
          </p:nvPr>
        </p:nvSpPr>
        <p:spPr/>
        <p:txBody>
          <a:bodyPr/>
          <a:lstStyle/>
          <a:p>
            <a:endParaRPr lang="en-CA"/>
          </a:p>
        </p:txBody>
      </p:sp>
    </p:spTree>
    <p:extLst>
      <p:ext uri="{BB962C8B-B14F-4D97-AF65-F5344CB8AC3E}">
        <p14:creationId xmlns:p14="http://schemas.microsoft.com/office/powerpoint/2010/main" val="932508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5" name="Content Placeholder 4"/>
          <p:cNvSpPr>
            <a:spLocks noGrp="1"/>
          </p:cNvSpPr>
          <p:nvPr>
            <p:ph idx="1"/>
          </p:nvPr>
        </p:nvSpPr>
        <p:spPr>
          <a:xfrm>
            <a:off x="391886" y="801998"/>
            <a:ext cx="8834001" cy="4885871"/>
          </a:xfrm>
        </p:spPr>
        <p:txBody>
          <a:bodyPr>
            <a:normAutofit/>
          </a:bodyPr>
          <a:lstStyle/>
          <a:p>
            <a:pPr marL="0" indent="0">
              <a:buNone/>
            </a:pPr>
            <a:r>
              <a:rPr lang="en-CA" dirty="0" smtClean="0"/>
              <a:t>Might we:</a:t>
            </a:r>
          </a:p>
          <a:p>
            <a:r>
              <a:rPr lang="en-CA" dirty="0" smtClean="0"/>
              <a:t>receive </a:t>
            </a:r>
            <a:r>
              <a:rPr lang="en-CA" dirty="0"/>
              <a:t>discipline well and that God’s good purposes through it might be fully accomplished in us. </a:t>
            </a:r>
            <a:endParaRPr lang="en-CA" dirty="0" smtClean="0"/>
          </a:p>
          <a:p>
            <a:r>
              <a:rPr lang="en-CA" dirty="0" smtClean="0"/>
              <a:t>be </a:t>
            </a:r>
            <a:r>
              <a:rPr lang="en-CA" dirty="0"/>
              <a:t>a people who whole-heartedly engage with Christ, so that if all other religious means were stripped away, our faith would not suffer for a moment. </a:t>
            </a:r>
            <a:endParaRPr lang="en-CA" dirty="0" smtClean="0"/>
          </a:p>
          <a:p>
            <a:r>
              <a:rPr lang="en-CA" dirty="0" smtClean="0"/>
              <a:t>be </a:t>
            </a:r>
            <a:r>
              <a:rPr lang="en-CA" dirty="0"/>
              <a:t>a people so yoked to Christ that wherever He leads, we will </a:t>
            </a:r>
            <a:r>
              <a:rPr lang="en-CA" dirty="0" smtClean="0"/>
              <a:t>follow, trusting </a:t>
            </a:r>
            <a:r>
              <a:rPr lang="en-CA" dirty="0"/>
              <a:t>Christ’s </a:t>
            </a:r>
            <a:r>
              <a:rPr lang="en-CA" dirty="0" smtClean="0"/>
              <a:t>                        promise </a:t>
            </a:r>
            <a:r>
              <a:rPr lang="en-CA" dirty="0"/>
              <a:t>that “[His] yoke is easy and </a:t>
            </a:r>
            <a:r>
              <a:rPr lang="en-CA" dirty="0" smtClean="0"/>
              <a:t>                                               [</a:t>
            </a:r>
            <a:r>
              <a:rPr lang="en-CA" dirty="0"/>
              <a:t>His] burden is light”</a:t>
            </a:r>
            <a:r>
              <a:rPr lang="en-CA" dirty="0"/>
              <a:t> </a:t>
            </a:r>
            <a:r>
              <a:rPr lang="en-CA" dirty="0"/>
              <a:t>(Matthew 11:30)</a:t>
            </a:r>
            <a:r>
              <a:rPr lang="en-CA" dirty="0"/>
              <a:t>. </a:t>
            </a:r>
            <a:endParaRPr lang="en-CA" dirty="0"/>
          </a:p>
        </p:txBody>
      </p:sp>
      <p:pic>
        <p:nvPicPr>
          <p:cNvPr id="5122" name="Picture 2" descr="Pinterest"/>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30663" t="29373" r="29217" b="26209"/>
          <a:stretch/>
        </p:blipFill>
        <p:spPr bwMode="auto">
          <a:xfrm>
            <a:off x="7315199" y="4609691"/>
            <a:ext cx="2129051" cy="176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411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655" y="0"/>
            <a:ext cx="12349655" cy="6932563"/>
          </a:xfrm>
        </p:spPr>
      </p:pic>
    </p:spTree>
    <p:extLst>
      <p:ext uri="{BB962C8B-B14F-4D97-AF65-F5344CB8AC3E}">
        <p14:creationId xmlns:p14="http://schemas.microsoft.com/office/powerpoint/2010/main" val="3279357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02772" y="5227093"/>
            <a:ext cx="8490857" cy="1880140"/>
          </a:xfrm>
        </p:spPr>
        <p:txBody>
          <a:bodyPr>
            <a:normAutofit/>
          </a:bodyPr>
          <a:lstStyle/>
          <a:p>
            <a:r>
              <a:rPr lang="en-CA" dirty="0"/>
              <a:t>In 586 BC, </a:t>
            </a:r>
            <a:r>
              <a:rPr lang="en-CA" dirty="0" smtClean="0"/>
              <a:t>Jerusalem </a:t>
            </a:r>
            <a:r>
              <a:rPr lang="en-CA" dirty="0"/>
              <a:t>was sacked and burned and the </a:t>
            </a:r>
            <a:r>
              <a:rPr lang="en-CA" dirty="0" smtClean="0"/>
              <a:t>temple was </a:t>
            </a:r>
            <a:r>
              <a:rPr lang="en-CA" dirty="0"/>
              <a:t>plundered and razed to the ground. Thus began the Babylonian exile.</a:t>
            </a:r>
          </a:p>
        </p:txBody>
      </p:sp>
      <p:pic>
        <p:nvPicPr>
          <p:cNvPr id="5" name="Picture 2" descr="Exile Biblical T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03058" cy="512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22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CA"/>
          </a:p>
        </p:txBody>
      </p:sp>
      <p:sp>
        <p:nvSpPr>
          <p:cNvPr id="3" name="Content Placeholder 2"/>
          <p:cNvSpPr>
            <a:spLocks noGrp="1"/>
          </p:cNvSpPr>
          <p:nvPr>
            <p:ph idx="1"/>
          </p:nvPr>
        </p:nvSpPr>
        <p:spPr>
          <a:xfrm>
            <a:off x="402772" y="363537"/>
            <a:ext cx="8754876" cy="2518011"/>
          </a:xfrm>
        </p:spPr>
        <p:txBody>
          <a:bodyPr>
            <a:noAutofit/>
          </a:bodyPr>
          <a:lstStyle/>
          <a:p>
            <a:pPr marL="0" indent="0">
              <a:buNone/>
            </a:pPr>
            <a:r>
              <a:rPr lang="en-CA" dirty="0"/>
              <a:t>“I remember the devotion of your youth, how as a bride you loved me and followed me through the wilderness, through a land not sown. Israel was holy to the </a:t>
            </a:r>
            <a:r>
              <a:rPr lang="en-CA" cap="small" dirty="0"/>
              <a:t>Lord</a:t>
            </a:r>
            <a:r>
              <a:rPr lang="en-CA" dirty="0"/>
              <a:t> … What fault did your ancestors find in me, that they strayed so far from me? They followed worthless idols and became worthless themselves. They did not ask, ‘Where is the </a:t>
            </a:r>
            <a:r>
              <a:rPr lang="en-CA" cap="small" dirty="0"/>
              <a:t>Lord</a:t>
            </a:r>
            <a:r>
              <a:rPr lang="en-CA" dirty="0"/>
              <a:t>, who brought us up out of Egypt and led us through the barren wilderness? … I brought you into a fertile land to eat its fruit and rich produce. But you came and defiled my land and made my inheritance detestable. The priests did not ask, ‘Where is the </a:t>
            </a:r>
            <a:r>
              <a:rPr lang="en-CA" cap="small" dirty="0"/>
              <a:t>Lord</a:t>
            </a:r>
            <a:r>
              <a:rPr lang="en-CA" dirty="0"/>
              <a:t>?’ Those who deal with the law did not know me; the leaders rebelled </a:t>
            </a:r>
            <a:r>
              <a:rPr lang="en-CA" dirty="0" smtClean="0"/>
              <a:t>against me …”</a:t>
            </a:r>
            <a:endParaRPr lang="en-CA" dirty="0"/>
          </a:p>
        </p:txBody>
      </p:sp>
    </p:spTree>
    <p:extLst>
      <p:ext uri="{BB962C8B-B14F-4D97-AF65-F5344CB8AC3E}">
        <p14:creationId xmlns:p14="http://schemas.microsoft.com/office/powerpoint/2010/main" val="4273492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CA"/>
          </a:p>
        </p:txBody>
      </p:sp>
      <p:sp>
        <p:nvSpPr>
          <p:cNvPr id="3" name="Content Placeholder 2"/>
          <p:cNvSpPr>
            <a:spLocks noGrp="1"/>
          </p:cNvSpPr>
          <p:nvPr>
            <p:ph idx="1"/>
          </p:nvPr>
        </p:nvSpPr>
        <p:spPr>
          <a:xfrm>
            <a:off x="402771" y="1441710"/>
            <a:ext cx="8479971" cy="2518011"/>
          </a:xfrm>
        </p:spPr>
        <p:txBody>
          <a:bodyPr>
            <a:noAutofit/>
          </a:bodyPr>
          <a:lstStyle/>
          <a:p>
            <a:pPr marL="0" indent="0">
              <a:buNone/>
            </a:pPr>
            <a:r>
              <a:rPr lang="en-CA" dirty="0" smtClean="0"/>
              <a:t>“My </a:t>
            </a:r>
            <a:r>
              <a:rPr lang="en-CA" dirty="0"/>
              <a:t>people have exchanged their glorious God for worthless idols ... Have you not brought this on yourselves by forsaking the Lord your God when he led you in the way? … Long ago you broke off your yoke and tore off your bonds; you said, ‘I will not serve you!’ … Although you wash yourself with soap and use an abundance of cleansing powder, the stain of your guilt is still before me,” declares the Sovereign </a:t>
            </a:r>
            <a:r>
              <a:rPr lang="en-CA" cap="small" dirty="0"/>
              <a:t>Lord</a:t>
            </a:r>
            <a:r>
              <a:rPr lang="en-CA" dirty="0"/>
              <a:t> </a:t>
            </a:r>
            <a:r>
              <a:rPr lang="en-CA" dirty="0" smtClean="0"/>
              <a:t>…”</a:t>
            </a:r>
            <a:endParaRPr lang="en-CA" dirty="0"/>
          </a:p>
        </p:txBody>
      </p:sp>
    </p:spTree>
    <p:extLst>
      <p:ext uri="{BB962C8B-B14F-4D97-AF65-F5344CB8AC3E}">
        <p14:creationId xmlns:p14="http://schemas.microsoft.com/office/powerpoint/2010/main" val="1583061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CA"/>
          </a:p>
        </p:txBody>
      </p:sp>
      <p:sp>
        <p:nvSpPr>
          <p:cNvPr id="3" name="Content Placeholder 2"/>
          <p:cNvSpPr>
            <a:spLocks noGrp="1"/>
          </p:cNvSpPr>
          <p:nvPr>
            <p:ph idx="1"/>
          </p:nvPr>
        </p:nvSpPr>
        <p:spPr>
          <a:xfrm>
            <a:off x="402771" y="868504"/>
            <a:ext cx="8479971" cy="2518011"/>
          </a:xfrm>
        </p:spPr>
        <p:txBody>
          <a:bodyPr>
            <a:noAutofit/>
          </a:bodyPr>
          <a:lstStyle/>
          <a:p>
            <a:pPr marL="0" indent="0">
              <a:buNone/>
            </a:pPr>
            <a:r>
              <a:rPr lang="en-CA" dirty="0" smtClean="0"/>
              <a:t>“They </a:t>
            </a:r>
            <a:r>
              <a:rPr lang="en-CA" dirty="0"/>
              <a:t>have turned their backs to me and not their faces; yet when they are in trouble, they say, ‘Come and </a:t>
            </a:r>
            <a:r>
              <a:rPr lang="en-CA"/>
              <a:t>save </a:t>
            </a:r>
            <a:r>
              <a:rPr lang="en-CA" smtClean="0"/>
              <a:t>us!’ </a:t>
            </a:r>
            <a:r>
              <a:rPr lang="en-CA" dirty="0"/>
              <a:t>Where then are the gods you made for yourselves? Let them come if they can save you when you are in trouble! For you, Judah, have as many gods as you have towns … In vain I punished your people; they did not respond to correction … my people have forgotten me, days without number.” </a:t>
            </a:r>
            <a:endParaRPr lang="en-CA" dirty="0" smtClean="0"/>
          </a:p>
          <a:p>
            <a:pPr marL="0" indent="0" algn="r">
              <a:buNone/>
            </a:pPr>
            <a:r>
              <a:rPr lang="en-CA" dirty="0" smtClean="0"/>
              <a:t>(</a:t>
            </a:r>
            <a:r>
              <a:rPr lang="en-CA" dirty="0"/>
              <a:t>Jeremiah </a:t>
            </a:r>
            <a:r>
              <a:rPr lang="en-CA" dirty="0" smtClean="0"/>
              <a:t>2:2-3,5-8,11,17, 20, 22, 27-28</a:t>
            </a:r>
            <a:r>
              <a:rPr lang="en-CA" dirty="0"/>
              <a:t>, 30, 32)</a:t>
            </a:r>
            <a:endParaRPr lang="en-CA" dirty="0"/>
          </a:p>
        </p:txBody>
      </p:sp>
    </p:spTree>
    <p:extLst>
      <p:ext uri="{BB962C8B-B14F-4D97-AF65-F5344CB8AC3E}">
        <p14:creationId xmlns:p14="http://schemas.microsoft.com/office/powerpoint/2010/main" val="736336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533" y="623004"/>
            <a:ext cx="8490857" cy="6344178"/>
          </a:xfrm>
        </p:spPr>
        <p:txBody>
          <a:bodyPr>
            <a:normAutofit/>
          </a:bodyPr>
          <a:lstStyle/>
          <a:p>
            <a:r>
              <a:rPr lang="en-CA" dirty="0"/>
              <a:t>Though </a:t>
            </a:r>
            <a:r>
              <a:rPr lang="en-CA" dirty="0" smtClean="0"/>
              <a:t>the people of Israel </a:t>
            </a:r>
            <a:r>
              <a:rPr lang="en-CA" dirty="0"/>
              <a:t>showed themselves to be more greatly devoted to God as He led them out of captivity in Egypt, in short order, they began to stray from His leading. </a:t>
            </a:r>
            <a:endParaRPr lang="en-CA" dirty="0" smtClean="0"/>
          </a:p>
          <a:p>
            <a:r>
              <a:rPr lang="en-CA" dirty="0" smtClean="0"/>
              <a:t>They </a:t>
            </a:r>
            <a:r>
              <a:rPr lang="en-CA" dirty="0"/>
              <a:t>developed their own pathways and fashioned gods after themselves, refusing to serve the God who had saved them. </a:t>
            </a:r>
            <a:endParaRPr lang="en-CA" dirty="0" smtClean="0"/>
          </a:p>
          <a:p>
            <a:r>
              <a:rPr lang="en-CA" dirty="0" smtClean="0"/>
              <a:t>Even </a:t>
            </a:r>
            <a:r>
              <a:rPr lang="en-CA" dirty="0"/>
              <a:t>though they engaged in the intricate sacrificial system of Israel, rather than growing in knowledge of and intimacy with God through it, the people of Israel seem to have forgotten Him entirely, simply doing as they pleased.</a:t>
            </a:r>
            <a:endParaRPr lang="en-CA" dirty="0"/>
          </a:p>
        </p:txBody>
      </p:sp>
    </p:spTree>
    <p:extLst>
      <p:ext uri="{BB962C8B-B14F-4D97-AF65-F5344CB8AC3E}">
        <p14:creationId xmlns:p14="http://schemas.microsoft.com/office/powerpoint/2010/main" val="1023074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3"/>
          <p:cNvSpPr>
            <a:spLocks noGrp="1"/>
          </p:cNvSpPr>
          <p:nvPr>
            <p:ph idx="1"/>
          </p:nvPr>
        </p:nvSpPr>
        <p:spPr>
          <a:xfrm>
            <a:off x="391886" y="3780430"/>
            <a:ext cx="8490857" cy="2794540"/>
          </a:xfrm>
        </p:spPr>
        <p:txBody>
          <a:bodyPr>
            <a:normAutofit lnSpcReduction="10000"/>
          </a:bodyPr>
          <a:lstStyle/>
          <a:p>
            <a:r>
              <a:rPr lang="en-CA" dirty="0" smtClean="0"/>
              <a:t>The </a:t>
            </a:r>
            <a:r>
              <a:rPr lang="en-CA" dirty="0"/>
              <a:t>yoke </a:t>
            </a:r>
            <a:r>
              <a:rPr lang="en-CA" dirty="0" smtClean="0"/>
              <a:t>is </a:t>
            </a:r>
            <a:r>
              <a:rPr lang="en-CA" dirty="0"/>
              <a:t>a </a:t>
            </a:r>
            <a:r>
              <a:rPr lang="en-CA" dirty="0" smtClean="0"/>
              <a:t>Scriptural symbol </a:t>
            </a:r>
            <a:r>
              <a:rPr lang="en-CA" dirty="0"/>
              <a:t>of servitude – of going along in submission to </a:t>
            </a:r>
            <a:r>
              <a:rPr lang="en-CA" dirty="0" smtClean="0"/>
              <a:t>another.</a:t>
            </a:r>
          </a:p>
          <a:p>
            <a:r>
              <a:rPr lang="en-CA" dirty="0" smtClean="0"/>
              <a:t>The </a:t>
            </a:r>
            <a:r>
              <a:rPr lang="en-CA" dirty="0"/>
              <a:t>symbolic language referring to Israel breaking their yoke is meant to communicate that they refused to be yoked to God; as the weaker “ox” they refused to be “pulled along” or be led by God. </a:t>
            </a:r>
            <a:endParaRPr lang="en-CA" dirty="0"/>
          </a:p>
        </p:txBody>
      </p:sp>
      <p:pic>
        <p:nvPicPr>
          <p:cNvPr id="2052" name="Picture 4" descr="Galatians 5: Yoke of Bondage Expla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571" y="204716"/>
            <a:ext cx="7515486" cy="341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393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999" y="3493829"/>
            <a:ext cx="8806705" cy="4319516"/>
          </a:xfrm>
        </p:spPr>
        <p:txBody>
          <a:bodyPr>
            <a:normAutofit/>
          </a:bodyPr>
          <a:lstStyle/>
          <a:p>
            <a:r>
              <a:rPr lang="en-CA" dirty="0"/>
              <a:t>Though </a:t>
            </a:r>
            <a:r>
              <a:rPr lang="en-CA" dirty="0" err="1"/>
              <a:t>Hananiah’s</a:t>
            </a:r>
            <a:r>
              <a:rPr lang="en-CA" dirty="0"/>
              <a:t> yoke-breaking had been painfully premature, God promised to break the yoke of the Babylonians Himself, causing the people of Israel to once again serve Him. Unyoked from foreign enslavement, the people of Israel would find themselves again in a yoked relationship with God as He led them forward as His people. </a:t>
            </a:r>
          </a:p>
          <a:p>
            <a:endParaRPr lang="en-CA"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010" r="3543" b="14865"/>
          <a:stretch/>
        </p:blipFill>
        <p:spPr>
          <a:xfrm>
            <a:off x="1434123" y="235055"/>
            <a:ext cx="6558455" cy="3176886"/>
          </a:xfrm>
          <a:prstGeom prst="rect">
            <a:avLst/>
          </a:prstGeom>
        </p:spPr>
      </p:pic>
    </p:spTree>
    <p:extLst>
      <p:ext uri="{BB962C8B-B14F-4D97-AF65-F5344CB8AC3E}">
        <p14:creationId xmlns:p14="http://schemas.microsoft.com/office/powerpoint/2010/main" val="104686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20884" y="228441"/>
            <a:ext cx="9055127" cy="6629559"/>
          </a:xfrm>
        </p:spPr>
        <p:txBody>
          <a:bodyPr>
            <a:noAutofit/>
          </a:bodyPr>
          <a:lstStyle/>
          <a:p>
            <a:r>
              <a:rPr lang="en-CA" sz="2800" dirty="0" smtClean="0"/>
              <a:t>“</a:t>
            </a:r>
            <a:r>
              <a:rPr lang="en-CA" sz="2800" dirty="0"/>
              <a:t>I will discipline you but only in due measure; I will not let you go entirely unpunished</a:t>
            </a:r>
            <a:r>
              <a:rPr lang="en-CA" sz="2800" dirty="0" smtClean="0"/>
              <a:t>” (Jeremiah 30:11)</a:t>
            </a:r>
          </a:p>
          <a:p>
            <a:r>
              <a:rPr lang="en-CA" sz="2800" dirty="0" smtClean="0"/>
              <a:t>God </a:t>
            </a:r>
            <a:r>
              <a:rPr lang="en-CA" sz="2800" dirty="0"/>
              <a:t>had purpose for the people of Israel during the </a:t>
            </a:r>
            <a:r>
              <a:rPr lang="en-CA" sz="2800" dirty="0" smtClean="0"/>
              <a:t>exile to:</a:t>
            </a:r>
          </a:p>
          <a:p>
            <a:pPr marL="900113" indent="-449263">
              <a:buFont typeface="+mj-lt"/>
              <a:buAutoNum type="arabicPeriod"/>
            </a:pPr>
            <a:r>
              <a:rPr lang="en-CA" sz="2800" dirty="0" smtClean="0"/>
              <a:t>execute </a:t>
            </a:r>
            <a:r>
              <a:rPr lang="en-CA" sz="2800" dirty="0"/>
              <a:t>an act of judgment against the sin of His </a:t>
            </a:r>
            <a:r>
              <a:rPr lang="en-CA" sz="2800" dirty="0" smtClean="0"/>
              <a:t>people</a:t>
            </a:r>
          </a:p>
          <a:p>
            <a:pPr marL="900113" indent="-449263">
              <a:buFont typeface="+mj-lt"/>
              <a:buAutoNum type="arabicPeriod"/>
            </a:pPr>
            <a:r>
              <a:rPr lang="en-CA" sz="2800" dirty="0" smtClean="0"/>
              <a:t>discipline </a:t>
            </a:r>
            <a:r>
              <a:rPr lang="en-CA" sz="2800" dirty="0"/>
              <a:t>His people in due measure</a:t>
            </a:r>
            <a:r>
              <a:rPr lang="en-CA" sz="2800" dirty="0" smtClean="0"/>
              <a:t>.</a:t>
            </a:r>
          </a:p>
          <a:p>
            <a:r>
              <a:rPr lang="en-CA" sz="2800" dirty="0" smtClean="0"/>
              <a:t>Punishment </a:t>
            </a:r>
            <a:r>
              <a:rPr lang="en-CA" sz="2800" dirty="0"/>
              <a:t>and judgement are past-focussed, inflicting some form of penalty for an </a:t>
            </a:r>
            <a:r>
              <a:rPr lang="en-CA" sz="2800" dirty="0" smtClean="0"/>
              <a:t>offense </a:t>
            </a:r>
            <a:r>
              <a:rPr lang="en-CA" sz="2800" dirty="0"/>
              <a:t>committed, while discipline is future-focussed - training of a sort that corrects, molds, or perfects character and behaviour. </a:t>
            </a:r>
          </a:p>
          <a:p>
            <a:r>
              <a:rPr lang="en-CA" sz="2800" dirty="0" smtClean="0"/>
              <a:t>The exile </a:t>
            </a:r>
            <a:r>
              <a:rPr lang="en-CA" sz="2800" dirty="0"/>
              <a:t>was purposed not only to address the past sin of the people of Israel, but also to discipline them for a future life. </a:t>
            </a:r>
            <a:endParaRPr lang="en-CA" sz="2800" dirty="0" smtClean="0"/>
          </a:p>
          <a:p>
            <a:r>
              <a:rPr lang="en-CA" sz="2800" dirty="0" smtClean="0"/>
              <a:t>Specifically</a:t>
            </a:r>
            <a:r>
              <a:rPr lang="en-CA" sz="2800" dirty="0"/>
              <a:t>, it meant the temporary end of Temple worship and the sacrificial system, which meant that the people had to think about what was really important in their faith. </a:t>
            </a:r>
          </a:p>
        </p:txBody>
      </p:sp>
    </p:spTree>
    <p:extLst>
      <p:ext uri="{BB962C8B-B14F-4D97-AF65-F5344CB8AC3E}">
        <p14:creationId xmlns:p14="http://schemas.microsoft.com/office/powerpoint/2010/main" val="4165171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3658</TotalTime>
  <Words>506</Words>
  <Application>Microsoft Office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27</cp:revision>
  <cp:lastPrinted>2023-09-22T19:08:51Z</cp:lastPrinted>
  <dcterms:created xsi:type="dcterms:W3CDTF">2023-09-22T14:03:46Z</dcterms:created>
  <dcterms:modified xsi:type="dcterms:W3CDTF">2023-10-25T17:30:41Z</dcterms:modified>
</cp:coreProperties>
</file>