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9" r:id="rId3"/>
    <p:sldId id="262" r:id="rId4"/>
    <p:sldId id="257" r:id="rId5"/>
    <p:sldId id="258" r:id="rId6"/>
    <p:sldId id="259" r:id="rId7"/>
    <p:sldId id="260" r:id="rId8"/>
    <p:sldId id="261" r:id="rId9"/>
    <p:sldId id="265" r:id="rId10"/>
    <p:sldId id="266" r:id="rId11"/>
    <p:sldId id="267" r:id="rId12"/>
    <p:sldId id="268" r:id="rId13"/>
    <p:sldId id="26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723"/>
    <a:srgbClr val="6ACEC9"/>
    <a:srgbClr val="F2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412009-8D03-4061-86EA-7958512F25CD}" type="datetimeFigureOut">
              <a:rPr lang="en-CA" smtClean="0"/>
              <a:t>2023-10-20</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29A8163-0BDC-4C30-95F0-319EABCCEBFC}" type="slidenum">
              <a:rPr lang="en-CA" smtClean="0"/>
              <a:t>‹#›</a:t>
            </a:fld>
            <a:endParaRPr lang="en-CA"/>
          </a:p>
        </p:txBody>
      </p:sp>
    </p:spTree>
    <p:extLst>
      <p:ext uri="{BB962C8B-B14F-4D97-AF65-F5344CB8AC3E}">
        <p14:creationId xmlns:p14="http://schemas.microsoft.com/office/powerpoint/2010/main" val="3980317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0"/>
            <a:ext cx="12293600" cy="6932562"/>
          </a:xfrm>
          <a:prstGeom prst="rect">
            <a:avLst/>
          </a:prstGeom>
        </p:spPr>
      </p:pic>
    </p:spTree>
    <p:extLst>
      <p:ext uri="{BB962C8B-B14F-4D97-AF65-F5344CB8AC3E}">
        <p14:creationId xmlns:p14="http://schemas.microsoft.com/office/powerpoint/2010/main" val="286657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08856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424576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4723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84C73-568B-4BA8-81E1-92D0767BFE07}" type="datetimeFigureOut">
              <a:rPr lang="en-CA" smtClean="0"/>
              <a:t>2023-10-20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56762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584C73-568B-4BA8-81E1-92D0767BFE07}" type="datetimeFigureOut">
              <a:rPr lang="en-CA" smtClean="0"/>
              <a:t>2023-10-20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93368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E584C73-568B-4BA8-81E1-92D0767BFE07}" type="datetimeFigureOut">
              <a:rPr lang="en-CA" smtClean="0"/>
              <a:t>2023-10-20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39129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E584C73-568B-4BA8-81E1-92D0767BFE07}" type="datetimeFigureOut">
              <a:rPr lang="en-CA" smtClean="0"/>
              <a:t>2023-10-20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07527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84C73-568B-4BA8-81E1-92D0767BFE07}" type="datetimeFigureOut">
              <a:rPr lang="en-CA" smtClean="0"/>
              <a:t>2023-10-20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57049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80148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26208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1999"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 Placeholder 2"/>
          <p:cNvSpPr>
            <a:spLocks noGrp="1"/>
          </p:cNvSpPr>
          <p:nvPr>
            <p:ph type="body" idx="1"/>
          </p:nvPr>
        </p:nvSpPr>
        <p:spPr>
          <a:xfrm>
            <a:off x="391886" y="363537"/>
            <a:ext cx="8490857" cy="62114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84C73-568B-4BA8-81E1-92D0767BFE07}" type="datetimeFigureOut">
              <a:rPr lang="en-CA" smtClean="0"/>
              <a:t>2023-10-20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14EE-2C9D-4A97-BB82-DE86C8DAC67F}" type="slidenum">
              <a:rPr lang="en-CA" smtClean="0"/>
              <a:t>‹#›</a:t>
            </a:fld>
            <a:endParaRPr lang="en-CA"/>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25595" r="29764"/>
          <a:stretch/>
        </p:blipFill>
        <p:spPr>
          <a:xfrm>
            <a:off x="9457898" y="0"/>
            <a:ext cx="2734101" cy="6858000"/>
          </a:xfrm>
          <a:prstGeom prst="rect">
            <a:avLst/>
          </a:prstGeom>
        </p:spPr>
      </p:pic>
    </p:spTree>
    <p:extLst>
      <p:ext uri="{BB962C8B-B14F-4D97-AF65-F5344CB8AC3E}">
        <p14:creationId xmlns:p14="http://schemas.microsoft.com/office/powerpoint/2010/main" val="351556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482035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OUTCOME</a:t>
            </a:r>
            <a:endParaRPr lang="en-CA" dirty="0"/>
          </a:p>
        </p:txBody>
      </p:sp>
      <p:sp>
        <p:nvSpPr>
          <p:cNvPr id="3" name="Content Placeholder 2"/>
          <p:cNvSpPr>
            <a:spLocks noGrp="1"/>
          </p:cNvSpPr>
          <p:nvPr>
            <p:ph idx="1"/>
          </p:nvPr>
        </p:nvSpPr>
        <p:spPr>
          <a:xfrm>
            <a:off x="391886" y="1091821"/>
            <a:ext cx="8490857" cy="5636525"/>
          </a:xfrm>
        </p:spPr>
        <p:txBody>
          <a:bodyPr>
            <a:normAutofit/>
          </a:bodyPr>
          <a:lstStyle/>
          <a:p>
            <a:r>
              <a:rPr lang="en-CA" dirty="0" smtClean="0"/>
              <a:t>After </a:t>
            </a:r>
            <a:r>
              <a:rPr lang="en-CA" dirty="0"/>
              <a:t>another false start </a:t>
            </a:r>
            <a:r>
              <a:rPr lang="en-CA" dirty="0" smtClean="0"/>
              <a:t>with </a:t>
            </a:r>
            <a:r>
              <a:rPr lang="en-CA" dirty="0"/>
              <a:t>Saul, David and his </a:t>
            </a:r>
            <a:r>
              <a:rPr lang="en-CA" dirty="0" smtClean="0"/>
              <a:t>son, </a:t>
            </a:r>
            <a:r>
              <a:rPr lang="en-CA" dirty="0"/>
              <a:t>Solomon, exercised appropriate leadership over God’s people for a period of some 80 years. </a:t>
            </a:r>
            <a:endParaRPr lang="en-CA" dirty="0" smtClean="0"/>
          </a:p>
          <a:p>
            <a:r>
              <a:rPr lang="en-CA" dirty="0" smtClean="0"/>
              <a:t>This </a:t>
            </a:r>
            <a:r>
              <a:rPr lang="en-CA" dirty="0"/>
              <a:t>“blessedness” didn’t last, for of the 39 kings who would reign in Judah and Israel, 31 of them “did evil in the eyes of the Lord”, causing Israel to commit great sin. What we encounter is an “as goes the intermediary, so goes the people of Israel” sort of situation. </a:t>
            </a:r>
            <a:endParaRPr lang="en-CA" dirty="0" smtClean="0"/>
          </a:p>
          <a:p>
            <a:r>
              <a:rPr lang="en-CA" dirty="0" smtClean="0"/>
              <a:t>The </a:t>
            </a:r>
            <a:r>
              <a:rPr lang="en-CA" dirty="0"/>
              <a:t>“better way” apart from the leadership of God in their lives discerned by the Israelites </a:t>
            </a:r>
            <a:r>
              <a:rPr lang="en-CA" dirty="0" smtClean="0"/>
              <a:t>resulted </a:t>
            </a:r>
            <a:r>
              <a:rPr lang="en-CA" dirty="0"/>
              <a:t>in nothing but destruction, oppression and </a:t>
            </a:r>
            <a:r>
              <a:rPr lang="en-CA" dirty="0" smtClean="0"/>
              <a:t>exile.</a:t>
            </a:r>
            <a:endParaRPr lang="en-CA" dirty="0"/>
          </a:p>
        </p:txBody>
      </p:sp>
    </p:spTree>
    <p:extLst>
      <p:ext uri="{BB962C8B-B14F-4D97-AF65-F5344CB8AC3E}">
        <p14:creationId xmlns:p14="http://schemas.microsoft.com/office/powerpoint/2010/main" val="3912921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APPLICATION QUESTIONS</a:t>
            </a:r>
            <a:endParaRPr lang="en-CA" dirty="0"/>
          </a:p>
        </p:txBody>
      </p:sp>
      <p:sp>
        <p:nvSpPr>
          <p:cNvPr id="3" name="Content Placeholder 2"/>
          <p:cNvSpPr>
            <a:spLocks noGrp="1"/>
          </p:cNvSpPr>
          <p:nvPr>
            <p:ph idx="1"/>
          </p:nvPr>
        </p:nvSpPr>
        <p:spPr>
          <a:xfrm>
            <a:off x="391886" y="1146413"/>
            <a:ext cx="8861296" cy="5554638"/>
          </a:xfrm>
        </p:spPr>
        <p:txBody>
          <a:bodyPr>
            <a:noAutofit/>
          </a:bodyPr>
          <a:lstStyle/>
          <a:p>
            <a:r>
              <a:rPr lang="en-CA" sz="3000" dirty="0" smtClean="0"/>
              <a:t>Do we </a:t>
            </a:r>
            <a:r>
              <a:rPr lang="en-CA" sz="3000" dirty="0"/>
              <a:t>experience a blindness to our need for God’s leadership because we live in </a:t>
            </a:r>
            <a:r>
              <a:rPr lang="en-CA" sz="3000" dirty="0" smtClean="0"/>
              <a:t>relative </a:t>
            </a:r>
            <a:r>
              <a:rPr lang="en-CA" sz="3000" dirty="0"/>
              <a:t>comfort and </a:t>
            </a:r>
            <a:r>
              <a:rPr lang="en-CA" sz="3000" dirty="0" smtClean="0"/>
              <a:t>security? </a:t>
            </a:r>
          </a:p>
          <a:p>
            <a:r>
              <a:rPr lang="en-CA" sz="3000" dirty="0" smtClean="0"/>
              <a:t>Is God’s leadership </a:t>
            </a:r>
            <a:r>
              <a:rPr lang="en-CA" sz="3000" dirty="0"/>
              <a:t>any less required when in a position of comfort than when in a position of </a:t>
            </a:r>
            <a:r>
              <a:rPr lang="en-CA" sz="3000" dirty="0" smtClean="0"/>
              <a:t>challenge? </a:t>
            </a:r>
          </a:p>
          <a:p>
            <a:r>
              <a:rPr lang="en-CA" sz="3000" dirty="0" smtClean="0"/>
              <a:t>Here </a:t>
            </a:r>
            <a:r>
              <a:rPr lang="en-CA" sz="3000" dirty="0"/>
              <a:t>in the relative peace and security of Mount Albert, </a:t>
            </a:r>
            <a:r>
              <a:rPr lang="en-CA" sz="3000" dirty="0" smtClean="0"/>
              <a:t>do we acknowledge in </a:t>
            </a:r>
            <a:r>
              <a:rPr lang="en-CA" sz="3000" dirty="0"/>
              <a:t>a way that leads to </a:t>
            </a:r>
            <a:r>
              <a:rPr lang="en-CA" sz="3000" dirty="0" smtClean="0"/>
              <a:t>action, </a:t>
            </a:r>
            <a:r>
              <a:rPr lang="en-CA" sz="3000" dirty="0"/>
              <a:t>the need for God’s immediate and direct </a:t>
            </a:r>
            <a:r>
              <a:rPr lang="en-CA" sz="3000" dirty="0" smtClean="0"/>
              <a:t>leadership?</a:t>
            </a:r>
          </a:p>
          <a:p>
            <a:r>
              <a:rPr lang="en-CA" sz="3000" dirty="0" smtClean="0"/>
              <a:t>In </a:t>
            </a:r>
            <a:r>
              <a:rPr lang="en-CA" sz="3000" dirty="0"/>
              <a:t>what ways might our desire to form our own futures be akin to rejecting God as our king? </a:t>
            </a:r>
            <a:endParaRPr lang="en-CA" sz="3000" dirty="0" smtClean="0"/>
          </a:p>
          <a:p>
            <a:r>
              <a:rPr lang="en-CA" sz="3000" dirty="0" smtClean="0"/>
              <a:t>In </a:t>
            </a:r>
            <a:r>
              <a:rPr lang="en-CA" sz="3000" dirty="0"/>
              <a:t>a million little tiny moments of self-assuredness, are we becoming people who reject God as king? </a:t>
            </a:r>
          </a:p>
        </p:txBody>
      </p:sp>
    </p:spTree>
    <p:extLst>
      <p:ext uri="{BB962C8B-B14F-4D97-AF65-F5344CB8AC3E}">
        <p14:creationId xmlns:p14="http://schemas.microsoft.com/office/powerpoint/2010/main" val="932508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5124" name="Picture 4" descr="http://zionelginil.org/wp-content/uploads/2020/12/Return-to-the-Lord.jpeg"/>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1886" y="985361"/>
            <a:ext cx="8823774" cy="4967786"/>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p:txBody>
          <a:bodyPr/>
          <a:lstStyle/>
          <a:p>
            <a:endParaRPr lang="en-CA" dirty="0"/>
          </a:p>
        </p:txBody>
      </p:sp>
    </p:spTree>
    <p:extLst>
      <p:ext uri="{BB962C8B-B14F-4D97-AF65-F5344CB8AC3E}">
        <p14:creationId xmlns:p14="http://schemas.microsoft.com/office/powerpoint/2010/main" val="1916411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55" y="0"/>
            <a:ext cx="12349655" cy="6932563"/>
          </a:xfrm>
        </p:spPr>
      </p:pic>
    </p:spTree>
    <p:extLst>
      <p:ext uri="{BB962C8B-B14F-4D97-AF65-F5344CB8AC3E}">
        <p14:creationId xmlns:p14="http://schemas.microsoft.com/office/powerpoint/2010/main" val="327935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4053385"/>
            <a:ext cx="8490857" cy="3053848"/>
          </a:xfrm>
        </p:spPr>
        <p:txBody>
          <a:bodyPr>
            <a:normAutofit/>
          </a:bodyPr>
          <a:lstStyle/>
          <a:p>
            <a:pPr marL="0" indent="0" algn="ctr">
              <a:buNone/>
            </a:pPr>
            <a:r>
              <a:rPr lang="en-CA" sz="4400" dirty="0" smtClean="0"/>
              <a:t>What has been one thing that you’ve learned, or been reminded of again, throughout this series thus far?</a:t>
            </a:r>
            <a:endParaRPr lang="en-CA" sz="4400" dirty="0"/>
          </a:p>
        </p:txBody>
      </p:sp>
      <p:pic>
        <p:nvPicPr>
          <p:cNvPr id="1026" name="Picture 2" descr="The Discussion Section: Some Pointers — Mick Cooper Training and Consultan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2076" y="163774"/>
            <a:ext cx="6910475" cy="4206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92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CA"/>
          </a:p>
        </p:txBody>
      </p:sp>
      <p:sp>
        <p:nvSpPr>
          <p:cNvPr id="3" name="Content Placeholder 2"/>
          <p:cNvSpPr>
            <a:spLocks noGrp="1"/>
          </p:cNvSpPr>
          <p:nvPr>
            <p:ph idx="1"/>
          </p:nvPr>
        </p:nvSpPr>
        <p:spPr>
          <a:xfrm>
            <a:off x="307238" y="3295552"/>
            <a:ext cx="8945944" cy="2518011"/>
          </a:xfrm>
        </p:spPr>
        <p:txBody>
          <a:bodyPr>
            <a:noAutofit/>
          </a:bodyPr>
          <a:lstStyle/>
          <a:p>
            <a:r>
              <a:rPr lang="en-CA" sz="3000" dirty="0" smtClean="0"/>
              <a:t>Last </a:t>
            </a:r>
            <a:r>
              <a:rPr lang="en-CA" sz="3000" dirty="0"/>
              <a:t>Sunday, we discussed how difficult situations can cause circumstantial blindness to God’s </a:t>
            </a:r>
            <a:r>
              <a:rPr lang="en-CA" sz="3000" dirty="0" smtClean="0"/>
              <a:t>leadership. </a:t>
            </a:r>
            <a:r>
              <a:rPr lang="en-CA" sz="3000" dirty="0"/>
              <a:t>We learned that not even </a:t>
            </a:r>
            <a:r>
              <a:rPr lang="en-CA" sz="3000" dirty="0" smtClean="0"/>
              <a:t>tangible </a:t>
            </a:r>
            <a:r>
              <a:rPr lang="en-CA" sz="3000" dirty="0"/>
              <a:t>evidence of God’s immanent leadership was enough to enable the Israelites to patiently persevere when tough stuff came their way </a:t>
            </a:r>
            <a:r>
              <a:rPr lang="en-CA" sz="3000" dirty="0" smtClean="0"/>
              <a:t>and that </a:t>
            </a:r>
            <a:r>
              <a:rPr lang="en-CA" sz="3000" dirty="0"/>
              <a:t>their inability to remain humbly led by God was due in part to the fact that they really did not know the God whom they were following. </a:t>
            </a:r>
            <a:endParaRPr lang="en-CA" sz="3000" dirty="0" smtClean="0"/>
          </a:p>
        </p:txBody>
      </p:sp>
      <p:pic>
        <p:nvPicPr>
          <p:cNvPr id="6" name="Picture 2" descr="Art by Rivka Korf Stu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2918" y="284508"/>
            <a:ext cx="5659678" cy="2809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49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363537"/>
            <a:ext cx="8490857" cy="6344178"/>
          </a:xfrm>
        </p:spPr>
        <p:txBody>
          <a:bodyPr>
            <a:normAutofit/>
          </a:bodyPr>
          <a:lstStyle/>
          <a:p>
            <a:pPr marL="0" indent="0">
              <a:buNone/>
            </a:pPr>
            <a:r>
              <a:rPr lang="en-CA" dirty="0" smtClean="0"/>
              <a:t>At this point, the </a:t>
            </a:r>
            <a:r>
              <a:rPr lang="en-CA" dirty="0"/>
              <a:t>people </a:t>
            </a:r>
            <a:r>
              <a:rPr lang="en-CA" dirty="0" smtClean="0"/>
              <a:t>                                                                       of </a:t>
            </a:r>
            <a:r>
              <a:rPr lang="en-CA" dirty="0"/>
              <a:t>Israel finally began to </a:t>
            </a:r>
            <a:r>
              <a:rPr lang="en-CA" dirty="0" smtClean="0"/>
              <a:t>                                                             follow </a:t>
            </a:r>
            <a:r>
              <a:rPr lang="en-CA" dirty="0"/>
              <a:t>the leading of </a:t>
            </a:r>
            <a:r>
              <a:rPr lang="en-CA" dirty="0" smtClean="0"/>
              <a:t>                                                                            God </a:t>
            </a:r>
            <a:r>
              <a:rPr lang="en-CA" dirty="0"/>
              <a:t>more effectively. </a:t>
            </a:r>
            <a:endParaRPr lang="en-CA" dirty="0" smtClean="0"/>
          </a:p>
          <a:p>
            <a:pPr marL="0" indent="0">
              <a:buNone/>
            </a:pPr>
            <a:r>
              <a:rPr lang="en-CA" dirty="0" smtClean="0"/>
              <a:t>This </a:t>
            </a:r>
            <a:r>
              <a:rPr lang="en-CA" dirty="0"/>
              <a:t>submission to God’s </a:t>
            </a:r>
            <a:r>
              <a:rPr lang="en-CA" dirty="0" smtClean="0"/>
              <a:t>                                                             leading </a:t>
            </a:r>
            <a:r>
              <a:rPr lang="en-CA" dirty="0"/>
              <a:t>occurred in </a:t>
            </a:r>
            <a:r>
              <a:rPr lang="en-CA" dirty="0" smtClean="0"/>
              <a:t>two                                                                              ways:</a:t>
            </a:r>
          </a:p>
          <a:p>
            <a:pPr marL="514350" indent="-514350">
              <a:buFont typeface="+mj-lt"/>
              <a:buAutoNum type="arabicPeriod"/>
            </a:pPr>
            <a:r>
              <a:rPr lang="en-CA" dirty="0" smtClean="0"/>
              <a:t>by </a:t>
            </a:r>
            <a:r>
              <a:rPr lang="en-CA" dirty="0"/>
              <a:t>physically following God’s leading towards the Promised Land </a:t>
            </a:r>
            <a:endParaRPr lang="en-CA" dirty="0" smtClean="0"/>
          </a:p>
          <a:p>
            <a:pPr marL="514350" indent="-514350">
              <a:buFont typeface="+mj-lt"/>
              <a:buAutoNum type="arabicPeriod"/>
            </a:pPr>
            <a:r>
              <a:rPr lang="en-CA" dirty="0" smtClean="0"/>
              <a:t>by </a:t>
            </a:r>
            <a:r>
              <a:rPr lang="en-CA" dirty="0"/>
              <a:t>following God’s leading in the reorientation of their hearts and minds towards God and away from false systems of </a:t>
            </a:r>
            <a:r>
              <a:rPr lang="en-CA" dirty="0" smtClean="0"/>
              <a:t>worship</a:t>
            </a:r>
            <a:endParaRPr lang="en-CA" dirty="0"/>
          </a:p>
        </p:txBody>
      </p:sp>
      <p:pic>
        <p:nvPicPr>
          <p:cNvPr id="2050" name="Picture 2" descr="7.31.18) What's Going on with Bellator Christi? - Bellator Chris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4420" y="459071"/>
            <a:ext cx="4087505" cy="2725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074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3971499"/>
            <a:ext cx="8490857" cy="2603472"/>
          </a:xfrm>
        </p:spPr>
        <p:txBody>
          <a:bodyPr>
            <a:normAutofit/>
          </a:bodyPr>
          <a:lstStyle/>
          <a:p>
            <a:r>
              <a:rPr lang="en-CA" dirty="0"/>
              <a:t>Over a period of about 14 years, </a:t>
            </a:r>
            <a:r>
              <a:rPr lang="en-CA" dirty="0" smtClean="0"/>
              <a:t>the Israelites settled </a:t>
            </a:r>
            <a:r>
              <a:rPr lang="en-CA" dirty="0"/>
              <a:t>into their land allotments by tribe of birth and they began to enjoy the produce of a land of milk and honey, </a:t>
            </a:r>
            <a:r>
              <a:rPr lang="en-CA" dirty="0" smtClean="0"/>
              <a:t>eventually experiencing </a:t>
            </a:r>
            <a:r>
              <a:rPr lang="en-CA" dirty="0"/>
              <a:t>rest from enemy attack for </a:t>
            </a:r>
            <a:r>
              <a:rPr lang="en-CA" dirty="0" smtClean="0"/>
              <a:t>close </a:t>
            </a:r>
            <a:r>
              <a:rPr lang="en-CA" dirty="0"/>
              <a:t>to 30 </a:t>
            </a:r>
            <a:r>
              <a:rPr lang="en-CA" dirty="0" smtClean="0"/>
              <a:t>years. </a:t>
            </a:r>
            <a:endParaRPr lang="en-CA" dirty="0"/>
          </a:p>
        </p:txBody>
      </p:sp>
      <p:pic>
        <p:nvPicPr>
          <p:cNvPr id="3074" name="Picture 2" descr="The Pros and Cons of Comfort Zones | Walden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840" y="363537"/>
            <a:ext cx="6048947" cy="3402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93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1165181"/>
            <a:ext cx="8490857" cy="6211434"/>
          </a:xfrm>
        </p:spPr>
        <p:txBody>
          <a:bodyPr>
            <a:normAutofit/>
          </a:bodyPr>
          <a:lstStyle/>
          <a:p>
            <a:r>
              <a:rPr lang="en-CA" dirty="0"/>
              <a:t>“After that whole generation had been gathered to their ancestors, another generation grew up who knew neither the </a:t>
            </a:r>
            <a:r>
              <a:rPr lang="en-CA" cap="small" dirty="0"/>
              <a:t>Lord</a:t>
            </a:r>
            <a:r>
              <a:rPr lang="en-CA" dirty="0"/>
              <a:t> nor what he had done for Israel. Then the Israelites did evil in the eyes of the </a:t>
            </a:r>
            <a:r>
              <a:rPr lang="en-CA" cap="small" dirty="0"/>
              <a:t>Lord</a:t>
            </a:r>
            <a:r>
              <a:rPr lang="en-CA" dirty="0"/>
              <a:t> and served the </a:t>
            </a:r>
            <a:r>
              <a:rPr lang="en-CA" dirty="0" err="1"/>
              <a:t>Baals</a:t>
            </a:r>
            <a:r>
              <a:rPr lang="en-CA" dirty="0"/>
              <a:t>. They forsook the </a:t>
            </a:r>
            <a:r>
              <a:rPr lang="en-CA" cap="small" dirty="0"/>
              <a:t>Lord</a:t>
            </a:r>
            <a:r>
              <a:rPr lang="en-CA" dirty="0"/>
              <a:t>, the God of their ancestors, who had brought them out of Egypt. They followed and worshiped various gods of the peoples around them.” </a:t>
            </a:r>
            <a:endParaRPr lang="en-CA" dirty="0" smtClean="0"/>
          </a:p>
          <a:p>
            <a:pPr marL="0" indent="0" algn="r">
              <a:buNone/>
            </a:pPr>
            <a:r>
              <a:rPr lang="en-CA" dirty="0" smtClean="0"/>
              <a:t>(</a:t>
            </a:r>
            <a:r>
              <a:rPr lang="en-CA" dirty="0"/>
              <a:t>Judges 2:10-12</a:t>
            </a:r>
            <a:r>
              <a:rPr lang="en-CA" dirty="0" smtClean="0"/>
              <a:t>)</a:t>
            </a:r>
          </a:p>
          <a:p>
            <a:endParaRPr lang="en-CA" dirty="0"/>
          </a:p>
        </p:txBody>
      </p:sp>
    </p:spTree>
    <p:extLst>
      <p:ext uri="{BB962C8B-B14F-4D97-AF65-F5344CB8AC3E}">
        <p14:creationId xmlns:p14="http://schemas.microsoft.com/office/powerpoint/2010/main" val="104686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286601"/>
            <a:ext cx="8490857" cy="6820630"/>
          </a:xfrm>
        </p:spPr>
        <p:txBody>
          <a:bodyPr>
            <a:normAutofit lnSpcReduction="10000"/>
          </a:bodyPr>
          <a:lstStyle/>
          <a:p>
            <a:r>
              <a:rPr lang="en-CA" dirty="0" smtClean="0"/>
              <a:t>The people of Israel grew </a:t>
            </a:r>
            <a:r>
              <a:rPr lang="en-CA" dirty="0"/>
              <a:t>to know both the voice and presence of their Good Shepherd and found submitting to His leadership </a:t>
            </a:r>
            <a:r>
              <a:rPr lang="en-CA" dirty="0" smtClean="0"/>
              <a:t>more </a:t>
            </a:r>
            <a:r>
              <a:rPr lang="en-CA" dirty="0"/>
              <a:t>easily done</a:t>
            </a:r>
            <a:r>
              <a:rPr lang="en-CA" dirty="0" smtClean="0"/>
              <a:t>.</a:t>
            </a:r>
          </a:p>
          <a:p>
            <a:r>
              <a:rPr lang="en-CA" dirty="0" smtClean="0"/>
              <a:t>Though </a:t>
            </a:r>
            <a:r>
              <a:rPr lang="en-CA" dirty="0"/>
              <a:t>the people of Israel became more lead-able, they required a tangible intermediary to actually follow. </a:t>
            </a:r>
            <a:endParaRPr lang="en-CA" dirty="0" smtClean="0"/>
          </a:p>
          <a:p>
            <a:r>
              <a:rPr lang="en-CA" dirty="0" smtClean="0"/>
              <a:t>Thee </a:t>
            </a:r>
            <a:r>
              <a:rPr lang="en-CA" dirty="0"/>
              <a:t>Israelites </a:t>
            </a:r>
            <a:r>
              <a:rPr lang="en-CA" dirty="0" smtClean="0"/>
              <a:t>evidence </a:t>
            </a:r>
            <a:r>
              <a:rPr lang="en-CA" dirty="0"/>
              <a:t>a proclivity to follow the intermediary, rather than God through His intermediary. </a:t>
            </a:r>
            <a:endParaRPr lang="en-CA" dirty="0" smtClean="0"/>
          </a:p>
          <a:p>
            <a:r>
              <a:rPr lang="en-CA" dirty="0" smtClean="0"/>
              <a:t>The </a:t>
            </a:r>
            <a:r>
              <a:rPr lang="en-CA" dirty="0"/>
              <a:t>result of this is that once no longer being led on a wilderness walk and being established in the land, with the visible cloud and fire of God’s presence now absent and God’s intermediary dismissed, a generation emerged that did not know God, nor His guiding presence. </a:t>
            </a:r>
            <a:endParaRPr lang="en-CA" dirty="0"/>
          </a:p>
        </p:txBody>
      </p:sp>
    </p:spTree>
    <p:extLst>
      <p:ext uri="{BB962C8B-B14F-4D97-AF65-F5344CB8AC3E}">
        <p14:creationId xmlns:p14="http://schemas.microsoft.com/office/powerpoint/2010/main" val="4165171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4" y="4782674"/>
            <a:ext cx="8809467" cy="1325563"/>
          </a:xfrm>
        </p:spPr>
        <p:txBody>
          <a:bodyPr/>
          <a:lstStyle/>
          <a:p>
            <a:pPr algn="ctr"/>
            <a:r>
              <a:rPr lang="en-CA" b="1" dirty="0" smtClean="0">
                <a:solidFill>
                  <a:srgbClr val="385723"/>
                </a:solidFill>
              </a:rPr>
              <a:t>THE PROBLEM</a:t>
            </a:r>
            <a:endParaRPr lang="en-CA" b="1" dirty="0">
              <a:solidFill>
                <a:srgbClr val="385723"/>
              </a:solidFill>
            </a:endParaRPr>
          </a:p>
        </p:txBody>
      </p:sp>
      <p:sp>
        <p:nvSpPr>
          <p:cNvPr id="3" name="Content Placeholder 2"/>
          <p:cNvSpPr>
            <a:spLocks noGrp="1"/>
          </p:cNvSpPr>
          <p:nvPr>
            <p:ph idx="1"/>
          </p:nvPr>
        </p:nvSpPr>
        <p:spPr>
          <a:xfrm>
            <a:off x="391886" y="5445456"/>
            <a:ext cx="8490857" cy="5251138"/>
          </a:xfrm>
        </p:spPr>
        <p:txBody>
          <a:bodyPr/>
          <a:lstStyle/>
          <a:p>
            <a:pPr marL="0" indent="0" algn="ctr">
              <a:buNone/>
            </a:pPr>
            <a:r>
              <a:rPr lang="en-CA" dirty="0" smtClean="0"/>
              <a:t>“In </a:t>
            </a:r>
            <a:r>
              <a:rPr lang="en-CA" dirty="0"/>
              <a:t>those days Israel had no king; everyone did as they saw fit” (Judges 21:25). </a:t>
            </a:r>
            <a:endParaRPr lang="en-CA" dirty="0"/>
          </a:p>
        </p:txBody>
      </p:sp>
      <p:pic>
        <p:nvPicPr>
          <p:cNvPr id="4098" name="Picture 2" descr="Who Were the Judges of Israel? - Overview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307" y="667978"/>
            <a:ext cx="6798623" cy="37770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392072" y="194317"/>
            <a:ext cx="6803858" cy="569958"/>
          </a:xfrm>
          <a:prstGeom prst="rect">
            <a:avLst/>
          </a:prstGeom>
          <a:solidFill>
            <a:srgbClr val="F2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1350963" algn="l"/>
              </a:tabLst>
            </a:pPr>
            <a:r>
              <a:rPr lang="en-CA" sz="5400" b="1" dirty="0" smtClean="0">
                <a:solidFill>
                  <a:srgbClr val="6ACEC9"/>
                </a:solidFill>
                <a:latin typeface="Arial Narrow" panose="020B0606020202030204" pitchFamily="34" charset="0"/>
              </a:rPr>
              <a:t>THE JUDGES</a:t>
            </a:r>
            <a:endParaRPr lang="en-CA" sz="5400" b="1" dirty="0">
              <a:solidFill>
                <a:srgbClr val="6ACEC9"/>
              </a:solidFill>
              <a:latin typeface="Arial Narrow" panose="020B0606020202030204" pitchFamily="34" charset="0"/>
            </a:endParaRPr>
          </a:p>
        </p:txBody>
      </p:sp>
    </p:spTree>
    <p:extLst>
      <p:ext uri="{BB962C8B-B14F-4D97-AF65-F5344CB8AC3E}">
        <p14:creationId xmlns:p14="http://schemas.microsoft.com/office/powerpoint/2010/main" val="2134034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THEIR SOLUTION</a:t>
            </a:r>
            <a:endParaRPr lang="en-CA" dirty="0"/>
          </a:p>
        </p:txBody>
      </p:sp>
      <p:sp>
        <p:nvSpPr>
          <p:cNvPr id="3" name="Content Placeholder 2"/>
          <p:cNvSpPr>
            <a:spLocks noGrp="1"/>
          </p:cNvSpPr>
          <p:nvPr>
            <p:ph idx="1"/>
          </p:nvPr>
        </p:nvSpPr>
        <p:spPr>
          <a:xfrm>
            <a:off x="337294" y="1146413"/>
            <a:ext cx="8929535" cy="5800297"/>
          </a:xfrm>
        </p:spPr>
        <p:txBody>
          <a:bodyPr>
            <a:normAutofit fontScale="92500" lnSpcReduction="10000"/>
          </a:bodyPr>
          <a:lstStyle/>
          <a:p>
            <a:pPr marL="0" indent="0">
              <a:buNone/>
            </a:pPr>
            <a:r>
              <a:rPr lang="en-CA" dirty="0"/>
              <a:t>“All the elders of Israel gathered together and came to Samuel at Ramah. They said to him, “You are old, and your sons do not follow your ways; now appoint a king to lead us, such as all the other nations have.” But when they said, “Give us a king to lead us,” this displeased Samuel; so he prayed to the </a:t>
            </a:r>
            <a:r>
              <a:rPr lang="en-CA" cap="small" dirty="0"/>
              <a:t>Lord</a:t>
            </a:r>
            <a:r>
              <a:rPr lang="en-CA" dirty="0"/>
              <a:t>. And the </a:t>
            </a:r>
            <a:r>
              <a:rPr lang="en-CA" cap="small" dirty="0"/>
              <a:t>Lord</a:t>
            </a:r>
            <a:r>
              <a:rPr lang="en-CA" dirty="0"/>
              <a:t> told him: “Listen to all that the people are saying to you; it is not you they have rejected, but they have rejected me as their king. As they have done from the day I brought them up out of Egypt until this day, forsaking me and serving other gods, so they are doing to you. Now listen to them; but warn them solemnly and let them know what the king who will reign over them will claim as his rights</a:t>
            </a:r>
            <a:r>
              <a:rPr lang="en-CA" dirty="0" smtClean="0"/>
              <a:t>.” </a:t>
            </a:r>
          </a:p>
          <a:p>
            <a:pPr marL="0" indent="0" algn="r">
              <a:buNone/>
            </a:pPr>
            <a:r>
              <a:rPr lang="en-CA" dirty="0" smtClean="0"/>
              <a:t>(1 Samuel 8:4-9)</a:t>
            </a:r>
            <a:endParaRPr lang="en-CA" dirty="0"/>
          </a:p>
        </p:txBody>
      </p:sp>
    </p:spTree>
    <p:extLst>
      <p:ext uri="{BB962C8B-B14F-4D97-AF65-F5344CB8AC3E}">
        <p14:creationId xmlns:p14="http://schemas.microsoft.com/office/powerpoint/2010/main" val="2046278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3567</TotalTime>
  <Words>574</Words>
  <Application>Microsoft Office PowerPoint</Application>
  <PresentationFormat>Widescreen</PresentationFormat>
  <Paragraphs>29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PROBLEM</vt:lpstr>
      <vt:lpstr>THEIR SOLUTION</vt:lpstr>
      <vt:lpstr>THE OUTCOME</vt:lpstr>
      <vt:lpstr>APPLICATION QUESTIONS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18</cp:revision>
  <cp:lastPrinted>2023-09-22T19:08:51Z</cp:lastPrinted>
  <dcterms:created xsi:type="dcterms:W3CDTF">2023-09-22T14:03:46Z</dcterms:created>
  <dcterms:modified xsi:type="dcterms:W3CDTF">2023-10-20T15:15:05Z</dcterms:modified>
</cp:coreProperties>
</file>