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62" r:id="rId3"/>
    <p:sldId id="257" r:id="rId4"/>
    <p:sldId id="258" r:id="rId5"/>
    <p:sldId id="259" r:id="rId6"/>
    <p:sldId id="260" r:id="rId7"/>
    <p:sldId id="261" r:id="rId8"/>
    <p:sldId id="265" r:id="rId9"/>
    <p:sldId id="266" r:id="rId10"/>
    <p:sldId id="267" r:id="rId11"/>
    <p:sldId id="268" r:id="rId12"/>
    <p:sldId id="264"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6412009-8D03-4061-86EA-7958512F25CD}" type="datetimeFigureOut">
              <a:rPr lang="en-CA" smtClean="0"/>
              <a:t>2023-10-13</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29A8163-0BDC-4C30-95F0-319EABCCEBFC}" type="slidenum">
              <a:rPr lang="en-CA" smtClean="0"/>
              <a:t>‹#›</a:t>
            </a:fld>
            <a:endParaRPr lang="en-CA"/>
          </a:p>
        </p:txBody>
      </p:sp>
    </p:spTree>
    <p:extLst>
      <p:ext uri="{BB962C8B-B14F-4D97-AF65-F5344CB8AC3E}">
        <p14:creationId xmlns:p14="http://schemas.microsoft.com/office/powerpoint/2010/main" val="3980317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600" y="0"/>
            <a:ext cx="12293600" cy="6932562"/>
          </a:xfrm>
          <a:prstGeom prst="rect">
            <a:avLst/>
          </a:prstGeom>
        </p:spPr>
      </p:pic>
    </p:spTree>
    <p:extLst>
      <p:ext uri="{BB962C8B-B14F-4D97-AF65-F5344CB8AC3E}">
        <p14:creationId xmlns:p14="http://schemas.microsoft.com/office/powerpoint/2010/main" val="286657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088569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4245764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dirty="0" smtClean="0"/>
              <a:t>Click to edit Master title style</a:t>
            </a:r>
            <a:endParaRPr lang="en-CA"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472389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584C73-568B-4BA8-81E1-92D0767BFE07}" type="datetimeFigureOut">
              <a:rPr lang="en-CA" smtClean="0"/>
              <a:t>2023-10-13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567623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E584C73-568B-4BA8-81E1-92D0767BFE07}" type="datetimeFigureOut">
              <a:rPr lang="en-CA" smtClean="0"/>
              <a:t>2023-10-13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933684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E584C73-568B-4BA8-81E1-92D0767BFE07}" type="datetimeFigureOut">
              <a:rPr lang="en-CA" smtClean="0"/>
              <a:t>2023-10-13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391299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E584C73-568B-4BA8-81E1-92D0767BFE07}" type="datetimeFigureOut">
              <a:rPr lang="en-CA" smtClean="0"/>
              <a:t>2023-10-13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075276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84C73-568B-4BA8-81E1-92D0767BFE07}" type="datetimeFigureOut">
              <a:rPr lang="en-CA" smtClean="0"/>
              <a:t>2023-10-13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570498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84C73-568B-4BA8-81E1-92D0767BFE07}" type="datetimeFigureOut">
              <a:rPr lang="en-CA" smtClean="0"/>
              <a:t>2023-10-13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801483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84C73-568B-4BA8-81E1-92D0767BFE07}" type="datetimeFigureOut">
              <a:rPr lang="en-CA" smtClean="0"/>
              <a:t>2023-10-13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262084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1999"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 Placeholder 2"/>
          <p:cNvSpPr>
            <a:spLocks noGrp="1"/>
          </p:cNvSpPr>
          <p:nvPr>
            <p:ph type="body" idx="1"/>
          </p:nvPr>
        </p:nvSpPr>
        <p:spPr>
          <a:xfrm>
            <a:off x="391886" y="363537"/>
            <a:ext cx="8490857" cy="621143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584C73-568B-4BA8-81E1-92D0767BFE07}" type="datetimeFigureOut">
              <a:rPr lang="en-CA" smtClean="0"/>
              <a:t>2023-10-13</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A14EE-2C9D-4A97-BB82-DE86C8DAC67F}" type="slidenum">
              <a:rPr lang="en-CA" smtClean="0"/>
              <a:t>‹#›</a:t>
            </a:fld>
            <a:endParaRPr lang="en-CA"/>
          </a:p>
        </p:txBody>
      </p:sp>
      <p:pic>
        <p:nvPicPr>
          <p:cNvPr id="8" name="Picture 7"/>
          <p:cNvPicPr>
            <a:picLocks noChangeAspect="1"/>
          </p:cNvPicPr>
          <p:nvPr userDrawn="1"/>
        </p:nvPicPr>
        <p:blipFill rotWithShape="1">
          <a:blip r:embed="rId13">
            <a:extLst>
              <a:ext uri="{28A0092B-C50C-407E-A947-70E740481C1C}">
                <a14:useLocalDpi xmlns:a14="http://schemas.microsoft.com/office/drawing/2010/main" val="0"/>
              </a:ext>
            </a:extLst>
          </a:blip>
          <a:srcRect l="25595" r="29764"/>
          <a:stretch/>
        </p:blipFill>
        <p:spPr>
          <a:xfrm>
            <a:off x="9457898" y="0"/>
            <a:ext cx="2734101" cy="6858000"/>
          </a:xfrm>
          <a:prstGeom prst="rect">
            <a:avLst/>
          </a:prstGeom>
        </p:spPr>
      </p:pic>
    </p:spTree>
    <p:extLst>
      <p:ext uri="{BB962C8B-B14F-4D97-AF65-F5344CB8AC3E}">
        <p14:creationId xmlns:p14="http://schemas.microsoft.com/office/powerpoint/2010/main" val="3515563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2482035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lnSpcReduction="10000"/>
          </a:bodyPr>
          <a:lstStyle/>
          <a:p>
            <a:r>
              <a:rPr lang="en-CA" dirty="0"/>
              <a:t>What </a:t>
            </a:r>
            <a:r>
              <a:rPr lang="en-CA" dirty="0" smtClean="0"/>
              <a:t>we </a:t>
            </a:r>
            <a:r>
              <a:rPr lang="en-CA" dirty="0"/>
              <a:t>can learn from the experience of the Exodus is that it is extremely difficult to trust fully in the leading of one whom you do not know, particularly when difficult or challenging circumstances mount against you. </a:t>
            </a:r>
            <a:endParaRPr lang="en-CA" dirty="0" smtClean="0"/>
          </a:p>
          <a:p>
            <a:r>
              <a:rPr lang="en-CA" dirty="0"/>
              <a:t>W</a:t>
            </a:r>
            <a:r>
              <a:rPr lang="en-CA" dirty="0" smtClean="0"/>
              <a:t>e </a:t>
            </a:r>
            <a:r>
              <a:rPr lang="en-CA" dirty="0"/>
              <a:t>too must come to know God in a personal and intimate way if we are to ever find ourselves effectively led by Him. </a:t>
            </a:r>
            <a:endParaRPr lang="en-CA" dirty="0" smtClean="0"/>
          </a:p>
          <a:p>
            <a:r>
              <a:rPr lang="en-CA" dirty="0" smtClean="0"/>
              <a:t>If </a:t>
            </a:r>
            <a:r>
              <a:rPr lang="en-CA" dirty="0"/>
              <a:t>we do not come to know Him as “gracious and compassionate, slow to anger and abounding in love, [relenting] from sending calamity” then I do not think we will ever trust Him with all our hearts or submit to Him in all our ways.</a:t>
            </a:r>
          </a:p>
        </p:txBody>
      </p:sp>
    </p:spTree>
    <p:extLst>
      <p:ext uri="{BB962C8B-B14F-4D97-AF65-F5344CB8AC3E}">
        <p14:creationId xmlns:p14="http://schemas.microsoft.com/office/powerpoint/2010/main" val="932508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dirty="0" smtClean="0"/>
              <a:t>“</a:t>
            </a:r>
            <a:r>
              <a:rPr lang="en-CA" dirty="0"/>
              <a:t>Here I am! I stand at the door and knock. If anyone hears my voice and opens the door, I will come in and eat with that person, and they with me</a:t>
            </a:r>
            <a:r>
              <a:rPr lang="en-CA" dirty="0" smtClean="0"/>
              <a:t>”.</a:t>
            </a:r>
            <a:r>
              <a:rPr lang="en-CA" dirty="0"/>
              <a:t> </a:t>
            </a:r>
            <a:r>
              <a:rPr lang="en-CA" dirty="0" smtClean="0"/>
              <a:t>(Revelation 3:20)</a:t>
            </a:r>
          </a:p>
          <a:p>
            <a:r>
              <a:rPr lang="en-CA" dirty="0" smtClean="0"/>
              <a:t>This is a profound invitation to relational </a:t>
            </a:r>
            <a:r>
              <a:rPr lang="en-CA" dirty="0"/>
              <a:t>connection </a:t>
            </a:r>
            <a:r>
              <a:rPr lang="en-CA" dirty="0" smtClean="0"/>
              <a:t>and intimacy</a:t>
            </a:r>
            <a:r>
              <a:rPr lang="en-CA" dirty="0"/>
              <a:t>. </a:t>
            </a:r>
            <a:endParaRPr lang="en-CA" dirty="0" smtClean="0"/>
          </a:p>
          <a:p>
            <a:r>
              <a:rPr lang="en-CA" dirty="0" smtClean="0"/>
              <a:t>Might </a:t>
            </a:r>
            <a:r>
              <a:rPr lang="en-CA" dirty="0"/>
              <a:t>we be a people in whom God delights as we grow to know Him better, finding greater strength to be led by Him, even if this means navigating difficult waters. </a:t>
            </a:r>
            <a:endParaRPr lang="en-CA" dirty="0" smtClean="0"/>
          </a:p>
          <a:p>
            <a:r>
              <a:rPr lang="en-CA" dirty="0" smtClean="0"/>
              <a:t>Might </a:t>
            </a:r>
            <a:r>
              <a:rPr lang="en-CA" dirty="0"/>
              <a:t>our knowledge of God enable us to trust Him with all of our hearts and in all our ways submit to Him.</a:t>
            </a:r>
          </a:p>
          <a:p>
            <a:endParaRPr lang="en-CA" dirty="0"/>
          </a:p>
        </p:txBody>
      </p:sp>
    </p:spTree>
    <p:extLst>
      <p:ext uri="{BB962C8B-B14F-4D97-AF65-F5344CB8AC3E}">
        <p14:creationId xmlns:p14="http://schemas.microsoft.com/office/powerpoint/2010/main" val="1916411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655" y="0"/>
            <a:ext cx="12349655" cy="6932563"/>
          </a:xfrm>
        </p:spPr>
      </p:pic>
    </p:spTree>
    <p:extLst>
      <p:ext uri="{BB962C8B-B14F-4D97-AF65-F5344CB8AC3E}">
        <p14:creationId xmlns:p14="http://schemas.microsoft.com/office/powerpoint/2010/main" val="3279357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en-CA"/>
          </a:p>
        </p:txBody>
      </p:sp>
      <p:sp>
        <p:nvSpPr>
          <p:cNvPr id="3" name="Content Placeholder 2"/>
          <p:cNvSpPr>
            <a:spLocks noGrp="1"/>
          </p:cNvSpPr>
          <p:nvPr>
            <p:ph idx="1"/>
          </p:nvPr>
        </p:nvSpPr>
        <p:spPr>
          <a:xfrm>
            <a:off x="430068" y="564678"/>
            <a:ext cx="3582374" cy="6211434"/>
          </a:xfrm>
        </p:spPr>
        <p:txBody>
          <a:bodyPr>
            <a:normAutofit lnSpcReduction="10000"/>
          </a:bodyPr>
          <a:lstStyle/>
          <a:p>
            <a:r>
              <a:rPr lang="en-CA" dirty="0" smtClean="0"/>
              <a:t>What a blessing it is the know that on both a cosmic and individual level, God has a plan to reverse the curse of Genesis 3, providing us a way to escape the wages of sin – that is death – and to give to us a new ability to follow Him in this world. </a:t>
            </a:r>
          </a:p>
        </p:txBody>
      </p:sp>
      <p:pic>
        <p:nvPicPr>
          <p:cNvPr id="5122" name="Picture 2" descr="That Slimy Pit – Going From Strength to Streng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2757" y="147731"/>
            <a:ext cx="4704736" cy="646901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That Slimy Pit – Going From Strength to Strength"/>
          <p:cNvPicPr>
            <a:picLocks noChangeAspect="1" noChangeArrowheads="1"/>
          </p:cNvPicPr>
          <p:nvPr/>
        </p:nvPicPr>
        <p:blipFill rotWithShape="1">
          <a:blip r:embed="rId2">
            <a:extLst>
              <a:ext uri="{28A0092B-C50C-407E-A947-70E740481C1C}">
                <a14:useLocalDpi xmlns:a14="http://schemas.microsoft.com/office/drawing/2010/main" val="0"/>
              </a:ext>
            </a:extLst>
          </a:blip>
          <a:srcRect l="8891" t="54855" r="86468"/>
          <a:stretch/>
        </p:blipFill>
        <p:spPr bwMode="auto">
          <a:xfrm>
            <a:off x="4790365" y="3696269"/>
            <a:ext cx="218364" cy="2920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3492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CA"/>
          </a:p>
        </p:txBody>
      </p:sp>
      <p:sp>
        <p:nvSpPr>
          <p:cNvPr id="3" name="Content Placeholder 2"/>
          <p:cNvSpPr>
            <a:spLocks noGrp="1"/>
          </p:cNvSpPr>
          <p:nvPr>
            <p:ph idx="1"/>
          </p:nvPr>
        </p:nvSpPr>
        <p:spPr>
          <a:xfrm>
            <a:off x="391886" y="660054"/>
            <a:ext cx="8490857" cy="6211434"/>
          </a:xfrm>
        </p:spPr>
        <p:txBody>
          <a:bodyPr>
            <a:normAutofit/>
          </a:bodyPr>
          <a:lstStyle/>
          <a:p>
            <a:pPr marL="0" indent="0">
              <a:buNone/>
            </a:pPr>
            <a:r>
              <a:rPr lang="en-CA" dirty="0" smtClean="0"/>
              <a:t>THE STORY OF GENESIS 1-11</a:t>
            </a:r>
          </a:p>
          <a:p>
            <a:r>
              <a:rPr lang="en-CA" dirty="0" smtClean="0"/>
              <a:t>Despite God’s shown mercy,                                              humanity refused to submit to                                                           His leadership in their lives.</a:t>
            </a:r>
          </a:p>
          <a:p>
            <a:r>
              <a:rPr lang="en-CA" dirty="0" smtClean="0"/>
              <a:t>Through Abraham, Isaac, Jacob                                                     and Joseph, God sought to lead                                                                  His people toward the future He had originally intended for humanity, establishing them in such a way that rightful glory was brought to God and that all humanity would be blessed by the faithfulness of His people. </a:t>
            </a:r>
            <a:endParaRPr lang="en-CA" dirty="0"/>
          </a:p>
        </p:txBody>
      </p:sp>
      <p:pic>
        <p:nvPicPr>
          <p:cNvPr id="1028" name="Picture 4" descr="Genesis Scrol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89734" y="498615"/>
            <a:ext cx="2768895" cy="2768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3074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91886" y="4405745"/>
            <a:ext cx="8490857" cy="2169226"/>
          </a:xfrm>
        </p:spPr>
        <p:txBody>
          <a:bodyPr/>
          <a:lstStyle/>
          <a:p>
            <a:r>
              <a:rPr lang="en-CA" dirty="0"/>
              <a:t>Rather than making God’s glory obvious, the people of Israel followed their own pathway in worshipping false gods, obscuring the knowledge of God from all in Egypt. </a:t>
            </a:r>
          </a:p>
        </p:txBody>
      </p:sp>
      <p:pic>
        <p:nvPicPr>
          <p:cNvPr id="4" name="Picture 2" descr="Art by Rivka Korf Studi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1429" y="363537"/>
            <a:ext cx="7492134" cy="371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393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91886" y="646566"/>
            <a:ext cx="8490857" cy="6211434"/>
          </a:xfrm>
        </p:spPr>
        <p:txBody>
          <a:bodyPr>
            <a:normAutofit/>
          </a:bodyPr>
          <a:lstStyle/>
          <a:p>
            <a:pPr marL="0" indent="0">
              <a:buNone/>
            </a:pPr>
            <a:r>
              <a:rPr lang="en-CA" dirty="0"/>
              <a:t>“I am the </a:t>
            </a:r>
            <a:r>
              <a:rPr lang="en-CA" cap="small" dirty="0"/>
              <a:t>Lord</a:t>
            </a:r>
            <a:r>
              <a:rPr lang="en-CA" dirty="0"/>
              <a:t>, and I will bring you out from under the yoke of the Egyptians. I will free you from being slaves to them, and I will redeem you with an outstretched arm and with mighty acts of judgment. I will take you as my own people, and I will be your God. Then you will know that I am the </a:t>
            </a:r>
            <a:r>
              <a:rPr lang="en-CA" cap="small" dirty="0"/>
              <a:t>Lord</a:t>
            </a:r>
            <a:r>
              <a:rPr lang="en-CA" dirty="0"/>
              <a:t> your God, who brought you out from under the yoke of the Egyptians. And I will bring you to the land I swore with uplifted hand to give to Abraham, to Isaac and to Jacob. I will give it to you as a possession. I am the </a:t>
            </a:r>
            <a:r>
              <a:rPr lang="en-CA" cap="small" dirty="0"/>
              <a:t>Lord</a:t>
            </a:r>
            <a:r>
              <a:rPr lang="en-CA" dirty="0" smtClean="0"/>
              <a:t>.”</a:t>
            </a:r>
          </a:p>
          <a:p>
            <a:pPr marL="0" indent="0" algn="r">
              <a:buNone/>
            </a:pPr>
            <a:r>
              <a:rPr lang="en-CA" dirty="0" smtClean="0"/>
              <a:t> </a:t>
            </a:r>
            <a:r>
              <a:rPr lang="en-CA" dirty="0"/>
              <a:t>(Exodus 6:6-8)</a:t>
            </a:r>
          </a:p>
        </p:txBody>
      </p:sp>
    </p:spTree>
    <p:extLst>
      <p:ext uri="{BB962C8B-B14F-4D97-AF65-F5344CB8AC3E}">
        <p14:creationId xmlns:p14="http://schemas.microsoft.com/office/powerpoint/2010/main" val="104686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02772" y="1141459"/>
            <a:ext cx="8490857" cy="6211434"/>
          </a:xfrm>
        </p:spPr>
        <p:txBody>
          <a:bodyPr>
            <a:normAutofit/>
          </a:bodyPr>
          <a:lstStyle/>
          <a:p>
            <a:r>
              <a:rPr lang="en-CA" dirty="0" smtClean="0"/>
              <a:t>The </a:t>
            </a:r>
            <a:r>
              <a:rPr lang="en-CA" dirty="0"/>
              <a:t>circumstantial difficulties </a:t>
            </a:r>
            <a:r>
              <a:rPr lang="en-CA" dirty="0" smtClean="0"/>
              <a:t>of the Israelites deafened </a:t>
            </a:r>
            <a:r>
              <a:rPr lang="en-CA" dirty="0"/>
              <a:t>them to the guiding voice of </a:t>
            </a:r>
            <a:r>
              <a:rPr lang="en-CA" dirty="0" smtClean="0"/>
              <a:t>God, but </a:t>
            </a:r>
            <a:r>
              <a:rPr lang="en-CA" dirty="0"/>
              <a:t>God </a:t>
            </a:r>
            <a:r>
              <a:rPr lang="en-CA" dirty="0" smtClean="0"/>
              <a:t>kept about His plan for His people.</a:t>
            </a:r>
          </a:p>
          <a:p>
            <a:r>
              <a:rPr lang="en-CA" dirty="0" smtClean="0"/>
              <a:t>When </a:t>
            </a:r>
            <a:r>
              <a:rPr lang="en-CA" dirty="0"/>
              <a:t>a challenging situation </a:t>
            </a:r>
            <a:r>
              <a:rPr lang="en-CA" dirty="0" smtClean="0"/>
              <a:t>befell </a:t>
            </a:r>
            <a:r>
              <a:rPr lang="en-CA" dirty="0"/>
              <a:t>the people of Israel, even though they had just been recipients of God powerful leading and abundant blessing and even though the smoke and fire of God’s presence billowed and burned around them, their first response was to doubt God’s leading, voicing their preference for their former slavery in Egypt. </a:t>
            </a:r>
          </a:p>
        </p:txBody>
      </p:sp>
    </p:spTree>
    <p:extLst>
      <p:ext uri="{BB962C8B-B14F-4D97-AF65-F5344CB8AC3E}">
        <p14:creationId xmlns:p14="http://schemas.microsoft.com/office/powerpoint/2010/main" val="4165171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809467" cy="1325563"/>
          </a:xfrm>
        </p:spPr>
        <p:txBody>
          <a:bodyPr/>
          <a:lstStyle/>
          <a:p>
            <a:r>
              <a:rPr lang="en-CA" b="1" dirty="0" smtClean="0"/>
              <a:t>Four Miracles, Four Similar Responses</a:t>
            </a:r>
            <a:endParaRPr lang="en-CA" b="1" dirty="0"/>
          </a:p>
        </p:txBody>
      </p:sp>
      <p:sp>
        <p:nvSpPr>
          <p:cNvPr id="3" name="Content Placeholder 2"/>
          <p:cNvSpPr>
            <a:spLocks noGrp="1"/>
          </p:cNvSpPr>
          <p:nvPr>
            <p:ph idx="1"/>
          </p:nvPr>
        </p:nvSpPr>
        <p:spPr>
          <a:xfrm>
            <a:off x="391886" y="1323833"/>
            <a:ext cx="8490857" cy="5251138"/>
          </a:xfrm>
        </p:spPr>
        <p:txBody>
          <a:bodyPr/>
          <a:lstStyle/>
          <a:p>
            <a:pPr marL="514350" indent="-514350">
              <a:buFont typeface="+mj-lt"/>
              <a:buAutoNum type="arabicPeriod"/>
            </a:pPr>
            <a:r>
              <a:rPr lang="en-CA" dirty="0" smtClean="0"/>
              <a:t>The Red Sea parted and the Egyptian armies destroyed</a:t>
            </a:r>
          </a:p>
          <a:p>
            <a:pPr marL="514350" indent="-514350">
              <a:buFont typeface="+mj-lt"/>
              <a:buAutoNum type="arabicPeriod"/>
            </a:pPr>
            <a:r>
              <a:rPr lang="en-CA" dirty="0" smtClean="0"/>
              <a:t>Bitter water cleansed at Marah</a:t>
            </a:r>
          </a:p>
          <a:p>
            <a:pPr marL="514350" indent="-514350">
              <a:buFont typeface="+mj-lt"/>
              <a:buAutoNum type="arabicPeriod"/>
            </a:pPr>
            <a:r>
              <a:rPr lang="en-CA" dirty="0" smtClean="0"/>
              <a:t>Manna and quail provided in the Desert of Sin</a:t>
            </a:r>
          </a:p>
          <a:p>
            <a:pPr marL="514350" indent="-514350">
              <a:buFont typeface="+mj-lt"/>
              <a:buAutoNum type="arabicPeriod"/>
            </a:pPr>
            <a:r>
              <a:rPr lang="en-CA" dirty="0" smtClean="0"/>
              <a:t>Water provided from a rock near </a:t>
            </a:r>
            <a:r>
              <a:rPr lang="en-CA" dirty="0" err="1" smtClean="0"/>
              <a:t>Rephidim</a:t>
            </a:r>
            <a:endParaRPr lang="en-CA" dirty="0" smtClean="0"/>
          </a:p>
          <a:p>
            <a:pPr marL="0" indent="0">
              <a:buNone/>
            </a:pPr>
            <a:endParaRPr lang="en-CA" sz="1400" dirty="0" smtClean="0"/>
          </a:p>
          <a:p>
            <a:pPr marL="3862388" indent="-450850"/>
            <a:r>
              <a:rPr lang="en-CA" dirty="0" smtClean="0"/>
              <a:t>When the </a:t>
            </a:r>
            <a:r>
              <a:rPr lang="en-CA" dirty="0"/>
              <a:t>Israelites were faced with a circumstantial </a:t>
            </a:r>
            <a:r>
              <a:rPr lang="en-CA" dirty="0" smtClean="0"/>
              <a:t>challenge, they </a:t>
            </a:r>
            <a:r>
              <a:rPr lang="en-CA" dirty="0"/>
              <a:t>manifested situational doubt in God. </a:t>
            </a:r>
          </a:p>
        </p:txBody>
      </p:sp>
      <p:pic>
        <p:nvPicPr>
          <p:cNvPr id="4" name="Picture 2" descr="The Word &quot;Doubt&quot; Concept And Theme Painted In Watercolor Ink On A White  Paper. Stock Photo, Picture and Royalty Free Image. Image 64648612."/>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1954" y="4080681"/>
            <a:ext cx="3261569" cy="2370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4034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91886" y="4449170"/>
            <a:ext cx="8490857" cy="2221335"/>
          </a:xfrm>
        </p:spPr>
        <p:txBody>
          <a:bodyPr>
            <a:normAutofit/>
          </a:bodyPr>
          <a:lstStyle/>
          <a:p>
            <a:r>
              <a:rPr lang="en-CA" dirty="0" smtClean="0"/>
              <a:t>A GOOD REMINDER: In challenging </a:t>
            </a:r>
            <a:r>
              <a:rPr lang="en-CA" dirty="0"/>
              <a:t>moments, </a:t>
            </a:r>
            <a:r>
              <a:rPr lang="en-CA" dirty="0" smtClean="0"/>
              <a:t>we need </a:t>
            </a:r>
            <a:r>
              <a:rPr lang="en-CA" dirty="0"/>
              <a:t>to fix </a:t>
            </a:r>
            <a:r>
              <a:rPr lang="en-CA" dirty="0" smtClean="0"/>
              <a:t>our </a:t>
            </a:r>
            <a:r>
              <a:rPr lang="en-CA" dirty="0"/>
              <a:t>eyes on </a:t>
            </a:r>
            <a:r>
              <a:rPr lang="en-CA" dirty="0" smtClean="0"/>
              <a:t>Jesus, who we know, </a:t>
            </a:r>
            <a:r>
              <a:rPr lang="en-CA" dirty="0"/>
              <a:t>rather than suffering the circumstantial blindness that </a:t>
            </a:r>
            <a:r>
              <a:rPr lang="en-CA" dirty="0" smtClean="0"/>
              <a:t>often creeps </a:t>
            </a:r>
            <a:r>
              <a:rPr lang="en-CA" dirty="0"/>
              <a:t>in. </a:t>
            </a:r>
          </a:p>
        </p:txBody>
      </p:sp>
      <p:pic>
        <p:nvPicPr>
          <p:cNvPr id="4098" name="Picture 2" descr="Muskeg | The Canadian Encycloped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914" y="459071"/>
            <a:ext cx="8229829" cy="3832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6278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92500" lnSpcReduction="10000"/>
          </a:bodyPr>
          <a:lstStyle/>
          <a:p>
            <a:r>
              <a:rPr lang="en-CA" dirty="0"/>
              <a:t>Ultimately, </a:t>
            </a:r>
            <a:r>
              <a:rPr lang="en-CA" dirty="0" smtClean="0"/>
              <a:t>the </a:t>
            </a:r>
            <a:r>
              <a:rPr lang="en-CA" dirty="0"/>
              <a:t>reason for the circumstantial blindness of the Israelites is that they simply did not know God. </a:t>
            </a:r>
            <a:endParaRPr lang="en-CA" dirty="0" smtClean="0"/>
          </a:p>
          <a:p>
            <a:r>
              <a:rPr lang="en-CA" dirty="0" smtClean="0"/>
              <a:t>Though </a:t>
            </a:r>
            <a:r>
              <a:rPr lang="en-CA" dirty="0"/>
              <a:t>they should have known God as the One who miraculously paved a way for the people of Israel by giving Abraham and Sarah a son in their old age, or the One who powerfully led Joseph from the bottom of a cistern to the palaces of Egypt, they simply did not. </a:t>
            </a:r>
            <a:endParaRPr lang="en-CA" dirty="0" smtClean="0"/>
          </a:p>
          <a:p>
            <a:r>
              <a:rPr lang="en-CA" dirty="0" smtClean="0"/>
              <a:t>And </a:t>
            </a:r>
            <a:r>
              <a:rPr lang="en-CA" dirty="0"/>
              <a:t>now, faced with troubling circumstances, they did not know that God was entirely trustworthy. </a:t>
            </a:r>
            <a:r>
              <a:rPr lang="en-CA" dirty="0" smtClean="0"/>
              <a:t>For </a:t>
            </a:r>
            <a:r>
              <a:rPr lang="en-CA" dirty="0"/>
              <a:t>all they knew at a personal level, they might have been being led by a god who desired their destruction, or a god who was cruelly “playing” with humanity, or a charlatan god who would abandon them at the earliest convenience.  </a:t>
            </a:r>
          </a:p>
          <a:p>
            <a:endParaRPr lang="en-CA" dirty="0"/>
          </a:p>
        </p:txBody>
      </p:sp>
    </p:spTree>
    <p:extLst>
      <p:ext uri="{BB962C8B-B14F-4D97-AF65-F5344CB8AC3E}">
        <p14:creationId xmlns:p14="http://schemas.microsoft.com/office/powerpoint/2010/main" val="3912921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3479</TotalTime>
  <Words>561</Words>
  <Application>Microsoft Office PowerPoint</Application>
  <PresentationFormat>Widescreen</PresentationFormat>
  <Paragraphs>27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Four Miracles, Four Similar Responses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11</cp:revision>
  <cp:lastPrinted>2023-09-22T19:08:51Z</cp:lastPrinted>
  <dcterms:created xsi:type="dcterms:W3CDTF">2023-09-22T14:03:46Z</dcterms:created>
  <dcterms:modified xsi:type="dcterms:W3CDTF">2023-10-13T18:38:16Z</dcterms:modified>
</cp:coreProperties>
</file>