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5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B0D205E-C7EE-4365-ABA8-B4E078475024}" type="datetimeFigureOut">
              <a:rPr lang="en-CA" smtClean="0"/>
              <a:t>2023-08-29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61CC92-3E90-430F-BAD3-71A5BF5005FC}" type="slidenum">
              <a:rPr lang="en-CA" smtClean="0"/>
              <a:t>‹#›</a:t>
            </a:fld>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87636" cy="6858001"/>
          </a:xfrm>
          <a:prstGeom prst="rect">
            <a:avLst/>
          </a:prstGeom>
        </p:spPr>
      </p:pic>
    </p:spTree>
    <p:extLst>
      <p:ext uri="{BB962C8B-B14F-4D97-AF65-F5344CB8AC3E}">
        <p14:creationId xmlns:p14="http://schemas.microsoft.com/office/powerpoint/2010/main" val="3325499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B0D205E-C7EE-4365-ABA8-B4E078475024}" type="datetimeFigureOut">
              <a:rPr lang="en-CA" smtClean="0"/>
              <a:t>2023-08-29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263586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B0D205E-C7EE-4365-ABA8-B4E078475024}" type="datetimeFigureOut">
              <a:rPr lang="en-CA" smtClean="0"/>
              <a:t>2023-08-29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47132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normAutofit/>
          </a:bodyPr>
          <a:lstStyle>
            <a:lvl1pPr>
              <a:tabLst>
                <a:tab pos="5295900" algn="l"/>
              </a:tabLst>
              <a:defRPr sz="2800" b="1"/>
            </a:lvl1pPr>
            <a:lvl2pPr>
              <a:tabLst>
                <a:tab pos="5295900" algn="l"/>
              </a:tabLst>
              <a:defRPr sz="2800" b="1"/>
            </a:lvl2pPr>
            <a:lvl3pPr>
              <a:tabLst>
                <a:tab pos="5295900" algn="l"/>
              </a:tabLst>
              <a:defRPr sz="2800" b="1"/>
            </a:lvl3pPr>
            <a:lvl4pPr>
              <a:tabLst>
                <a:tab pos="5295900" algn="l"/>
              </a:tabLst>
              <a:defRPr sz="2800" b="1"/>
            </a:lvl4pPr>
            <a:lvl5pPr>
              <a:tabLst>
                <a:tab pos="5295900" algn="l"/>
              </a:tabLst>
              <a:defRPr sz="2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EB0D205E-C7EE-4365-ABA8-B4E078475024}" type="datetimeFigureOut">
              <a:rPr lang="en-CA" smtClean="0"/>
              <a:t>2023-08-29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66084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0D205E-C7EE-4365-ABA8-B4E078475024}" type="datetimeFigureOut">
              <a:rPr lang="en-CA" smtClean="0"/>
              <a:t>2023-08-29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88632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B0D205E-C7EE-4365-ABA8-B4E078475024}" type="datetimeFigureOut">
              <a:rPr lang="en-CA" smtClean="0"/>
              <a:t>2023-08-29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31063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B0D205E-C7EE-4365-ABA8-B4E078475024}" type="datetimeFigureOut">
              <a:rPr lang="en-CA" smtClean="0"/>
              <a:t>2023-08-29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412874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B0D205E-C7EE-4365-ABA8-B4E078475024}" type="datetimeFigureOut">
              <a:rPr lang="en-CA" smtClean="0"/>
              <a:t>2023-08-29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2686857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D205E-C7EE-4365-ABA8-B4E078475024}" type="datetimeFigureOut">
              <a:rPr lang="en-CA" smtClean="0"/>
              <a:t>2023-08-29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446017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D205E-C7EE-4365-ABA8-B4E078475024}" type="datetimeFigureOut">
              <a:rPr lang="en-CA" smtClean="0"/>
              <a:t>2023-08-29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47867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D205E-C7EE-4365-ABA8-B4E078475024}" type="datetimeFigureOut">
              <a:rPr lang="en-CA" smtClean="0"/>
              <a:t>2023-08-29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61CC92-3E90-430F-BAD3-71A5BF5005FC}" type="slidenum">
              <a:rPr lang="en-CA" smtClean="0"/>
              <a:t>‹#›</a:t>
            </a:fld>
            <a:endParaRPr lang="en-CA"/>
          </a:p>
        </p:txBody>
      </p:sp>
    </p:spTree>
    <p:extLst>
      <p:ext uri="{BB962C8B-B14F-4D97-AF65-F5344CB8AC3E}">
        <p14:creationId xmlns:p14="http://schemas.microsoft.com/office/powerpoint/2010/main" val="151411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descr="Road Scene Videos, Download The BEST Free 4k Stock Video Footage &amp; Road  Scene HD Video Clips"/>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b="75522"/>
          <a:stretch/>
        </p:blipFill>
        <p:spPr bwMode="auto">
          <a:xfrm>
            <a:off x="0" y="0"/>
            <a:ext cx="120373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368490" y="365125"/>
            <a:ext cx="8716369"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368490" y="1825625"/>
            <a:ext cx="8716369" cy="48958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D205E-C7EE-4365-ABA8-B4E078475024}" type="datetimeFigureOut">
              <a:rPr lang="en-CA" smtClean="0"/>
              <a:t>2023-08-29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1CC92-3E90-430F-BAD3-71A5BF5005FC}" type="slidenum">
              <a:rPr lang="en-CA" smtClean="0"/>
              <a:t>‹#›</a:t>
            </a:fld>
            <a:endParaRPr lang="en-CA"/>
          </a:p>
        </p:txBody>
      </p:sp>
      <p:pic>
        <p:nvPicPr>
          <p:cNvPr id="1026" name="Picture 2" descr="Road Scene Videos, Download The BEST Free 4k Stock Video Footage &amp; Road  Scene HD Video Clips"/>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239534" y="0"/>
            <a:ext cx="295246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765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effectLst>
            <a:outerShdw blurRad="38100" dist="38100" dir="2700000" algn="tl">
              <a:srgbClr val="000000">
                <a:alpha val="43137"/>
              </a:srgbClr>
            </a:outerShdw>
          </a:effectLst>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722663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68490" y="1525371"/>
            <a:ext cx="8175009" cy="4895850"/>
          </a:xfrm>
        </p:spPr>
        <p:txBody>
          <a:bodyPr>
            <a:normAutofit/>
          </a:bodyPr>
          <a:lstStyle/>
          <a:p>
            <a:r>
              <a:rPr lang="en-CA" dirty="0">
                <a:effectLst/>
              </a:rPr>
              <a:t>Like the ancient Israelites, we too can likely acknowledge increasing opposition against Jesus in our world, and also like the ancient Israelites, our way beyond such opposition involves repentance – a turn away from ungodly patterns of thought. We must take captive these thoughts and allow Christ to reshape our thinking. </a:t>
            </a:r>
            <a:endParaRPr lang="en-CA" dirty="0" smtClean="0">
              <a:effectLst/>
            </a:endParaRPr>
          </a:p>
          <a:p>
            <a:r>
              <a:rPr lang="en-CA" dirty="0" smtClean="0">
                <a:effectLst/>
              </a:rPr>
              <a:t>This </a:t>
            </a:r>
            <a:r>
              <a:rPr lang="en-CA" dirty="0">
                <a:effectLst/>
              </a:rPr>
              <a:t>passage gives us three correctives which I believe can help us rid ourselves of the deceptive and hollow philosophies within our spiritual </a:t>
            </a:r>
            <a:r>
              <a:rPr lang="en-CA" dirty="0" smtClean="0">
                <a:effectLst/>
              </a:rPr>
              <a:t>history.</a:t>
            </a:r>
            <a:endParaRPr lang="en-CA" dirty="0"/>
          </a:p>
        </p:txBody>
      </p:sp>
    </p:spTree>
    <p:extLst>
      <p:ext uri="{BB962C8B-B14F-4D97-AF65-F5344CB8AC3E}">
        <p14:creationId xmlns:p14="http://schemas.microsoft.com/office/powerpoint/2010/main" val="3896686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68491" y="365125"/>
            <a:ext cx="8338782" cy="6356350"/>
          </a:xfrm>
        </p:spPr>
        <p:txBody>
          <a:bodyPr>
            <a:normAutofit fontScale="92500" lnSpcReduction="20000"/>
          </a:bodyPr>
          <a:lstStyle/>
          <a:p>
            <a:pPr marL="514350" indent="-514350">
              <a:buFont typeface="+mj-lt"/>
              <a:buAutoNum type="arabicPeriod"/>
            </a:pPr>
            <a:r>
              <a:rPr lang="en-CA" dirty="0" smtClean="0">
                <a:effectLst/>
              </a:rPr>
              <a:t>We must in a spiritual sense “build houses and settle down [and] plant gardens”. Let us therefore reason together about the spiritual house God is calling us to build here at Hillside, so that we don’t come up short and unfinished in our efforts. I believe that God is calling us all to be engaged in planning how we will together build strength and fruitfulness into the very fabric of this church, the very essence of the community we are creating.</a:t>
            </a:r>
          </a:p>
          <a:p>
            <a:pPr marL="514350" indent="-514350">
              <a:buFont typeface="+mj-lt"/>
              <a:buAutoNum type="arabicPeriod"/>
            </a:pPr>
            <a:r>
              <a:rPr lang="en-CA" dirty="0" smtClean="0">
                <a:effectLst/>
              </a:rPr>
              <a:t>We cannot rest as a rooted entity alone. We must be a revived church that extends the eternal life we’ve received in Jesus Christ to the community around us – to those dying in their sin. Just as we ought to reason together about how we can be equipped and built up as a church, let us also reason together as to how we are going to reap the harvest Christ has prepared for us together!</a:t>
            </a:r>
          </a:p>
          <a:p>
            <a:pPr marL="514350" indent="-514350">
              <a:buFont typeface="+mj-lt"/>
              <a:buAutoNum type="arabicPeriod"/>
            </a:pPr>
            <a:r>
              <a:rPr lang="en-CA" dirty="0">
                <a:effectLst/>
              </a:rPr>
              <a:t>L</a:t>
            </a:r>
            <a:r>
              <a:rPr lang="en-CA" dirty="0" smtClean="0">
                <a:effectLst/>
              </a:rPr>
              <a:t>et us do both of these things without perpetuating “us vs. them” thinking as we look at ministry in 2023 and beyond. Though we will be distinct within our community, we must not be separate from it, instead seeking to be of benefit to the greater community of Mount Albert in the name of Jesus. </a:t>
            </a:r>
            <a:endParaRPr lang="en-CA" dirty="0" smtClean="0"/>
          </a:p>
          <a:p>
            <a:endParaRPr lang="en-CA" dirty="0"/>
          </a:p>
        </p:txBody>
      </p:sp>
    </p:spTree>
    <p:extLst>
      <p:ext uri="{BB962C8B-B14F-4D97-AF65-F5344CB8AC3E}">
        <p14:creationId xmlns:p14="http://schemas.microsoft.com/office/powerpoint/2010/main" val="3278406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Three New “Philosophies”</a:t>
            </a:r>
            <a:endParaRPr lang="en-CA" dirty="0"/>
          </a:p>
        </p:txBody>
      </p:sp>
      <p:sp>
        <p:nvSpPr>
          <p:cNvPr id="3" name="Content Placeholder 2"/>
          <p:cNvSpPr>
            <a:spLocks noGrp="1"/>
          </p:cNvSpPr>
          <p:nvPr>
            <p:ph idx="1"/>
          </p:nvPr>
        </p:nvSpPr>
        <p:spPr>
          <a:xfrm>
            <a:off x="368490" y="1579960"/>
            <a:ext cx="8366077" cy="5168855"/>
          </a:xfrm>
        </p:spPr>
        <p:txBody>
          <a:bodyPr>
            <a:normAutofit/>
          </a:bodyPr>
          <a:lstStyle/>
          <a:p>
            <a:pPr marL="514350" lvl="0" indent="-514350">
              <a:buFont typeface="+mj-lt"/>
              <a:buAutoNum type="arabicPeriod"/>
            </a:pPr>
            <a:r>
              <a:rPr lang="en-CA" dirty="0">
                <a:effectLst/>
              </a:rPr>
              <a:t>Rather than overly-valuing the spontaneous and charismatic, we will value that which is rooted and practical – we will build houses and plant </a:t>
            </a:r>
            <a:r>
              <a:rPr lang="en-CA" dirty="0" smtClean="0">
                <a:effectLst/>
              </a:rPr>
              <a:t>gardens. </a:t>
            </a:r>
            <a:endParaRPr lang="en-CA" dirty="0">
              <a:effectLst/>
            </a:endParaRPr>
          </a:p>
          <a:p>
            <a:pPr marL="514350" lvl="0" indent="-514350">
              <a:buFont typeface="+mj-lt"/>
              <a:buAutoNum type="arabicPeriod"/>
            </a:pPr>
            <a:r>
              <a:rPr lang="en-CA" dirty="0">
                <a:effectLst/>
              </a:rPr>
              <a:t>Rather than a “ping-ponging” of emphasis between expansion/pioneering and survival/maintenance, we will be a church that finds a powerful ministry balance between both evangelism and deep discipleship – by this, we will increase both numerically and in our spiritual </a:t>
            </a:r>
            <a:r>
              <a:rPr lang="en-CA" dirty="0" smtClean="0">
                <a:effectLst/>
              </a:rPr>
              <a:t>maturity. </a:t>
            </a:r>
            <a:endParaRPr lang="en-CA" dirty="0">
              <a:effectLst/>
            </a:endParaRPr>
          </a:p>
          <a:p>
            <a:pPr marL="514350" lvl="0" indent="-514350">
              <a:buFont typeface="+mj-lt"/>
              <a:buAutoNum type="arabicPeriod"/>
            </a:pPr>
            <a:r>
              <a:rPr lang="en-CA" dirty="0">
                <a:effectLst/>
              </a:rPr>
              <a:t>Rather </a:t>
            </a:r>
            <a:r>
              <a:rPr lang="en-CA" dirty="0" smtClean="0">
                <a:effectLst/>
              </a:rPr>
              <a:t>than </a:t>
            </a:r>
            <a:r>
              <a:rPr lang="en-CA" dirty="0">
                <a:effectLst/>
              </a:rPr>
              <a:t>practicing “us vs. them” thinking, we will practice “us alongside them” thinking – we will seek the prosperity of our </a:t>
            </a:r>
            <a:r>
              <a:rPr lang="en-CA" dirty="0" smtClean="0">
                <a:effectLst/>
              </a:rPr>
              <a:t>community.</a:t>
            </a:r>
            <a:endParaRPr lang="en-CA" dirty="0">
              <a:effectLst/>
            </a:endParaRPr>
          </a:p>
        </p:txBody>
      </p:sp>
    </p:spTree>
    <p:extLst>
      <p:ext uri="{BB962C8B-B14F-4D97-AF65-F5344CB8AC3E}">
        <p14:creationId xmlns:p14="http://schemas.microsoft.com/office/powerpoint/2010/main" val="2800207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68491" y="952167"/>
            <a:ext cx="8325134" cy="5707940"/>
          </a:xfrm>
        </p:spPr>
        <p:txBody>
          <a:bodyPr>
            <a:normAutofit lnSpcReduction="10000"/>
          </a:bodyPr>
          <a:lstStyle/>
          <a:p>
            <a:r>
              <a:rPr lang="en-CA" dirty="0" smtClean="0">
                <a:effectLst/>
              </a:rPr>
              <a:t>God will reveal to us w</a:t>
            </a:r>
            <a:r>
              <a:rPr lang="en-CA" dirty="0" smtClean="0">
                <a:effectLst/>
              </a:rPr>
              <a:t>hat it means </a:t>
            </a:r>
            <a:r>
              <a:rPr lang="en-CA" dirty="0">
                <a:effectLst/>
              </a:rPr>
              <a:t>to be rooted yet </a:t>
            </a:r>
            <a:r>
              <a:rPr lang="en-CA" dirty="0" smtClean="0">
                <a:effectLst/>
              </a:rPr>
              <a:t>revived, as we </a:t>
            </a:r>
            <a:r>
              <a:rPr lang="en-CA" dirty="0">
                <a:effectLst/>
              </a:rPr>
              <a:t>begin to “demolish arguments and every pretension that sets itself up against the knowledge of God”, particularly those that are deeply seated in our area. </a:t>
            </a:r>
            <a:endParaRPr lang="en-CA" dirty="0" smtClean="0">
              <a:effectLst/>
            </a:endParaRPr>
          </a:p>
          <a:p>
            <a:r>
              <a:rPr lang="en-CA" dirty="0" smtClean="0">
                <a:effectLst/>
              </a:rPr>
              <a:t>We </a:t>
            </a:r>
            <a:r>
              <a:rPr lang="en-CA" dirty="0">
                <a:effectLst/>
              </a:rPr>
              <a:t>will do this together, drawing on the strength and gifting of our church community; in fact we will do this by being the kind of faith community Christ has called the church to be. </a:t>
            </a:r>
            <a:endParaRPr lang="en-CA" dirty="0" smtClean="0">
              <a:effectLst/>
            </a:endParaRPr>
          </a:p>
          <a:p>
            <a:pPr marL="2784475" indent="-273050"/>
            <a:r>
              <a:rPr lang="en-CA" dirty="0" smtClean="0">
                <a:effectLst/>
              </a:rPr>
              <a:t>Let’s </a:t>
            </a:r>
            <a:r>
              <a:rPr lang="en-CA" dirty="0">
                <a:effectLst/>
              </a:rPr>
              <a:t>reflect upon the question of “what does it mean to be rooted and revived” … feel free to journal any thoughts that come to you, or share them with me in a quick text, email or phone call</a:t>
            </a:r>
            <a:r>
              <a:rPr lang="en-CA" dirty="0" smtClean="0">
                <a:effectLst/>
              </a:rPr>
              <a:t>.</a:t>
            </a:r>
            <a:endParaRPr lang="en-CA" dirty="0"/>
          </a:p>
        </p:txBody>
      </p:sp>
      <p:pic>
        <p:nvPicPr>
          <p:cNvPr id="3074" name="Picture 2" descr="126,300+ Applying Online Stock Photos, Pictures &amp; Royalty-Free Images -  iStock | Student applying online, Couple applying online, Woman applying  online"/>
          <p:cNvPicPr>
            <a:picLocks noChangeAspect="1" noChangeArrowheads="1"/>
          </p:cNvPicPr>
          <p:nvPr/>
        </p:nvPicPr>
        <p:blipFill rotWithShape="1">
          <a:blip r:embed="rId2">
            <a:extLst>
              <a:ext uri="{28A0092B-C50C-407E-A947-70E740481C1C}">
                <a14:useLocalDpi xmlns:a14="http://schemas.microsoft.com/office/drawing/2010/main" val="0"/>
              </a:ext>
            </a:extLst>
          </a:blip>
          <a:srcRect l="8063" t="23469" r="8145" b="24760"/>
          <a:stretch/>
        </p:blipFill>
        <p:spPr bwMode="auto">
          <a:xfrm>
            <a:off x="668742" y="4640237"/>
            <a:ext cx="2215980" cy="1193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713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68491" y="365125"/>
            <a:ext cx="8434316" cy="6356350"/>
          </a:xfrm>
        </p:spPr>
        <p:txBody>
          <a:bodyPr>
            <a:normAutofit/>
          </a:bodyPr>
          <a:lstStyle/>
          <a:p>
            <a:r>
              <a:rPr lang="en-CA" dirty="0" smtClean="0">
                <a:effectLst/>
              </a:rPr>
              <a:t>Whereas my first portion of sabbatical felt </a:t>
            </a:r>
            <a:r>
              <a:rPr lang="en-CA" dirty="0">
                <a:effectLst/>
              </a:rPr>
              <a:t>a whole lot like down gearing on an open </a:t>
            </a:r>
            <a:r>
              <a:rPr lang="en-CA" dirty="0" smtClean="0">
                <a:effectLst/>
              </a:rPr>
              <a:t>road, the past </a:t>
            </a:r>
            <a:r>
              <a:rPr lang="en-CA" dirty="0">
                <a:effectLst/>
              </a:rPr>
              <a:t>56 days </a:t>
            </a:r>
            <a:r>
              <a:rPr lang="en-CA" dirty="0" smtClean="0">
                <a:effectLst/>
              </a:rPr>
              <a:t>has felt </a:t>
            </a:r>
            <a:r>
              <a:rPr lang="en-CA" dirty="0">
                <a:effectLst/>
              </a:rPr>
              <a:t>as through I had pulled over at the side of the road and stepped out of the vehicle. It was </a:t>
            </a:r>
            <a:r>
              <a:rPr lang="en-CA" dirty="0" smtClean="0">
                <a:effectLst/>
              </a:rPr>
              <a:t>a very </a:t>
            </a:r>
            <a:r>
              <a:rPr lang="en-CA" dirty="0">
                <a:effectLst/>
              </a:rPr>
              <a:t>disorienting </a:t>
            </a:r>
            <a:r>
              <a:rPr lang="en-CA" dirty="0" smtClean="0">
                <a:effectLst/>
              </a:rPr>
              <a:t>experience.</a:t>
            </a:r>
          </a:p>
          <a:p>
            <a:r>
              <a:rPr lang="en-CA" dirty="0" smtClean="0">
                <a:effectLst/>
              </a:rPr>
              <a:t>While </a:t>
            </a:r>
            <a:r>
              <a:rPr lang="en-CA" dirty="0">
                <a:effectLst/>
              </a:rPr>
              <a:t>pulled over, God prompted me </a:t>
            </a:r>
            <a:r>
              <a:rPr lang="en-CA" dirty="0" smtClean="0">
                <a:effectLst/>
              </a:rPr>
              <a:t>to:</a:t>
            </a:r>
          </a:p>
          <a:p>
            <a:pPr marL="971550" lvl="1" indent="-514350">
              <a:buFont typeface="+mj-lt"/>
              <a:buAutoNum type="arabicPeriod"/>
            </a:pPr>
            <a:r>
              <a:rPr lang="en-CA" dirty="0" smtClean="0">
                <a:effectLst/>
              </a:rPr>
              <a:t>to </a:t>
            </a:r>
            <a:r>
              <a:rPr lang="en-CA" dirty="0">
                <a:effectLst/>
              </a:rPr>
              <a:t>check the rear view mirror to discern where we have been</a:t>
            </a:r>
            <a:r>
              <a:rPr lang="en-CA" dirty="0" smtClean="0">
                <a:effectLst/>
              </a:rPr>
              <a:t>.</a:t>
            </a:r>
          </a:p>
          <a:p>
            <a:pPr marL="971550" lvl="1" indent="-514350">
              <a:buFont typeface="+mj-lt"/>
              <a:buAutoNum type="arabicPeriod"/>
            </a:pPr>
            <a:r>
              <a:rPr lang="en-CA" dirty="0" smtClean="0">
                <a:effectLst/>
              </a:rPr>
              <a:t>to </a:t>
            </a:r>
            <a:r>
              <a:rPr lang="en-CA" dirty="0">
                <a:effectLst/>
              </a:rPr>
              <a:t>perform a circle check of sorts of where we </a:t>
            </a:r>
            <a:r>
              <a:rPr lang="en-CA" dirty="0" smtClean="0">
                <a:effectLst/>
              </a:rPr>
              <a:t>presently are.</a:t>
            </a:r>
          </a:p>
          <a:p>
            <a:pPr marL="971550" lvl="1" indent="-514350">
              <a:buFont typeface="+mj-lt"/>
              <a:buAutoNum type="arabicPeriod"/>
            </a:pPr>
            <a:r>
              <a:rPr lang="en-CA" dirty="0" smtClean="0">
                <a:effectLst/>
              </a:rPr>
              <a:t>to </a:t>
            </a:r>
            <a:r>
              <a:rPr lang="en-CA" dirty="0">
                <a:effectLst/>
              </a:rPr>
              <a:t>listen for His direction for where we ought to head in the next few years as a church. </a:t>
            </a:r>
            <a:endParaRPr lang="en-CA" dirty="0" smtClean="0">
              <a:effectLst/>
            </a:endParaRPr>
          </a:p>
          <a:p>
            <a:r>
              <a:rPr lang="en-CA" dirty="0" smtClean="0">
                <a:effectLst/>
              </a:rPr>
              <a:t>Today</a:t>
            </a:r>
            <a:r>
              <a:rPr lang="en-CA" dirty="0">
                <a:effectLst/>
              </a:rPr>
              <a:t>, I’d like to urge you to look in the rear view mirror with me and take a look at where we’ve been historically as a church.</a:t>
            </a:r>
          </a:p>
          <a:p>
            <a:endParaRPr lang="en-CA" dirty="0"/>
          </a:p>
        </p:txBody>
      </p:sp>
    </p:spTree>
    <p:extLst>
      <p:ext uri="{BB962C8B-B14F-4D97-AF65-F5344CB8AC3E}">
        <p14:creationId xmlns:p14="http://schemas.microsoft.com/office/powerpoint/2010/main" val="2438757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68491" y="365125"/>
            <a:ext cx="8420668" cy="6356350"/>
          </a:xfrm>
        </p:spPr>
        <p:txBody>
          <a:bodyPr>
            <a:noAutofit/>
          </a:bodyPr>
          <a:lstStyle/>
          <a:p>
            <a:pPr>
              <a:spcBef>
                <a:spcPts val="600"/>
              </a:spcBef>
            </a:pPr>
            <a:r>
              <a:rPr lang="en-CA" sz="2800" dirty="0" smtClean="0">
                <a:effectLst/>
              </a:rPr>
              <a:t>An </a:t>
            </a:r>
            <a:r>
              <a:rPr lang="en-CA" sz="2800" dirty="0">
                <a:effectLst/>
              </a:rPr>
              <a:t>understanding of the spiritual history of an area or a specific church can be helpful in understanding what God might be calling a people towards</a:t>
            </a:r>
            <a:r>
              <a:rPr lang="en-CA" sz="2800" dirty="0" smtClean="0">
                <a:effectLst/>
              </a:rPr>
              <a:t>.</a:t>
            </a:r>
          </a:p>
          <a:p>
            <a:pPr>
              <a:spcBef>
                <a:spcPts val="600"/>
              </a:spcBef>
            </a:pPr>
            <a:r>
              <a:rPr lang="en-CA" sz="2800" dirty="0" smtClean="0">
                <a:solidFill>
                  <a:srgbClr val="E0E5EC"/>
                </a:solidFill>
                <a:effectLst/>
              </a:rPr>
              <a:t>“Our</a:t>
            </a:r>
            <a:r>
              <a:rPr lang="en-CA" sz="2800" dirty="0">
                <a:solidFill>
                  <a:srgbClr val="E0E5EC"/>
                </a:solidFill>
                <a:effectLst/>
              </a:rPr>
              <a:t> struggle is not against flesh and blood, but against the rulers, against the authorities, against the powers of this dark world and against the spiritual forces of evil in the heavenly </a:t>
            </a:r>
            <a:r>
              <a:rPr lang="en-CA" sz="2800" dirty="0" smtClean="0">
                <a:solidFill>
                  <a:srgbClr val="E0E5EC"/>
                </a:solidFill>
                <a:effectLst/>
              </a:rPr>
              <a:t>realms.” (</a:t>
            </a:r>
            <a:r>
              <a:rPr lang="en-CA" sz="2800" dirty="0" smtClean="0">
                <a:solidFill>
                  <a:srgbClr val="E0E5EC"/>
                </a:solidFill>
                <a:effectLst/>
              </a:rPr>
              <a:t>Ephesians 6:12)</a:t>
            </a:r>
          </a:p>
          <a:p>
            <a:pPr>
              <a:spcBef>
                <a:spcPts val="600"/>
              </a:spcBef>
            </a:pPr>
            <a:r>
              <a:rPr lang="en-CA" sz="2800" dirty="0" smtClean="0">
                <a:solidFill>
                  <a:srgbClr val="E0E5EC"/>
                </a:solidFill>
                <a:effectLst/>
              </a:rPr>
              <a:t>“We </a:t>
            </a:r>
            <a:r>
              <a:rPr lang="en-CA" sz="2800" dirty="0">
                <a:solidFill>
                  <a:srgbClr val="E0E5EC"/>
                </a:solidFill>
                <a:effectLst/>
              </a:rPr>
              <a:t>demolish arguments and every pretension that sets itself up against the knowledge of God, and we take captive every thought to make it obedient to </a:t>
            </a:r>
            <a:r>
              <a:rPr lang="en-CA" sz="2800" dirty="0" smtClean="0">
                <a:solidFill>
                  <a:srgbClr val="E0E5EC"/>
                </a:solidFill>
                <a:effectLst/>
              </a:rPr>
              <a:t>Christ.”</a:t>
            </a:r>
            <a:r>
              <a:rPr lang="en-CA" sz="2800" dirty="0" smtClean="0">
                <a:solidFill>
                  <a:srgbClr val="E0E5EC"/>
                </a:solidFill>
                <a:effectLst/>
              </a:rPr>
              <a:t> (2 Corinthians 10:5)</a:t>
            </a:r>
          </a:p>
          <a:p>
            <a:pPr>
              <a:spcBef>
                <a:spcPts val="600"/>
              </a:spcBef>
            </a:pPr>
            <a:r>
              <a:rPr lang="en-CA" sz="2800" dirty="0" smtClean="0">
                <a:effectLst/>
              </a:rPr>
              <a:t>We </a:t>
            </a:r>
            <a:r>
              <a:rPr lang="en-CA" sz="2800" dirty="0">
                <a:effectLst/>
              </a:rPr>
              <a:t>will find common arguments and pretensions raised against the knowledge of God – common thoughts or ideas that might lead someone away from obedience to Christ – in a given geographic or cultural area. </a:t>
            </a:r>
            <a:endParaRPr lang="en-CA" sz="2800" dirty="0"/>
          </a:p>
        </p:txBody>
      </p:sp>
    </p:spTree>
    <p:extLst>
      <p:ext uri="{BB962C8B-B14F-4D97-AF65-F5344CB8AC3E}">
        <p14:creationId xmlns:p14="http://schemas.microsoft.com/office/powerpoint/2010/main" val="508356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Commonalities of Thought</a:t>
            </a:r>
            <a:endParaRPr lang="en-CA" dirty="0"/>
          </a:p>
        </p:txBody>
      </p:sp>
      <p:sp>
        <p:nvSpPr>
          <p:cNvPr id="3" name="Content Placeholder 2"/>
          <p:cNvSpPr>
            <a:spLocks noGrp="1"/>
          </p:cNvSpPr>
          <p:nvPr>
            <p:ph idx="1"/>
          </p:nvPr>
        </p:nvSpPr>
        <p:spPr>
          <a:xfrm>
            <a:off x="368491" y="1825625"/>
            <a:ext cx="8325134" cy="4895850"/>
          </a:xfrm>
        </p:spPr>
        <p:txBody>
          <a:bodyPr>
            <a:normAutofit/>
          </a:bodyPr>
          <a:lstStyle/>
          <a:p>
            <a:pPr marL="514350" lvl="0" indent="-514350">
              <a:buFont typeface="+mj-lt"/>
              <a:buAutoNum type="arabicPeriod"/>
            </a:pPr>
            <a:r>
              <a:rPr lang="en-CA" dirty="0">
                <a:effectLst/>
              </a:rPr>
              <a:t>Any authoritative influence from outside of the immediate body of Christ is viewed with not only suspicion, but </a:t>
            </a:r>
            <a:r>
              <a:rPr lang="en-CA" dirty="0" smtClean="0">
                <a:effectLst/>
              </a:rPr>
              <a:t>derision.</a:t>
            </a:r>
            <a:endParaRPr lang="en-CA" dirty="0">
              <a:effectLst/>
            </a:endParaRPr>
          </a:p>
          <a:p>
            <a:pPr marL="514350" lvl="0" indent="-514350">
              <a:buFont typeface="+mj-lt"/>
              <a:buAutoNum type="arabicPeriod"/>
            </a:pPr>
            <a:r>
              <a:rPr lang="en-CA" dirty="0">
                <a:effectLst/>
              </a:rPr>
              <a:t>The spontaneous and charismatic has been highly valued and the development of systemic discipleship within the life of Hillside EMC has been either disregarded or de-valued.</a:t>
            </a:r>
          </a:p>
          <a:p>
            <a:pPr marL="514350" lvl="0" indent="-514350">
              <a:buFont typeface="+mj-lt"/>
              <a:buAutoNum type="arabicPeriod"/>
            </a:pPr>
            <a:r>
              <a:rPr lang="en-CA" dirty="0">
                <a:effectLst/>
              </a:rPr>
              <a:t>A “ping-ponging” of emphasis between expansion/pioneering and survival/maintenance has led to a highly inconsistent understanding of both calling and </a:t>
            </a:r>
            <a:r>
              <a:rPr lang="en-CA" dirty="0" smtClean="0">
                <a:effectLst/>
              </a:rPr>
              <a:t>mission.</a:t>
            </a:r>
            <a:endParaRPr lang="en-CA" dirty="0"/>
          </a:p>
        </p:txBody>
      </p:sp>
    </p:spTree>
    <p:extLst>
      <p:ext uri="{BB962C8B-B14F-4D97-AF65-F5344CB8AC3E}">
        <p14:creationId xmlns:p14="http://schemas.microsoft.com/office/powerpoint/2010/main" val="2486133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Thought #1</a:t>
            </a:r>
            <a:endParaRPr lang="en-CA" dirty="0"/>
          </a:p>
        </p:txBody>
      </p:sp>
      <p:sp>
        <p:nvSpPr>
          <p:cNvPr id="3" name="Content Placeholder 2"/>
          <p:cNvSpPr>
            <a:spLocks noGrp="1"/>
          </p:cNvSpPr>
          <p:nvPr>
            <p:ph idx="1"/>
          </p:nvPr>
        </p:nvSpPr>
        <p:spPr>
          <a:xfrm>
            <a:off x="368491" y="1825625"/>
            <a:ext cx="8297838" cy="4895850"/>
          </a:xfrm>
        </p:spPr>
        <p:txBody>
          <a:bodyPr>
            <a:normAutofit/>
          </a:bodyPr>
          <a:lstStyle/>
          <a:p>
            <a:r>
              <a:rPr lang="en-CA" dirty="0" smtClean="0">
                <a:effectLst/>
              </a:rPr>
              <a:t>There </a:t>
            </a:r>
            <a:r>
              <a:rPr lang="en-CA" dirty="0">
                <a:effectLst/>
              </a:rPr>
              <a:t>is a pervasive “us vs. them” within our spiritual history. </a:t>
            </a:r>
            <a:endParaRPr lang="en-CA" dirty="0" smtClean="0">
              <a:effectLst/>
            </a:endParaRPr>
          </a:p>
          <a:p>
            <a:r>
              <a:rPr lang="en-CA" dirty="0" smtClean="0">
                <a:effectLst/>
              </a:rPr>
              <a:t>This </a:t>
            </a:r>
            <a:r>
              <a:rPr lang="en-CA" dirty="0">
                <a:effectLst/>
              </a:rPr>
              <a:t>is seen stretching all the way back to the founding of Sharon/Hope in the early 1800’s by the Children of Peace, a break-away groups of Quakers intent on creating a “new Jerusalem” in the new world. </a:t>
            </a:r>
            <a:endParaRPr lang="en-CA" dirty="0" smtClean="0">
              <a:effectLst/>
            </a:endParaRPr>
          </a:p>
          <a:p>
            <a:r>
              <a:rPr lang="en-CA" dirty="0" smtClean="0">
                <a:effectLst/>
              </a:rPr>
              <a:t>This </a:t>
            </a:r>
            <a:r>
              <a:rPr lang="en-CA" dirty="0">
                <a:effectLst/>
              </a:rPr>
              <a:t>pattern of thought has created a historical antagonism that has not been of benefit to the church. </a:t>
            </a:r>
            <a:endParaRPr lang="en-CA" dirty="0"/>
          </a:p>
        </p:txBody>
      </p:sp>
    </p:spTree>
    <p:extLst>
      <p:ext uri="{BB962C8B-B14F-4D97-AF65-F5344CB8AC3E}">
        <p14:creationId xmlns:p14="http://schemas.microsoft.com/office/powerpoint/2010/main" val="2040722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Thought #2</a:t>
            </a:r>
            <a:endParaRPr lang="en-CA" dirty="0"/>
          </a:p>
        </p:txBody>
      </p:sp>
      <p:sp>
        <p:nvSpPr>
          <p:cNvPr id="3" name="Content Placeholder 2"/>
          <p:cNvSpPr>
            <a:spLocks noGrp="1"/>
          </p:cNvSpPr>
          <p:nvPr>
            <p:ph idx="1"/>
          </p:nvPr>
        </p:nvSpPr>
        <p:spPr>
          <a:xfrm>
            <a:off x="368491" y="1825625"/>
            <a:ext cx="8434316" cy="4895850"/>
          </a:xfrm>
        </p:spPr>
        <p:txBody>
          <a:bodyPr>
            <a:normAutofit/>
          </a:bodyPr>
          <a:lstStyle/>
          <a:p>
            <a:r>
              <a:rPr lang="en-CA" dirty="0" smtClean="0">
                <a:effectLst/>
              </a:rPr>
              <a:t>There </a:t>
            </a:r>
            <a:r>
              <a:rPr lang="en-CA" dirty="0">
                <a:effectLst/>
              </a:rPr>
              <a:t>has been an affinity in our area to charismatic leadership and a preference for spontaneous ministry opportunities. Quite specifically, this has led to a tendency for an elementary faith void of deep discipleship within our region. </a:t>
            </a:r>
            <a:endParaRPr lang="en-CA" dirty="0" smtClean="0">
              <a:effectLst/>
            </a:endParaRPr>
          </a:p>
          <a:p>
            <a:r>
              <a:rPr lang="en-CA" dirty="0" smtClean="0">
                <a:effectLst/>
              </a:rPr>
              <a:t>The </a:t>
            </a:r>
            <a:r>
              <a:rPr lang="en-CA" dirty="0">
                <a:effectLst/>
              </a:rPr>
              <a:t>result of this philosophy is that emphasis has traditionally been placed on spontaneity in ministry or in the plans of the “anointed” one rather than upon the inspired, planned and reasoned ministry of a gifted, engaged and active community of faith. </a:t>
            </a:r>
          </a:p>
        </p:txBody>
      </p:sp>
    </p:spTree>
    <p:extLst>
      <p:ext uri="{BB962C8B-B14F-4D97-AF65-F5344CB8AC3E}">
        <p14:creationId xmlns:p14="http://schemas.microsoft.com/office/powerpoint/2010/main" val="524292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Thought #3</a:t>
            </a:r>
            <a:endParaRPr lang="en-CA" dirty="0"/>
          </a:p>
        </p:txBody>
      </p:sp>
      <p:sp>
        <p:nvSpPr>
          <p:cNvPr id="3" name="Content Placeholder 2"/>
          <p:cNvSpPr>
            <a:spLocks noGrp="1"/>
          </p:cNvSpPr>
          <p:nvPr>
            <p:ph idx="1"/>
          </p:nvPr>
        </p:nvSpPr>
        <p:spPr>
          <a:xfrm>
            <a:off x="368490" y="1473958"/>
            <a:ext cx="8366077" cy="5247517"/>
          </a:xfrm>
        </p:spPr>
        <p:txBody>
          <a:bodyPr>
            <a:normAutofit lnSpcReduction="10000"/>
          </a:bodyPr>
          <a:lstStyle/>
          <a:p>
            <a:r>
              <a:rPr lang="en-CA" dirty="0" smtClean="0">
                <a:effectLst/>
              </a:rPr>
              <a:t>There exists an inability </a:t>
            </a:r>
            <a:r>
              <a:rPr lang="en-CA" dirty="0">
                <a:effectLst/>
              </a:rPr>
              <a:t>to manage polarities of thought or a rejection of both/and </a:t>
            </a:r>
            <a:r>
              <a:rPr lang="en-CA" dirty="0" smtClean="0">
                <a:effectLst/>
              </a:rPr>
              <a:t>thinking and the </a:t>
            </a:r>
            <a:r>
              <a:rPr lang="en-CA" dirty="0">
                <a:effectLst/>
              </a:rPr>
              <a:t>church in this area has often seen evangelism and </a:t>
            </a:r>
            <a:r>
              <a:rPr lang="en-CA" dirty="0" smtClean="0">
                <a:effectLst/>
              </a:rPr>
              <a:t>outreach </a:t>
            </a:r>
            <a:r>
              <a:rPr lang="en-CA" dirty="0">
                <a:effectLst/>
              </a:rPr>
              <a:t>as an opposite to discipleship and spiritual growth. </a:t>
            </a:r>
            <a:endParaRPr lang="en-CA" dirty="0" smtClean="0">
              <a:effectLst/>
            </a:endParaRPr>
          </a:p>
          <a:p>
            <a:r>
              <a:rPr lang="en-CA" dirty="0" smtClean="0">
                <a:effectLst/>
              </a:rPr>
              <a:t>Hillside </a:t>
            </a:r>
            <a:r>
              <a:rPr lang="en-CA" dirty="0">
                <a:effectLst/>
              </a:rPr>
              <a:t>was birthed with a clear desire to reach the growing community of Mount Albert with the Good News of Jesus </a:t>
            </a:r>
            <a:r>
              <a:rPr lang="en-CA" dirty="0" smtClean="0">
                <a:effectLst/>
              </a:rPr>
              <a:t>but </a:t>
            </a:r>
            <a:r>
              <a:rPr lang="en-CA" dirty="0">
                <a:effectLst/>
              </a:rPr>
              <a:t>within three years of its founding, ministry shifted towards the maintenance of the church to support her </a:t>
            </a:r>
            <a:r>
              <a:rPr lang="en-CA" dirty="0" smtClean="0">
                <a:effectLst/>
              </a:rPr>
              <a:t>functioning. </a:t>
            </a:r>
          </a:p>
          <a:p>
            <a:r>
              <a:rPr lang="en-CA" dirty="0" smtClean="0">
                <a:effectLst/>
              </a:rPr>
              <a:t>It </a:t>
            </a:r>
            <a:r>
              <a:rPr lang="en-CA" dirty="0">
                <a:effectLst/>
              </a:rPr>
              <a:t>would seem that Hillside had to choose to be either evangelism or deep discipleship, but never both. This false dichotomy led to a general reality that rather than developing a 30 year old church between 1978 and 2008, a three year old church ten times over was developed. </a:t>
            </a:r>
            <a:endParaRPr lang="en-CA" dirty="0"/>
          </a:p>
        </p:txBody>
      </p:sp>
    </p:spTree>
    <p:extLst>
      <p:ext uri="{BB962C8B-B14F-4D97-AF65-F5344CB8AC3E}">
        <p14:creationId xmlns:p14="http://schemas.microsoft.com/office/powerpoint/2010/main" val="1951394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68490" y="1566313"/>
            <a:ext cx="8716369" cy="4895850"/>
          </a:xfrm>
        </p:spPr>
        <p:txBody>
          <a:bodyPr/>
          <a:lstStyle/>
          <a:p>
            <a:r>
              <a:rPr lang="en-CA" dirty="0" smtClean="0">
                <a:effectLst/>
              </a:rPr>
              <a:t>Our </a:t>
            </a:r>
            <a:r>
              <a:rPr lang="en-CA" dirty="0">
                <a:effectLst/>
              </a:rPr>
              <a:t>past teaches us that we need to not only be rooted, but we ought also seek revival. Evangelism and discipleship, expansion and equipping, growth and maintenance must equally represented in ministry. </a:t>
            </a:r>
            <a:endParaRPr lang="en-CA" dirty="0" smtClean="0">
              <a:effectLst/>
            </a:endParaRPr>
          </a:p>
          <a:p>
            <a:pPr marL="0" indent="0">
              <a:buNone/>
            </a:pPr>
            <a:endParaRPr lang="en-CA" dirty="0" smtClean="0">
              <a:effectLst/>
            </a:endParaRPr>
          </a:p>
          <a:p>
            <a:pPr marL="3043238" indent="0">
              <a:buNone/>
            </a:pPr>
            <a:r>
              <a:rPr lang="en-CA" sz="4400" dirty="0" smtClean="0">
                <a:effectLst/>
              </a:rPr>
              <a:t>IMPORTANT QUESTION</a:t>
            </a:r>
          </a:p>
          <a:p>
            <a:pPr marL="3411538" indent="-368300"/>
            <a:r>
              <a:rPr lang="en-CA" sz="3600" dirty="0" smtClean="0">
                <a:effectLst/>
              </a:rPr>
              <a:t>What </a:t>
            </a:r>
            <a:r>
              <a:rPr lang="en-CA" sz="3600" dirty="0">
                <a:effectLst/>
              </a:rPr>
              <a:t>does it mean to be rooted, yet revived?</a:t>
            </a:r>
          </a:p>
          <a:p>
            <a:endParaRPr lang="en-CA" dirty="0"/>
          </a:p>
        </p:txBody>
      </p:sp>
      <p:pic>
        <p:nvPicPr>
          <p:cNvPr id="2050" name="Picture 2" descr="Question-mark-png - Sib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491319" y="3168573"/>
            <a:ext cx="2933767" cy="2936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605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68491" y="1825625"/>
            <a:ext cx="8407020" cy="4895850"/>
          </a:xfrm>
        </p:spPr>
        <p:txBody>
          <a:bodyPr/>
          <a:lstStyle/>
          <a:p>
            <a:r>
              <a:rPr lang="en-CA" dirty="0">
                <a:solidFill>
                  <a:schemeClr val="tx2">
                    <a:lumMod val="20000"/>
                    <a:lumOff val="80000"/>
                  </a:schemeClr>
                </a:solidFill>
                <a:effectLst/>
              </a:rPr>
              <a:t>“Build houses and settle down; plant gardens and eat what they produce. Marry and have sons and daughters; find wives for your sons and give your daughters in marriage, so that they too may have sons and daughters. Increase in number there; do not decrease. Also, seek the peace and prosperity of the city to which I have carried you into exile. Pray to the </a:t>
            </a:r>
            <a:r>
              <a:rPr lang="en-CA" cap="small" dirty="0">
                <a:solidFill>
                  <a:schemeClr val="tx2">
                    <a:lumMod val="20000"/>
                    <a:lumOff val="80000"/>
                  </a:schemeClr>
                </a:solidFill>
                <a:effectLst/>
              </a:rPr>
              <a:t>Lord</a:t>
            </a:r>
            <a:r>
              <a:rPr lang="en-CA" dirty="0">
                <a:solidFill>
                  <a:schemeClr val="tx2">
                    <a:lumMod val="20000"/>
                    <a:lumOff val="80000"/>
                  </a:schemeClr>
                </a:solidFill>
                <a:effectLst/>
              </a:rPr>
              <a:t> for it, because if it prospers, you too will prosper.” (Jeremiah 29:5-7)</a:t>
            </a:r>
          </a:p>
          <a:p>
            <a:endParaRPr lang="en-CA" dirty="0"/>
          </a:p>
        </p:txBody>
      </p:sp>
    </p:spTree>
    <p:extLst>
      <p:ext uri="{BB962C8B-B14F-4D97-AF65-F5344CB8AC3E}">
        <p14:creationId xmlns:p14="http://schemas.microsoft.com/office/powerpoint/2010/main" val="1840513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912</Words>
  <Application>Microsoft Office PowerPoint</Application>
  <PresentationFormat>Widescreen</PresentationFormat>
  <Paragraphs>42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Arial Narrow</vt:lpstr>
      <vt:lpstr>Calibri</vt:lpstr>
      <vt:lpstr>Office Theme</vt:lpstr>
      <vt:lpstr>PowerPoint Presentation</vt:lpstr>
      <vt:lpstr>PowerPoint Presentation</vt:lpstr>
      <vt:lpstr>PowerPoint Presentation</vt:lpstr>
      <vt:lpstr>Commonalities of Thought</vt:lpstr>
      <vt:lpstr>Thought #1</vt:lpstr>
      <vt:lpstr>Thought #2</vt:lpstr>
      <vt:lpstr>Thought #3</vt:lpstr>
      <vt:lpstr>PowerPoint Presentation</vt:lpstr>
      <vt:lpstr>PowerPoint Presentation</vt:lpstr>
      <vt:lpstr>PowerPoint Presentation</vt:lpstr>
      <vt:lpstr>PowerPoint Presentation</vt:lpstr>
      <vt:lpstr>Three New “Philosophies”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7</cp:revision>
  <dcterms:created xsi:type="dcterms:W3CDTF">2023-08-29T13:17:02Z</dcterms:created>
  <dcterms:modified xsi:type="dcterms:W3CDTF">2023-08-29T14:09:37Z</dcterms:modified>
</cp:coreProperties>
</file>