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1" d="100"/>
          <a:sy n="61" d="100"/>
        </p:scale>
        <p:origin x="102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4C73-568B-4BA8-81E1-92D0767BFE07}" type="datetimeFigureOut">
              <a:rPr lang="en-CA" smtClean="0"/>
              <a:t>2023-09-22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14EE-2C9D-4A97-BB82-DE86C8DAC67F}" type="slidenum">
              <a:rPr lang="en-CA" smtClean="0"/>
              <a:t>‹#›</a:t>
            </a:fld>
            <a:endParaRPr lang="en-CA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0"/>
            <a:ext cx="12293600" cy="693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57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72" y="363537"/>
            <a:ext cx="8479971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4C73-568B-4BA8-81E1-92D0767BFE07}" type="datetimeFigureOut">
              <a:rPr lang="en-CA" smtClean="0"/>
              <a:t>2023-09-22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14EE-2C9D-4A97-BB82-DE86C8DAC6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856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4C73-568B-4BA8-81E1-92D0767BFE07}" type="datetimeFigureOut">
              <a:rPr lang="en-CA" smtClean="0"/>
              <a:t>2023-09-22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14EE-2C9D-4A97-BB82-DE86C8DAC6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576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72" y="363537"/>
            <a:ext cx="8479971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4C73-568B-4BA8-81E1-92D0767BFE07}" type="datetimeFigureOut">
              <a:rPr lang="en-CA" smtClean="0"/>
              <a:t>2023-09-22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14EE-2C9D-4A97-BB82-DE86C8DAC6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238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4C73-568B-4BA8-81E1-92D0767BFE07}" type="datetimeFigureOut">
              <a:rPr lang="en-CA" smtClean="0"/>
              <a:t>2023-09-22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14EE-2C9D-4A97-BB82-DE86C8DAC6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762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72" y="363537"/>
            <a:ext cx="8479971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4C73-568B-4BA8-81E1-92D0767BFE07}" type="datetimeFigureOut">
              <a:rPr lang="en-CA" smtClean="0"/>
              <a:t>2023-09-22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14EE-2C9D-4A97-BB82-DE86C8DAC6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368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4C73-568B-4BA8-81E1-92D0767BFE07}" type="datetimeFigureOut">
              <a:rPr lang="en-CA" smtClean="0"/>
              <a:t>2023-09-22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14EE-2C9D-4A97-BB82-DE86C8DAC6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129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72" y="363537"/>
            <a:ext cx="8479971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4C73-568B-4BA8-81E1-92D0767BFE07}" type="datetimeFigureOut">
              <a:rPr lang="en-CA" smtClean="0"/>
              <a:t>2023-09-22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14EE-2C9D-4A97-BB82-DE86C8DAC6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527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4C73-568B-4BA8-81E1-92D0767BFE07}" type="datetimeFigureOut">
              <a:rPr lang="en-CA" smtClean="0"/>
              <a:t>2023-09-22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14EE-2C9D-4A97-BB82-DE86C8DAC6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049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4C73-568B-4BA8-81E1-92D0767BFE07}" type="datetimeFigureOut">
              <a:rPr lang="en-CA" smtClean="0"/>
              <a:t>2023-09-22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14EE-2C9D-4A97-BB82-DE86C8DAC6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148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4C73-568B-4BA8-81E1-92D0767BFE07}" type="datetimeFigureOut">
              <a:rPr lang="en-CA" smtClean="0"/>
              <a:t>2023-09-22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14EE-2C9D-4A97-BB82-DE86C8DAC6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208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1886" y="363537"/>
            <a:ext cx="8490857" cy="62114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84C73-568B-4BA8-81E1-92D0767BFE07}" type="datetimeFigureOut">
              <a:rPr lang="en-CA" smtClean="0"/>
              <a:t>2023-09-22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14EE-2C9D-4A97-BB82-DE86C8DAC67F}" type="slidenum">
              <a:rPr lang="en-CA" smtClean="0"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5" r="29764"/>
          <a:stretch/>
        </p:blipFill>
        <p:spPr>
          <a:xfrm>
            <a:off x="9457898" y="0"/>
            <a:ext cx="27341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56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1" kern="1200">
          <a:solidFill>
            <a:schemeClr val="accent6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6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6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6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6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203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682" y="4746171"/>
            <a:ext cx="8677804" cy="1959429"/>
          </a:xfrm>
        </p:spPr>
        <p:txBody>
          <a:bodyPr>
            <a:normAutofit/>
          </a:bodyPr>
          <a:lstStyle/>
          <a:p>
            <a:r>
              <a:rPr lang="en-CA" dirty="0"/>
              <a:t>We c</a:t>
            </a:r>
            <a:r>
              <a:rPr lang="en-CA" dirty="0" smtClean="0"/>
              <a:t>an be </a:t>
            </a:r>
            <a:r>
              <a:rPr lang="en-CA" dirty="0"/>
              <a:t>enamoured with vision and mission statements, core values and strategic plans, all of which can be very helpful, </a:t>
            </a:r>
            <a:r>
              <a:rPr lang="en-CA" dirty="0" smtClean="0"/>
              <a:t>but might something be </a:t>
            </a:r>
            <a:r>
              <a:rPr lang="en-CA" dirty="0"/>
              <a:t>out of </a:t>
            </a:r>
            <a:r>
              <a:rPr lang="en-CA" dirty="0" smtClean="0"/>
              <a:t>balance in this fascination?</a:t>
            </a:r>
            <a:endParaRPr lang="en-CA" dirty="0"/>
          </a:p>
          <a:p>
            <a:endParaRPr lang="en-CA" dirty="0"/>
          </a:p>
        </p:txBody>
      </p:sp>
      <p:pic>
        <p:nvPicPr>
          <p:cNvPr id="1026" name="Picture 2" descr="nonprofit strategic plann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534" y="363537"/>
            <a:ext cx="7274099" cy="4177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0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 descr="4 Profound Reasons to Follow Jesus - Hebrews 12 Endur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15" y="315685"/>
            <a:ext cx="8345714" cy="625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39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The language we often use within the church - “I have accepted Jesus” or “I have decided to follow Jesus” – emphasizes the willfully chosen “me” portion of the relationship, underemphasizing – negating in some instances – God’s mysterious and sovereign leadership of us both towards faith in Christ and in our journey of faith. </a:t>
            </a:r>
            <a:endParaRPr lang="en-CA" dirty="0" smtClean="0"/>
          </a:p>
          <a:p>
            <a:r>
              <a:rPr lang="en-CA" dirty="0" smtClean="0"/>
              <a:t>I </a:t>
            </a:r>
            <a:r>
              <a:rPr lang="en-CA" dirty="0"/>
              <a:t>have seen the development of a prideful following of Christ - a self-righteous elitism – within the Canadian church. It is an elitism that </a:t>
            </a:r>
            <a:r>
              <a:rPr lang="en-CA" dirty="0" err="1"/>
              <a:t>pridefully</a:t>
            </a:r>
            <a:r>
              <a:rPr lang="en-CA" dirty="0"/>
              <a:t> champions one’s choice to follow Jesus, as if this choice to follow Jesus somehow communicates greater personal intellect, greater personal perception, or greater personal worth.</a:t>
            </a:r>
          </a:p>
        </p:txBody>
      </p:sp>
    </p:spTree>
    <p:extLst>
      <p:ext uri="{BB962C8B-B14F-4D97-AF65-F5344CB8AC3E}">
        <p14:creationId xmlns:p14="http://schemas.microsoft.com/office/powerpoint/2010/main" val="10468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772" y="1141459"/>
            <a:ext cx="8490857" cy="6211434"/>
          </a:xfrm>
        </p:spPr>
        <p:txBody>
          <a:bodyPr/>
          <a:lstStyle/>
          <a:p>
            <a:r>
              <a:rPr lang="en-CA" dirty="0" smtClean="0"/>
              <a:t>There </a:t>
            </a:r>
            <a:r>
              <a:rPr lang="en-CA" dirty="0"/>
              <a:t>is a sense within modern Christianity that by effective strategy we can develop a flawless way to ensure we follow Jesus well – that by human ingenuity, we can crack the </a:t>
            </a:r>
            <a:r>
              <a:rPr lang="en-CA" dirty="0" smtClean="0"/>
              <a:t>code</a:t>
            </a:r>
          </a:p>
          <a:p>
            <a:r>
              <a:rPr lang="en-CA" dirty="0" smtClean="0"/>
              <a:t>Hebrews </a:t>
            </a:r>
            <a:r>
              <a:rPr lang="en-CA" dirty="0"/>
              <a:t>12:2 tells us that Jesus is both “the pioneer and </a:t>
            </a:r>
            <a:r>
              <a:rPr lang="en-CA" dirty="0" err="1"/>
              <a:t>perfecter</a:t>
            </a:r>
            <a:r>
              <a:rPr lang="en-CA" dirty="0"/>
              <a:t> of faith”, which suggests to me that unless our strategies are first and foremost of Christ’s immediate and direct leading, then we might be blazing a trail other than the one forged by Jesus. </a:t>
            </a:r>
          </a:p>
        </p:txBody>
      </p:sp>
    </p:spTree>
    <p:extLst>
      <p:ext uri="{BB962C8B-B14F-4D97-AF65-F5344CB8AC3E}">
        <p14:creationId xmlns:p14="http://schemas.microsoft.com/office/powerpoint/2010/main" val="416517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 descr="3 Insights from the Holy Land to Deepen Your Understanding of Christ's  Title as the &quot;Good Shepherd&quot; - LDS Liv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6" y="971833"/>
            <a:ext cx="8879717" cy="499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03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6600" b="1" dirty="0" smtClean="0"/>
              <a:t>A CHANGE IN “ESTATE”</a:t>
            </a:r>
            <a:endParaRPr lang="en-CA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531557"/>
            <a:ext cx="8490857" cy="518289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dirty="0" smtClean="0"/>
              <a:t>SLAVE/SERVANT </a:t>
            </a:r>
          </a:p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dirty="0" smtClean="0"/>
              <a:t>FRIEND</a:t>
            </a:r>
          </a:p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dirty="0" smtClean="0"/>
              <a:t>CHILD</a:t>
            </a:r>
          </a:p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dirty="0" smtClean="0"/>
              <a:t>CO-HEIR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James </a:t>
            </a:r>
            <a:r>
              <a:rPr lang="en-CA" dirty="0"/>
              <a:t>4:10 reveals that it is as we “humble [ourselves] before the Lord [that] he will lift [us] up”.</a:t>
            </a:r>
          </a:p>
        </p:txBody>
      </p:sp>
      <p:sp>
        <p:nvSpPr>
          <p:cNvPr id="4" name="Down Arrow 3"/>
          <p:cNvSpPr/>
          <p:nvPr/>
        </p:nvSpPr>
        <p:spPr>
          <a:xfrm>
            <a:off x="4308529" y="2022877"/>
            <a:ext cx="750627" cy="382137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Down Arrow 4"/>
          <p:cNvSpPr/>
          <p:nvPr/>
        </p:nvSpPr>
        <p:spPr>
          <a:xfrm>
            <a:off x="4308529" y="3004703"/>
            <a:ext cx="750627" cy="382137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Down Arrow 5"/>
          <p:cNvSpPr/>
          <p:nvPr/>
        </p:nvSpPr>
        <p:spPr>
          <a:xfrm>
            <a:off x="4308529" y="3986530"/>
            <a:ext cx="750627" cy="382137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349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Heart 4"/>
          <p:cNvSpPr/>
          <p:nvPr/>
        </p:nvSpPr>
        <p:spPr>
          <a:xfrm>
            <a:off x="1317356" y="1200445"/>
            <a:ext cx="6927742" cy="5014375"/>
          </a:xfrm>
          <a:prstGeom prst="hear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71"/>
          <a:stretch/>
        </p:blipFill>
        <p:spPr>
          <a:xfrm>
            <a:off x="4781227" y="1263973"/>
            <a:ext cx="3498385" cy="4950381"/>
          </a:xfrm>
        </p:spPr>
      </p:pic>
      <p:sp>
        <p:nvSpPr>
          <p:cNvPr id="10" name="TextBox 9"/>
          <p:cNvSpPr txBox="1"/>
          <p:nvPr/>
        </p:nvSpPr>
        <p:spPr>
          <a:xfrm>
            <a:off x="2009307" y="2609292"/>
            <a:ext cx="23805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THE STRATEGIC</a:t>
            </a:r>
            <a:endParaRPr lang="en-CA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7545" y="2609293"/>
            <a:ext cx="23805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SPIRIT LED ACTIVITY</a:t>
            </a:r>
            <a:endParaRPr lang="en-CA" sz="360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9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655" y="0"/>
            <a:ext cx="12349655" cy="6932563"/>
          </a:xfrm>
        </p:spPr>
      </p:pic>
    </p:spTree>
    <p:extLst>
      <p:ext uri="{BB962C8B-B14F-4D97-AF65-F5344CB8AC3E}">
        <p14:creationId xmlns:p14="http://schemas.microsoft.com/office/powerpoint/2010/main" val="32793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263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CHANGE IN “ESTATE”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4</cp:revision>
  <dcterms:created xsi:type="dcterms:W3CDTF">2023-09-22T14:03:46Z</dcterms:created>
  <dcterms:modified xsi:type="dcterms:W3CDTF">2023-09-22T19:01:17Z</dcterms:modified>
</cp:coreProperties>
</file>