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5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37" d="100"/>
          <a:sy n="37" d="100"/>
        </p:scale>
        <p:origin x="84"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B0D205E-C7EE-4365-ABA8-B4E078475024}" type="datetimeFigureOut">
              <a:rPr lang="en-CA" smtClean="0"/>
              <a:t>2023-09-08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87636" cy="6858001"/>
          </a:xfrm>
          <a:prstGeom prst="rect">
            <a:avLst/>
          </a:prstGeom>
        </p:spPr>
      </p:pic>
    </p:spTree>
    <p:extLst>
      <p:ext uri="{BB962C8B-B14F-4D97-AF65-F5344CB8AC3E}">
        <p14:creationId xmlns:p14="http://schemas.microsoft.com/office/powerpoint/2010/main" val="332549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B0D205E-C7EE-4365-ABA8-B4E078475024}" type="datetimeFigureOut">
              <a:rPr lang="en-CA" smtClean="0"/>
              <a:t>2023-09-08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263586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B0D205E-C7EE-4365-ABA8-B4E078475024}" type="datetimeFigureOut">
              <a:rPr lang="en-CA" smtClean="0"/>
              <a:t>2023-09-08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47132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normAutofit/>
          </a:bodyPr>
          <a:lstStyle>
            <a:lvl1pPr>
              <a:tabLst>
                <a:tab pos="5295900" algn="l"/>
              </a:tabLst>
              <a:defRPr sz="2800" b="1"/>
            </a:lvl1pPr>
            <a:lvl2pPr>
              <a:tabLst>
                <a:tab pos="5295900" algn="l"/>
              </a:tabLst>
              <a:defRPr sz="2800" b="1"/>
            </a:lvl2pPr>
            <a:lvl3pPr>
              <a:tabLst>
                <a:tab pos="5295900" algn="l"/>
              </a:tabLst>
              <a:defRPr sz="2800" b="1"/>
            </a:lvl3pPr>
            <a:lvl4pPr>
              <a:tabLst>
                <a:tab pos="5295900" algn="l"/>
              </a:tabLst>
              <a:defRPr sz="2800" b="1"/>
            </a:lvl4pPr>
            <a:lvl5pPr>
              <a:tabLst>
                <a:tab pos="5295900" algn="l"/>
              </a:tabLst>
              <a:defRPr sz="2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EB0D205E-C7EE-4365-ABA8-B4E078475024}" type="datetimeFigureOut">
              <a:rPr lang="en-CA" smtClean="0"/>
              <a:t>2023-09-08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66084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D205E-C7EE-4365-ABA8-B4E078475024}" type="datetimeFigureOut">
              <a:rPr lang="en-CA" smtClean="0"/>
              <a:t>2023-09-08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88632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B0D205E-C7EE-4365-ABA8-B4E078475024}" type="datetimeFigureOut">
              <a:rPr lang="en-CA" smtClean="0"/>
              <a:t>2023-09-08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31063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B0D205E-C7EE-4365-ABA8-B4E078475024}" type="datetimeFigureOut">
              <a:rPr lang="en-CA" smtClean="0"/>
              <a:t>2023-09-08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412874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B0D205E-C7EE-4365-ABA8-B4E078475024}" type="datetimeFigureOut">
              <a:rPr lang="en-CA" smtClean="0"/>
              <a:t>2023-09-08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268685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D205E-C7EE-4365-ABA8-B4E078475024}" type="datetimeFigureOut">
              <a:rPr lang="en-CA" smtClean="0"/>
              <a:t>2023-09-08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446017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D205E-C7EE-4365-ABA8-B4E078475024}" type="datetimeFigureOut">
              <a:rPr lang="en-CA" smtClean="0"/>
              <a:t>2023-09-08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47867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D205E-C7EE-4365-ABA8-B4E078475024}" type="datetimeFigureOut">
              <a:rPr lang="en-CA" smtClean="0"/>
              <a:t>2023-09-08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51411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Road Scene Videos, Download The BEST Free 4k Stock Video Footage &amp; Road  Scene HD Video Clips"/>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75522"/>
          <a:stretch/>
        </p:blipFill>
        <p:spPr bwMode="auto">
          <a:xfrm>
            <a:off x="0" y="0"/>
            <a:ext cx="120373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368490" y="365125"/>
            <a:ext cx="8716369"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368490" y="1825625"/>
            <a:ext cx="8716369" cy="48958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D205E-C7EE-4365-ABA8-B4E078475024}" type="datetimeFigureOut">
              <a:rPr lang="en-CA" smtClean="0"/>
              <a:t>2023-09-08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1CC92-3E90-430F-BAD3-71A5BF5005FC}" type="slidenum">
              <a:rPr lang="en-CA" smtClean="0"/>
              <a:t>‹#›</a:t>
            </a:fld>
            <a:endParaRPr lang="en-CA"/>
          </a:p>
        </p:txBody>
      </p:sp>
      <p:pic>
        <p:nvPicPr>
          <p:cNvPr id="1026" name="Picture 2" descr="Road Scene Videos, Download The BEST Free 4k Stock Video Footage &amp; Road  Scene HD Video Clip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239534" y="0"/>
            <a:ext cx="295246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765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effectLst>
            <a:outerShdw blurRad="38100" dist="38100" dir="2700000" algn="tl">
              <a:srgbClr val="000000">
                <a:alpha val="43137"/>
              </a:srgbClr>
            </a:outerShdw>
          </a:effectLst>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722663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0" y="870094"/>
            <a:ext cx="8175009" cy="6056096"/>
          </a:xfrm>
        </p:spPr>
        <p:txBody>
          <a:bodyPr>
            <a:normAutofit/>
          </a:bodyPr>
          <a:lstStyle/>
          <a:p>
            <a:r>
              <a:rPr lang="en-CA" dirty="0"/>
              <a:t>W</a:t>
            </a:r>
            <a:r>
              <a:rPr lang="en-CA" dirty="0" smtClean="0"/>
              <a:t>e </a:t>
            </a:r>
            <a:r>
              <a:rPr lang="en-CA" dirty="0"/>
              <a:t>are in a position as a church where, before we can be effectively sent out as workers into Christ’s great harvest, we too require a similar experience of confession, repentance and restoration. We need to experience the profound presence of God, moving us towards confession, repentance and restoration. </a:t>
            </a:r>
            <a:endParaRPr lang="en-CA" dirty="0" smtClean="0"/>
          </a:p>
          <a:p>
            <a:r>
              <a:rPr lang="en-CA" dirty="0" smtClean="0">
                <a:solidFill>
                  <a:srgbClr val="E0E5EC"/>
                </a:solidFill>
              </a:rPr>
              <a:t>“Get </a:t>
            </a:r>
            <a:r>
              <a:rPr lang="en-CA" dirty="0">
                <a:solidFill>
                  <a:srgbClr val="E0E5EC"/>
                </a:solidFill>
              </a:rPr>
              <a:t>rid of all bitterness, rage and anger, brawling and slander, along with every form of malice. Be kind and compassionate to one another, forgiving each other, just as in Christ God forgave you”. </a:t>
            </a:r>
            <a:r>
              <a:rPr lang="en-CA" dirty="0" smtClean="0">
                <a:solidFill>
                  <a:srgbClr val="E0E5EC"/>
                </a:solidFill>
              </a:rPr>
              <a:t>(Ephesians 4:31-32)</a:t>
            </a:r>
          </a:p>
          <a:p>
            <a:r>
              <a:rPr lang="en-CA" dirty="0" smtClean="0"/>
              <a:t>If </a:t>
            </a:r>
            <a:r>
              <a:rPr lang="en-CA" dirty="0"/>
              <a:t>it is the nature of our community that is to knock the indifferent socks off the community around us, then we need to be a people who practice this profusely. </a:t>
            </a:r>
          </a:p>
        </p:txBody>
      </p:sp>
    </p:spTree>
    <p:extLst>
      <p:ext uri="{BB962C8B-B14F-4D97-AF65-F5344CB8AC3E}">
        <p14:creationId xmlns:p14="http://schemas.microsoft.com/office/powerpoint/2010/main" val="3896686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1" y="1255593"/>
            <a:ext cx="8338782" cy="5465881"/>
          </a:xfrm>
        </p:spPr>
        <p:txBody>
          <a:bodyPr>
            <a:normAutofit/>
          </a:bodyPr>
          <a:lstStyle/>
          <a:p>
            <a:r>
              <a:rPr lang="en-CA" dirty="0" smtClean="0"/>
              <a:t>Let us pray </a:t>
            </a:r>
            <a:r>
              <a:rPr lang="en-CA" dirty="0"/>
              <a:t>together for a unique experience of God’s transformative presence with us and for His Spirit to do a work of cleansing among us. </a:t>
            </a:r>
            <a:endParaRPr lang="en-CA" dirty="0" smtClean="0"/>
          </a:p>
          <a:p>
            <a:r>
              <a:rPr lang="en-CA" dirty="0" smtClean="0"/>
              <a:t>I </a:t>
            </a:r>
            <a:r>
              <a:rPr lang="en-CA" dirty="0"/>
              <a:t>am confident </a:t>
            </a:r>
            <a:r>
              <a:rPr lang="en-CA" dirty="0">
                <a:solidFill>
                  <a:srgbClr val="E0E5EC"/>
                </a:solidFill>
              </a:rPr>
              <a:t>that “he who began a good work in [us] will carry it on to completion”, </a:t>
            </a:r>
            <a:r>
              <a:rPr lang="en-CA" dirty="0"/>
              <a:t>equipping us to better engage the community around us in the name of Jesus, but I also know that the work of God’s Spirit is aided when we </a:t>
            </a:r>
            <a:r>
              <a:rPr lang="en-CA" dirty="0">
                <a:solidFill>
                  <a:srgbClr val="E0E5EC"/>
                </a:solidFill>
              </a:rPr>
              <a:t>“see to it … that none of [us] has a sinful, unbelieving heart that turns away from the living God” (Hebrews 3:12)</a:t>
            </a:r>
            <a:r>
              <a:rPr lang="en-CA" dirty="0"/>
              <a:t>. </a:t>
            </a:r>
          </a:p>
        </p:txBody>
      </p:sp>
    </p:spTree>
    <p:extLst>
      <p:ext uri="{BB962C8B-B14F-4D97-AF65-F5344CB8AC3E}">
        <p14:creationId xmlns:p14="http://schemas.microsoft.com/office/powerpoint/2010/main" val="3278406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CA" sz="3600" dirty="0" smtClean="0"/>
              <a:t>Discerning </a:t>
            </a:r>
            <a:r>
              <a:rPr lang="en-CA" sz="3600" dirty="0"/>
              <a:t>our </a:t>
            </a:r>
            <a:r>
              <a:rPr lang="en-CA" sz="3600" dirty="0" smtClean="0"/>
              <a:t>Current </a:t>
            </a:r>
            <a:r>
              <a:rPr lang="en-CA" sz="3600" dirty="0"/>
              <a:t>P</a:t>
            </a:r>
            <a:r>
              <a:rPr lang="en-CA" sz="3600" dirty="0" smtClean="0"/>
              <a:t>osition </a:t>
            </a:r>
            <a:endParaRPr lang="en-CA" sz="3600" dirty="0"/>
          </a:p>
        </p:txBody>
      </p:sp>
      <p:sp>
        <p:nvSpPr>
          <p:cNvPr id="3" name="Content Placeholder 2"/>
          <p:cNvSpPr>
            <a:spLocks noGrp="1"/>
          </p:cNvSpPr>
          <p:nvPr>
            <p:ph idx="1"/>
          </p:nvPr>
        </p:nvSpPr>
        <p:spPr>
          <a:xfrm>
            <a:off x="368490" y="1525372"/>
            <a:ext cx="8716369" cy="4895850"/>
          </a:xfrm>
        </p:spPr>
        <p:txBody>
          <a:bodyPr>
            <a:normAutofit/>
          </a:bodyPr>
          <a:lstStyle/>
          <a:p>
            <a:r>
              <a:rPr lang="en-CA" dirty="0" smtClean="0"/>
              <a:t>My </a:t>
            </a:r>
            <a:r>
              <a:rPr lang="en-CA" dirty="0"/>
              <a:t>circle check sabbatical thinking was spurred on by a sermon on the parable of the sower from Luke 8 delivered to us on July 23 by Glen Meyer. </a:t>
            </a:r>
            <a:endParaRPr lang="en-CA" dirty="0" smtClean="0"/>
          </a:p>
          <a:p>
            <a:pPr marL="514350" indent="-514350">
              <a:buFont typeface="+mj-lt"/>
              <a:buAutoNum type="arabicPeriod"/>
            </a:pPr>
            <a:r>
              <a:rPr lang="en-CA" dirty="0" smtClean="0"/>
              <a:t>What </a:t>
            </a:r>
            <a:r>
              <a:rPr lang="en-CA" dirty="0"/>
              <a:t>kind of soil are we as a faith community – both individually and corporately?</a:t>
            </a:r>
          </a:p>
          <a:p>
            <a:pPr marL="514350" lvl="0" indent="-514350">
              <a:buFont typeface="+mj-lt"/>
              <a:buAutoNum type="arabicPeriod"/>
            </a:pPr>
            <a:r>
              <a:rPr lang="en-CA" dirty="0"/>
              <a:t>What does tilling soil after planting seed, as first century farmers did, look like now in Mount Albert?</a:t>
            </a:r>
          </a:p>
          <a:p>
            <a:r>
              <a:rPr lang="en-CA" dirty="0" smtClean="0"/>
              <a:t>In </a:t>
            </a:r>
            <a:r>
              <a:rPr lang="en-CA" dirty="0"/>
              <a:t>examining our current position, I believe the Spirit is urging us to consider the spiritual condition of our hearts – personally and corporately – as well as, the condition of the “heart” of our community. </a:t>
            </a:r>
          </a:p>
        </p:txBody>
      </p:sp>
    </p:spTree>
    <p:extLst>
      <p:ext uri="{BB962C8B-B14F-4D97-AF65-F5344CB8AC3E}">
        <p14:creationId xmlns:p14="http://schemas.microsoft.com/office/powerpoint/2010/main" val="2438757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2" y="283239"/>
            <a:ext cx="11623880" cy="1700843"/>
          </a:xfrm>
        </p:spPr>
        <p:txBody>
          <a:bodyPr/>
          <a:lstStyle/>
          <a:p>
            <a:endParaRPr lang="en-CA"/>
          </a:p>
        </p:txBody>
      </p:sp>
      <p:sp>
        <p:nvSpPr>
          <p:cNvPr id="3" name="Content Placeholder 2"/>
          <p:cNvSpPr>
            <a:spLocks noGrp="1"/>
          </p:cNvSpPr>
          <p:nvPr>
            <p:ph idx="1"/>
          </p:nvPr>
        </p:nvSpPr>
        <p:spPr>
          <a:xfrm>
            <a:off x="368491" y="5486255"/>
            <a:ext cx="8420668" cy="1235219"/>
          </a:xfrm>
        </p:spPr>
        <p:txBody>
          <a:bodyPr>
            <a:noAutofit/>
          </a:bodyPr>
          <a:lstStyle/>
          <a:p>
            <a:pPr>
              <a:spcBef>
                <a:spcPts val="600"/>
              </a:spcBef>
            </a:pPr>
            <a:r>
              <a:rPr lang="en-CA" sz="3200" dirty="0" smtClean="0"/>
              <a:t>THE POINT: to </a:t>
            </a:r>
            <a:r>
              <a:rPr lang="en-CA" sz="3200" dirty="0"/>
              <a:t>hit </a:t>
            </a:r>
            <a:r>
              <a:rPr lang="en-CA" sz="3200" dirty="0" smtClean="0"/>
              <a:t>difficult pitches </a:t>
            </a:r>
            <a:r>
              <a:rPr lang="en-CA" sz="3200" dirty="0"/>
              <a:t>properly, </a:t>
            </a:r>
            <a:r>
              <a:rPr lang="en-CA" sz="3200" dirty="0" smtClean="0"/>
              <a:t>one needs to </a:t>
            </a:r>
            <a:r>
              <a:rPr lang="en-CA" sz="3200" dirty="0"/>
              <a:t>be taught to identify the spin on the ball.</a:t>
            </a:r>
          </a:p>
        </p:txBody>
      </p:sp>
      <p:pic>
        <p:nvPicPr>
          <p:cNvPr id="1026" name="Picture 2" descr="Baseball hit, sports and athlete on a outdoor field hitting a ball in a game with a baseball bat. Sport, baseball player and man busy with exercise, fitness and workout training on green grass Baseball hit, sports and athlete on a outdoor field hitting a ball in a game with a baseball bat. Sport, baseball player and man busy with exercise, fitness and workout training on green grass baseball bat hit ball stock pictures, royalty-free photos &amp;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258" y="283239"/>
            <a:ext cx="7773774" cy="495387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oftball Vector Images – Browse 31,611 Stock Photos, Vectors, and Video |  Adobe Stock"/>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5131" y="1238996"/>
            <a:ext cx="3291501" cy="3291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356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91" y="4479925"/>
            <a:ext cx="8325134" cy="2241549"/>
          </a:xfrm>
        </p:spPr>
        <p:txBody>
          <a:bodyPr>
            <a:normAutofit/>
          </a:bodyPr>
          <a:lstStyle/>
          <a:p>
            <a:r>
              <a:rPr lang="en-CA" dirty="0"/>
              <a:t>God is actually calling us to specifically identify the unique “spin” of the culture around us, so that we can best make positive contact in the name of Jesus. Our message must not change, but some changes to our approach will enable us to “hit” better as a church.</a:t>
            </a:r>
          </a:p>
        </p:txBody>
      </p:sp>
      <p:sp>
        <p:nvSpPr>
          <p:cNvPr id="4" name="Title 3"/>
          <p:cNvSpPr>
            <a:spLocks noGrp="1"/>
          </p:cNvSpPr>
          <p:nvPr>
            <p:ph type="title"/>
          </p:nvPr>
        </p:nvSpPr>
        <p:spPr/>
        <p:txBody>
          <a:bodyPr/>
          <a:lstStyle/>
          <a:p>
            <a:endParaRPr lang="en-CA"/>
          </a:p>
        </p:txBody>
      </p:sp>
      <p:pic>
        <p:nvPicPr>
          <p:cNvPr id="2050" name="Picture 2" descr="10,000+ Baseball Hit Stock Photos, Pictures &amp; Royalty-Free Images - iStock  | Kid baseball h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6703" y="269590"/>
            <a:ext cx="5829300" cy="4114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133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1564" y="970361"/>
            <a:ext cx="2427027" cy="4895850"/>
          </a:xfrm>
        </p:spPr>
        <p:txBody>
          <a:bodyPr>
            <a:normAutofit/>
          </a:bodyPr>
          <a:lstStyle/>
          <a:p>
            <a:pPr marL="0" indent="0">
              <a:buNone/>
            </a:pPr>
            <a:r>
              <a:rPr lang="en-CA" dirty="0" smtClean="0"/>
              <a:t>5695</a:t>
            </a:r>
          </a:p>
          <a:p>
            <a:pPr marL="0" indent="0">
              <a:buNone/>
            </a:pPr>
            <a:r>
              <a:rPr lang="en-CA" dirty="0" smtClean="0"/>
              <a:t>120 (306)</a:t>
            </a:r>
          </a:p>
          <a:p>
            <a:pPr marL="0" indent="0">
              <a:buNone/>
            </a:pPr>
            <a:r>
              <a:rPr lang="en-CA" dirty="0"/>
              <a:t>3</a:t>
            </a:r>
            <a:r>
              <a:rPr lang="en-CA" dirty="0" smtClean="0"/>
              <a:t>1%</a:t>
            </a:r>
          </a:p>
          <a:p>
            <a:pPr marL="0" indent="0">
              <a:buNone/>
            </a:pPr>
            <a:r>
              <a:rPr lang="en-CA" dirty="0" smtClean="0"/>
              <a:t>55%</a:t>
            </a:r>
          </a:p>
          <a:p>
            <a:pPr marL="0" indent="0">
              <a:buNone/>
            </a:pPr>
            <a:r>
              <a:rPr lang="en-CA" dirty="0"/>
              <a:t>9</a:t>
            </a:r>
            <a:r>
              <a:rPr lang="en-CA" dirty="0" smtClean="0"/>
              <a:t>%</a:t>
            </a:r>
          </a:p>
          <a:p>
            <a:pPr marL="0" indent="0">
              <a:buNone/>
            </a:pPr>
            <a:r>
              <a:rPr lang="en-CA" dirty="0" smtClean="0"/>
              <a:t>38%</a:t>
            </a:r>
            <a:endParaRPr lang="en-CA" dirty="0"/>
          </a:p>
        </p:txBody>
      </p:sp>
      <p:sp>
        <p:nvSpPr>
          <p:cNvPr id="4" name="Content Placeholder 2"/>
          <p:cNvSpPr txBox="1">
            <a:spLocks/>
          </p:cNvSpPr>
          <p:nvPr/>
        </p:nvSpPr>
        <p:spPr>
          <a:xfrm>
            <a:off x="520891" y="817961"/>
            <a:ext cx="3794076" cy="4895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smtClean="0"/>
              <a:t>Population </a:t>
            </a:r>
          </a:p>
          <a:p>
            <a:r>
              <a:rPr lang="en-CA" dirty="0" smtClean="0"/>
              <a:t>Hillside attendance</a:t>
            </a:r>
          </a:p>
          <a:p>
            <a:r>
              <a:rPr lang="en-CA" dirty="0" smtClean="0"/>
              <a:t>Protestants</a:t>
            </a:r>
          </a:p>
          <a:p>
            <a:r>
              <a:rPr lang="en-CA" dirty="0" smtClean="0"/>
              <a:t>3</a:t>
            </a:r>
            <a:r>
              <a:rPr lang="en-CA" baseline="30000" dirty="0" smtClean="0"/>
              <a:t>rd</a:t>
            </a:r>
            <a:r>
              <a:rPr lang="en-CA" dirty="0" smtClean="0"/>
              <a:t> generation +</a:t>
            </a:r>
          </a:p>
          <a:p>
            <a:r>
              <a:rPr lang="en-CA" dirty="0" smtClean="0"/>
              <a:t>Other faiths</a:t>
            </a:r>
          </a:p>
          <a:p>
            <a:r>
              <a:rPr lang="en-CA" dirty="0" smtClean="0"/>
              <a:t>Religious “</a:t>
            </a:r>
            <a:r>
              <a:rPr lang="en-CA" dirty="0" err="1" smtClean="0"/>
              <a:t>nones</a:t>
            </a:r>
            <a:r>
              <a:rPr lang="en-CA" dirty="0" smtClean="0"/>
              <a:t>”</a:t>
            </a:r>
          </a:p>
          <a:p>
            <a:endParaRPr lang="en-CA" dirty="0"/>
          </a:p>
        </p:txBody>
      </p:sp>
      <p:sp>
        <p:nvSpPr>
          <p:cNvPr id="5" name="Content Placeholder 2"/>
          <p:cNvSpPr txBox="1">
            <a:spLocks/>
          </p:cNvSpPr>
          <p:nvPr/>
        </p:nvSpPr>
        <p:spPr>
          <a:xfrm>
            <a:off x="4412776" y="970361"/>
            <a:ext cx="2427027" cy="4895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tabLst>
                <a:tab pos="5295900" algn="l"/>
              </a:tabLst>
              <a:defRPr sz="28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smtClean="0"/>
              <a:t>1300</a:t>
            </a:r>
          </a:p>
          <a:p>
            <a:pPr marL="0" indent="0">
              <a:buNone/>
            </a:pPr>
            <a:r>
              <a:rPr lang="en-CA" dirty="0" smtClean="0"/>
              <a:t>70</a:t>
            </a:r>
          </a:p>
          <a:p>
            <a:pPr marL="0" indent="0">
              <a:buNone/>
            </a:pPr>
            <a:r>
              <a:rPr lang="en-CA" dirty="0" smtClean="0"/>
              <a:t>66%</a:t>
            </a:r>
          </a:p>
          <a:p>
            <a:pPr marL="0" indent="0">
              <a:buNone/>
            </a:pPr>
            <a:r>
              <a:rPr lang="en-CA" dirty="0" smtClean="0"/>
              <a:t>81%</a:t>
            </a:r>
          </a:p>
          <a:p>
            <a:pPr marL="0" indent="0">
              <a:buNone/>
            </a:pPr>
            <a:r>
              <a:rPr lang="en-CA" dirty="0" smtClean="0"/>
              <a:t>Less than 1%</a:t>
            </a:r>
          </a:p>
          <a:p>
            <a:pPr marL="0" indent="0">
              <a:buNone/>
            </a:pPr>
            <a:r>
              <a:rPr lang="en-CA" dirty="0" smtClean="0"/>
              <a:t>10%</a:t>
            </a:r>
            <a:endParaRPr lang="en-CA" dirty="0"/>
          </a:p>
        </p:txBody>
      </p:sp>
      <p:sp>
        <p:nvSpPr>
          <p:cNvPr id="6" name="TextBox 5"/>
          <p:cNvSpPr txBox="1"/>
          <p:nvPr/>
        </p:nvSpPr>
        <p:spPr>
          <a:xfrm>
            <a:off x="4405385" y="178954"/>
            <a:ext cx="1124804" cy="707886"/>
          </a:xfrm>
          <a:prstGeom prst="rect">
            <a:avLst/>
          </a:prstGeom>
          <a:noFill/>
        </p:spPr>
        <p:txBody>
          <a:bodyPr wrap="square" rtlCol="0">
            <a:spAutoFit/>
          </a:bodyPr>
          <a:lstStyle/>
          <a:p>
            <a:r>
              <a:rPr lang="en-CA" sz="4000" b="1" u="sng" dirty="0" smtClean="0">
                <a:solidFill>
                  <a:schemeClr val="bg1"/>
                </a:solidFill>
                <a:effectLst>
                  <a:outerShdw blurRad="38100" dist="38100" dir="2700000" algn="tl">
                    <a:srgbClr val="000000">
                      <a:alpha val="43137"/>
                    </a:srgbClr>
                  </a:outerShdw>
                </a:effectLst>
                <a:latin typeface="Arial Narrow" panose="020B0606020202030204" pitchFamily="34" charset="0"/>
              </a:rPr>
              <a:t>1981</a:t>
            </a:r>
            <a:endParaRPr lang="en-CA" sz="4000" b="1" u="sng"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7" name="TextBox 6"/>
          <p:cNvSpPr txBox="1"/>
          <p:nvPr/>
        </p:nvSpPr>
        <p:spPr>
          <a:xfrm>
            <a:off x="6814782" y="178954"/>
            <a:ext cx="1124804" cy="707886"/>
          </a:xfrm>
          <a:prstGeom prst="rect">
            <a:avLst/>
          </a:prstGeom>
          <a:noFill/>
        </p:spPr>
        <p:txBody>
          <a:bodyPr wrap="square" rtlCol="0">
            <a:spAutoFit/>
          </a:bodyPr>
          <a:lstStyle/>
          <a:p>
            <a:r>
              <a:rPr lang="en-CA" sz="4000" b="1" u="sng" dirty="0" smtClean="0">
                <a:solidFill>
                  <a:schemeClr val="bg1"/>
                </a:solidFill>
                <a:effectLst>
                  <a:outerShdw blurRad="38100" dist="38100" dir="2700000" algn="tl">
                    <a:srgbClr val="000000">
                      <a:alpha val="43137"/>
                    </a:srgbClr>
                  </a:outerShdw>
                </a:effectLst>
                <a:latin typeface="Arial Narrow" panose="020B0606020202030204" pitchFamily="34" charset="0"/>
              </a:rPr>
              <a:t>2021</a:t>
            </a:r>
            <a:endParaRPr lang="en-CA" sz="4000" b="1" u="sng"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3074" name="Picture 2" descr="order statistics Archives - Webkul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521" y="4215472"/>
            <a:ext cx="7858125"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722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Interpreting the Stats</a:t>
            </a:r>
            <a:endParaRPr lang="en-CA" dirty="0"/>
          </a:p>
        </p:txBody>
      </p:sp>
      <p:sp>
        <p:nvSpPr>
          <p:cNvPr id="3" name="Content Placeholder 2"/>
          <p:cNvSpPr>
            <a:spLocks noGrp="1"/>
          </p:cNvSpPr>
          <p:nvPr>
            <p:ph idx="1"/>
          </p:nvPr>
        </p:nvSpPr>
        <p:spPr>
          <a:xfrm>
            <a:off x="368491" y="1825625"/>
            <a:ext cx="8434316" cy="4895850"/>
          </a:xfrm>
        </p:spPr>
        <p:txBody>
          <a:bodyPr>
            <a:normAutofit/>
          </a:bodyPr>
          <a:lstStyle/>
          <a:p>
            <a:r>
              <a:rPr lang="en-CA" dirty="0"/>
              <a:t>T</a:t>
            </a:r>
            <a:r>
              <a:rPr lang="en-CA" dirty="0" smtClean="0"/>
              <a:t>he </a:t>
            </a:r>
            <a:r>
              <a:rPr lang="en-CA" dirty="0"/>
              <a:t>spin being thrown at us culturally is not one that is anti-religious, but one that is irreligious. Quite generally, I don’t not believe the community around us to be defiantly oppositional, combative or antagonistic; instead, I believe it to be specifically indifferent to Jesus. </a:t>
            </a:r>
            <a:endParaRPr lang="en-CA" dirty="0" smtClean="0"/>
          </a:p>
          <a:p>
            <a:r>
              <a:rPr lang="en-CA" dirty="0"/>
              <a:t>A</a:t>
            </a:r>
            <a:r>
              <a:rPr lang="en-CA" dirty="0" smtClean="0"/>
              <a:t>n </a:t>
            </a:r>
            <a:r>
              <a:rPr lang="en-CA" dirty="0"/>
              <a:t>antagonistic “us vs. them” approach to ministry will not work in a community where a significant proportion of the people are irreligious.</a:t>
            </a:r>
          </a:p>
        </p:txBody>
      </p:sp>
    </p:spTree>
    <p:extLst>
      <p:ext uri="{BB962C8B-B14F-4D97-AF65-F5344CB8AC3E}">
        <p14:creationId xmlns:p14="http://schemas.microsoft.com/office/powerpoint/2010/main" val="524292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90" y="313888"/>
            <a:ext cx="8366077" cy="5247517"/>
          </a:xfrm>
        </p:spPr>
        <p:txBody>
          <a:bodyPr>
            <a:noAutofit/>
          </a:bodyPr>
          <a:lstStyle/>
          <a:p>
            <a:r>
              <a:rPr lang="en-CA" dirty="0"/>
              <a:t>As a church, we cannot refuse to swing our bat nor can we relegate ourselves to a benched </a:t>
            </a:r>
            <a:r>
              <a:rPr lang="en-CA" dirty="0" smtClean="0"/>
              <a:t>position, concluding that </a:t>
            </a:r>
            <a:r>
              <a:rPr lang="en-CA" dirty="0"/>
              <a:t>the spin of the community around us is too drastic to ever effectively meet</a:t>
            </a:r>
            <a:r>
              <a:rPr lang="en-CA" dirty="0" smtClean="0"/>
              <a:t>.</a:t>
            </a:r>
          </a:p>
          <a:p>
            <a:r>
              <a:rPr lang="en-US" dirty="0" smtClean="0">
                <a:solidFill>
                  <a:srgbClr val="E0E5EC"/>
                </a:solidFill>
              </a:rPr>
              <a:t>“I </a:t>
            </a:r>
            <a:r>
              <a:rPr lang="en-US" dirty="0">
                <a:solidFill>
                  <a:srgbClr val="E0E5EC"/>
                </a:solidFill>
              </a:rPr>
              <a:t>tell you, open your eyes and look at the fields! They are ripe for harvest</a:t>
            </a:r>
            <a:r>
              <a:rPr lang="en-US" dirty="0" smtClean="0">
                <a:solidFill>
                  <a:srgbClr val="E0E5EC"/>
                </a:solidFill>
              </a:rPr>
              <a:t>.” (John 4:35)</a:t>
            </a:r>
          </a:p>
          <a:p>
            <a:r>
              <a:rPr lang="en-US" dirty="0" smtClean="0">
                <a:solidFill>
                  <a:srgbClr val="E0E5EC"/>
                </a:solidFill>
              </a:rPr>
              <a:t>“He </a:t>
            </a:r>
            <a:r>
              <a:rPr lang="en-US" dirty="0">
                <a:solidFill>
                  <a:srgbClr val="E0E5EC"/>
                </a:solidFill>
              </a:rPr>
              <a:t>told them, “The harvest is plentiful, but the workers are few. Ask the Lord of the harvest, therefore, to send out workers into his harvest </a:t>
            </a:r>
            <a:r>
              <a:rPr lang="en-US" dirty="0" smtClean="0">
                <a:solidFill>
                  <a:srgbClr val="E0E5EC"/>
                </a:solidFill>
              </a:rPr>
              <a:t>field” .(Luke 10:2)</a:t>
            </a:r>
          </a:p>
          <a:p>
            <a:r>
              <a:rPr lang="en-CA" dirty="0" smtClean="0"/>
              <a:t>Instead </a:t>
            </a:r>
            <a:r>
              <a:rPr lang="en-CA" dirty="0"/>
              <a:t>of responding by swinging a heavy bat against suspected anti-religious sentiment, what might happen if we instead presented to the community around us something that would jolt them out of their indifference? </a:t>
            </a:r>
            <a:endParaRPr lang="en-CA" dirty="0" smtClean="0"/>
          </a:p>
          <a:p>
            <a:r>
              <a:rPr lang="en-CA" dirty="0" smtClean="0"/>
              <a:t>The church has the gifts of community and significance for those indifferent to Jesus.</a:t>
            </a:r>
          </a:p>
        </p:txBody>
      </p:sp>
      <p:sp>
        <p:nvSpPr>
          <p:cNvPr id="4" name="Title 3"/>
          <p:cNvSpPr>
            <a:spLocks noGrp="1"/>
          </p:cNvSpPr>
          <p:nvPr>
            <p:ph type="title"/>
          </p:nvPr>
        </p:nvSpPr>
        <p:spPr/>
        <p:txBody>
          <a:bodyPr/>
          <a:lstStyle/>
          <a:p>
            <a:endParaRPr lang="en-CA"/>
          </a:p>
        </p:txBody>
      </p:sp>
    </p:spTree>
    <p:extLst>
      <p:ext uri="{BB962C8B-B14F-4D97-AF65-F5344CB8AC3E}">
        <p14:creationId xmlns:p14="http://schemas.microsoft.com/office/powerpoint/2010/main" val="195139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Learning from Isaiah</a:t>
            </a:r>
            <a:endParaRPr lang="en-CA" dirty="0"/>
          </a:p>
        </p:txBody>
      </p:sp>
      <p:sp>
        <p:nvSpPr>
          <p:cNvPr id="3" name="Content Placeholder 2"/>
          <p:cNvSpPr>
            <a:spLocks noGrp="1"/>
          </p:cNvSpPr>
          <p:nvPr>
            <p:ph idx="1"/>
          </p:nvPr>
        </p:nvSpPr>
        <p:spPr>
          <a:xfrm>
            <a:off x="368490" y="1566313"/>
            <a:ext cx="8716369" cy="4895850"/>
          </a:xfrm>
        </p:spPr>
        <p:txBody>
          <a:bodyPr/>
          <a:lstStyle/>
          <a:p>
            <a:r>
              <a:rPr lang="en-CA" dirty="0" smtClean="0"/>
              <a:t>In </a:t>
            </a:r>
            <a:r>
              <a:rPr lang="en-CA" dirty="0"/>
              <a:t>Isaiah 6:8, we learn that Isaiah was ushered into a divinely generated, otherworldly vision-like experience, where he found himself in the very presence of God. </a:t>
            </a:r>
            <a:endParaRPr lang="en-CA" dirty="0" smtClean="0"/>
          </a:p>
          <a:p>
            <a:r>
              <a:rPr lang="en-CA" dirty="0" smtClean="0"/>
              <a:t>While </a:t>
            </a:r>
            <a:r>
              <a:rPr lang="en-CA" dirty="0"/>
              <a:t>Isaiah found himself in the presence of God, we read this occurred: </a:t>
            </a:r>
            <a:r>
              <a:rPr lang="en-CA" dirty="0">
                <a:solidFill>
                  <a:srgbClr val="E0E5EC"/>
                </a:solidFill>
              </a:rPr>
              <a:t>“Then [Isaiah] heard the voice of the Lord saying, “Whom shall I send? And who will go for us?” And [Isaiah] said, “Here am I. Send me!”</a:t>
            </a:r>
            <a:r>
              <a:rPr lang="en-CA" dirty="0"/>
              <a:t>.  </a:t>
            </a:r>
            <a:endParaRPr lang="en-CA" dirty="0" smtClean="0"/>
          </a:p>
          <a:p>
            <a:r>
              <a:rPr lang="en-CA" dirty="0" smtClean="0"/>
              <a:t>Isaiah’s </a:t>
            </a:r>
            <a:r>
              <a:rPr lang="en-CA" dirty="0"/>
              <a:t>divine usefulness came into being through his willingness – perhaps even his eagerness - to be used by God. </a:t>
            </a:r>
          </a:p>
        </p:txBody>
      </p:sp>
    </p:spTree>
    <p:extLst>
      <p:ext uri="{BB962C8B-B14F-4D97-AF65-F5344CB8AC3E}">
        <p14:creationId xmlns:p14="http://schemas.microsoft.com/office/powerpoint/2010/main" val="2917605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Learning from Isaiah</a:t>
            </a:r>
          </a:p>
        </p:txBody>
      </p:sp>
      <p:sp>
        <p:nvSpPr>
          <p:cNvPr id="3" name="Content Placeholder 2"/>
          <p:cNvSpPr>
            <a:spLocks noGrp="1"/>
          </p:cNvSpPr>
          <p:nvPr>
            <p:ph idx="1"/>
          </p:nvPr>
        </p:nvSpPr>
        <p:spPr>
          <a:xfrm>
            <a:off x="368491" y="1364776"/>
            <a:ext cx="8407020" cy="5356699"/>
          </a:xfrm>
        </p:spPr>
        <p:txBody>
          <a:bodyPr>
            <a:normAutofit lnSpcReduction="10000"/>
          </a:bodyPr>
          <a:lstStyle/>
          <a:p>
            <a:r>
              <a:rPr lang="en-CA" dirty="0" smtClean="0"/>
              <a:t>Upon </a:t>
            </a:r>
            <a:r>
              <a:rPr lang="en-CA" dirty="0"/>
              <a:t>experiencing the very presence of God, Isaiah responded like this: </a:t>
            </a:r>
            <a:r>
              <a:rPr lang="en-CA" dirty="0">
                <a:solidFill>
                  <a:srgbClr val="E0E5EC"/>
                </a:solidFill>
              </a:rPr>
              <a:t>“Woe to me! I am ruined! For I am a man of unclean lips, and I live among a people of unclean lips, and my eyes have seen the King, the </a:t>
            </a:r>
            <a:r>
              <a:rPr lang="en-CA" cap="small" dirty="0">
                <a:solidFill>
                  <a:srgbClr val="E0E5EC"/>
                </a:solidFill>
              </a:rPr>
              <a:t>Lord</a:t>
            </a:r>
            <a:r>
              <a:rPr lang="en-CA" dirty="0">
                <a:solidFill>
                  <a:srgbClr val="E0E5EC"/>
                </a:solidFill>
              </a:rPr>
              <a:t> Almighty” (Isaiah 6:5). </a:t>
            </a:r>
          </a:p>
          <a:p>
            <a:r>
              <a:rPr lang="en-CA" dirty="0" smtClean="0"/>
              <a:t>In response </a:t>
            </a:r>
            <a:r>
              <a:rPr lang="en-CA" dirty="0"/>
              <a:t>to Isaiah’s declaration, we learn that a seraph – a heavenly angelic being – took a coal from the fire of God’s heavenly altar and touched Isaiah’s lips with it saying</a:t>
            </a:r>
            <a:r>
              <a:rPr lang="en-CA" dirty="0">
                <a:solidFill>
                  <a:srgbClr val="E0E5EC"/>
                </a:solidFill>
              </a:rPr>
              <a:t>: “See, this has touched your lips; your guilt is taken away and your sin atoned for” (Isaiah 6:7). </a:t>
            </a:r>
            <a:endParaRPr lang="en-CA" dirty="0" smtClean="0">
              <a:solidFill>
                <a:srgbClr val="E0E5EC"/>
              </a:solidFill>
            </a:endParaRPr>
          </a:p>
          <a:p>
            <a:r>
              <a:rPr lang="en-CA" dirty="0" smtClean="0"/>
              <a:t>It </a:t>
            </a:r>
            <a:r>
              <a:rPr lang="en-CA" dirty="0"/>
              <a:t>is only after this profound experience of stark confession, repentance and gracious restoration that God posed the question to which Isaiah then eagerly responded. </a:t>
            </a:r>
          </a:p>
        </p:txBody>
      </p:sp>
    </p:spTree>
    <p:extLst>
      <p:ext uri="{BB962C8B-B14F-4D97-AF65-F5344CB8AC3E}">
        <p14:creationId xmlns:p14="http://schemas.microsoft.com/office/powerpoint/2010/main" val="1840513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623</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Arial Narrow</vt:lpstr>
      <vt:lpstr>Calibri</vt:lpstr>
      <vt:lpstr>Office Theme</vt:lpstr>
      <vt:lpstr>PowerPoint Presentation</vt:lpstr>
      <vt:lpstr>Discerning our Current Position </vt:lpstr>
      <vt:lpstr>PowerPoint Presentation</vt:lpstr>
      <vt:lpstr>PowerPoint Presentation</vt:lpstr>
      <vt:lpstr>PowerPoint Presentation</vt:lpstr>
      <vt:lpstr>Interpreting the Stats</vt:lpstr>
      <vt:lpstr>PowerPoint Presentation</vt:lpstr>
      <vt:lpstr>Learning from Isaiah</vt:lpstr>
      <vt:lpstr>Learning from Isaiah</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14</cp:revision>
  <dcterms:created xsi:type="dcterms:W3CDTF">2023-08-29T13:17:02Z</dcterms:created>
  <dcterms:modified xsi:type="dcterms:W3CDTF">2023-09-08T21:49:19Z</dcterms:modified>
</cp:coreProperties>
</file>