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4"/>
  </p:handoutMasterIdLst>
  <p:sldIdLst>
    <p:sldId id="256" r:id="rId2"/>
    <p:sldId id="273" r:id="rId3"/>
    <p:sldId id="269" r:id="rId4"/>
    <p:sldId id="257" r:id="rId5"/>
    <p:sldId id="259" r:id="rId6"/>
    <p:sldId id="258" r:id="rId7"/>
    <p:sldId id="260" r:id="rId8"/>
    <p:sldId id="261" r:id="rId9"/>
    <p:sldId id="263" r:id="rId10"/>
    <p:sldId id="274" r:id="rId11"/>
    <p:sldId id="275" r:id="rId12"/>
    <p:sldId id="268" r:id="rId13"/>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926A"/>
    <a:srgbClr val="4DBD1A"/>
    <a:srgbClr val="EC754A"/>
    <a:srgbClr val="FEEFD5"/>
    <a:srgbClr val="D48D5D"/>
    <a:srgbClr val="52C2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DEBB73F-3859-4B1E-BDF5-F6F097FA5AFE}" type="datetimeFigureOut">
              <a:rPr lang="en-CA" smtClean="0"/>
              <a:t>2023-06-24</a:t>
            </a:fld>
            <a:endParaRPr lang="en-CA"/>
          </a:p>
        </p:txBody>
      </p:sp>
      <p:sp>
        <p:nvSpPr>
          <p:cNvPr id="4" name="Footer Placeholder 3"/>
          <p:cNvSpPr>
            <a:spLocks noGrp="1"/>
          </p:cNvSpPr>
          <p:nvPr>
            <p:ph type="ftr" sz="quarter" idx="2"/>
          </p:nvPr>
        </p:nvSpPr>
        <p:spPr>
          <a:xfrm>
            <a:off x="0" y="8829968"/>
            <a:ext cx="3037840" cy="466433"/>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77" tIns="46589" rIns="93177" bIns="46589" rtlCol="0" anchor="b"/>
          <a:lstStyle>
            <a:lvl1pPr algn="r">
              <a:defRPr sz="1200"/>
            </a:lvl1pPr>
          </a:lstStyle>
          <a:p>
            <a:fld id="{4926F649-2E63-46C4-9F1F-C709B80D1C67}" type="slidenum">
              <a:rPr lang="en-CA" smtClean="0"/>
              <a:t>‹#›</a:t>
            </a:fld>
            <a:endParaRPr lang="en-CA"/>
          </a:p>
        </p:txBody>
      </p:sp>
    </p:spTree>
    <p:extLst>
      <p:ext uri="{BB962C8B-B14F-4D97-AF65-F5344CB8AC3E}">
        <p14:creationId xmlns:p14="http://schemas.microsoft.com/office/powerpoint/2010/main" val="269400110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9272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2821DB-B753-4199-AEEC-5B97335CEA17}" type="datetimeFigureOut">
              <a:rPr lang="en-CA" smtClean="0"/>
              <a:t>2023-06-24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640463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2821DB-B753-4199-AEEC-5B97335CEA17}" type="datetimeFigureOut">
              <a:rPr lang="en-CA" smtClean="0"/>
              <a:t>2023-06-24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1414746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B82821DB-B753-4199-AEEC-5B97335CEA17}" type="datetimeFigureOut">
              <a:rPr lang="en-CA" smtClean="0"/>
              <a:t>2023-06-24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2419109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2821DB-B753-4199-AEEC-5B97335CEA17}" type="datetimeFigureOut">
              <a:rPr lang="en-CA" smtClean="0"/>
              <a:t>2023-06-24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3553039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B82821DB-B753-4199-AEEC-5B97335CEA17}" type="datetimeFigureOut">
              <a:rPr lang="en-CA" smtClean="0"/>
              <a:t>2023-06-24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76398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B82821DB-B753-4199-AEEC-5B97335CEA17}" type="datetimeFigureOut">
              <a:rPr lang="en-CA" smtClean="0"/>
              <a:t>2023-06-24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2894186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B82821DB-B753-4199-AEEC-5B97335CEA17}" type="datetimeFigureOut">
              <a:rPr lang="en-CA" smtClean="0"/>
              <a:t>2023-06-24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123423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2821DB-B753-4199-AEEC-5B97335CEA17}" type="datetimeFigureOut">
              <a:rPr lang="en-CA" smtClean="0"/>
              <a:t>2023-06-24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360979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821DB-B753-4199-AEEC-5B97335CEA17}" type="datetimeFigureOut">
              <a:rPr lang="en-CA" smtClean="0"/>
              <a:t>2023-06-24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1897919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2821DB-B753-4199-AEEC-5B97335CEA17}" type="datetimeFigureOut">
              <a:rPr lang="en-CA" smtClean="0"/>
              <a:t>2023-06-24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097961A-B26A-43BC-B4F0-D5EAFB1AA738}" type="slidenum">
              <a:rPr lang="en-CA" smtClean="0"/>
              <a:t>‹#›</a:t>
            </a:fld>
            <a:endParaRPr lang="en-CA"/>
          </a:p>
        </p:txBody>
      </p:sp>
    </p:spTree>
    <p:extLst>
      <p:ext uri="{BB962C8B-B14F-4D97-AF65-F5344CB8AC3E}">
        <p14:creationId xmlns:p14="http://schemas.microsoft.com/office/powerpoint/2010/main" val="866789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1"/>
          <p:cNvSpPr txBox="1">
            <a:spLocks/>
          </p:cNvSpPr>
          <p:nvPr userDrawn="1"/>
        </p:nvSpPr>
        <p:spPr>
          <a:xfrm>
            <a:off x="1524000" y="1122363"/>
            <a:ext cx="9144000" cy="2387600"/>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mtClean="0"/>
              <a:t>Click to edit Master title style</a:t>
            </a:r>
            <a:endParaRPr lang="en-CA"/>
          </a:p>
        </p:txBody>
      </p:sp>
      <p:sp>
        <p:nvSpPr>
          <p:cNvPr id="8" name="Subtitle 2"/>
          <p:cNvSpPr txBox="1">
            <a:spLocks/>
          </p:cNvSpPr>
          <p:nvPr userDrawn="1"/>
        </p:nvSpPr>
        <p:spPr>
          <a:xfrm>
            <a:off x="1524000" y="3602038"/>
            <a:ext cx="9144000" cy="1655762"/>
          </a:xfrm>
          <a:prstGeom prst="rect">
            <a:avLst/>
          </a:prstGeom>
        </p:spPr>
        <p:txBody>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mtClean="0"/>
              <a:t>Click to edit Master subtitle style</a:t>
            </a:r>
            <a:endParaRPr lang="en-CA"/>
          </a:p>
        </p:txBody>
      </p:sp>
      <p:sp>
        <p:nvSpPr>
          <p:cNvPr id="9" name="Date Placeholder 3"/>
          <p:cNvSpPr txBox="1">
            <a:spLocks/>
          </p:cNvSpPr>
          <p:nvPr userDrawn="1"/>
        </p:nvSpPr>
        <p:spPr>
          <a:xfrm>
            <a:off x="8382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82821DB-B753-4199-AEEC-5B97335CEA17}" type="datetimeFigureOut">
              <a:rPr lang="en-CA" smtClean="0"/>
              <a:pPr/>
              <a:t>2023-06-24</a:t>
            </a:fld>
            <a:endParaRPr lang="en-CA"/>
          </a:p>
        </p:txBody>
      </p:sp>
      <p:sp>
        <p:nvSpPr>
          <p:cNvPr id="10" name="Slide Number Placeholder 5"/>
          <p:cNvSpPr txBox="1">
            <a:spLocks/>
          </p:cNvSpPr>
          <p:nvPr userDrawn="1"/>
        </p:nvSpPr>
        <p:spPr>
          <a:xfrm>
            <a:off x="8610600" y="6356350"/>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B097961A-B26A-43BC-B4F0-D5EAFB1AA738}" type="slidenum">
              <a:rPr lang="en-CA" smtClean="0"/>
              <a:pPr/>
              <a:t>‹#›</a:t>
            </a:fld>
            <a:endParaRPr lang="en-CA"/>
          </a:p>
        </p:txBody>
      </p:sp>
      <p:pic>
        <p:nvPicPr>
          <p:cNvPr id="11" name="Picture 2" descr="https://ministrypass-prod.s3.amazonaws.com/uploads/2020/02/Therefore-Go-Mission-Sermon-Series-576x324.jp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12192000" cy="6858002"/>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s://ministrypass-prod.s3.amazonaws.com/uploads/2020/02/Therefore-Go-Mission-Sermon-Series-576x324.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27430" b="67088"/>
          <a:stretch/>
        </p:blipFill>
        <p:spPr bwMode="auto">
          <a:xfrm>
            <a:off x="0" y="2210937"/>
            <a:ext cx="12192000" cy="1501254"/>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s://ministrypass-prod.s3.amazonaws.com/uploads/2020/02/Therefore-Go-Mission-Sermon-Series-576x324.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b="67065"/>
          <a:stretch/>
        </p:blipFill>
        <p:spPr bwMode="auto">
          <a:xfrm rot="10800000">
            <a:off x="0" y="4026090"/>
            <a:ext cx="12192000" cy="2831912"/>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s://ministrypass-prod.s3.amazonaws.com/uploads/2020/02/Therefore-Go-Mission-Sermon-Series-576x324.jpg"/>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20578" t="56484" r="20429"/>
          <a:stretch/>
        </p:blipFill>
        <p:spPr bwMode="auto">
          <a:xfrm>
            <a:off x="8610600" y="5249223"/>
            <a:ext cx="3467361" cy="143870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CA"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CA"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2821DB-B753-4199-AEEC-5B97335CEA17}" type="datetimeFigureOut">
              <a:rPr lang="en-CA" smtClean="0"/>
              <a:t>2023-06-24</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7961A-B26A-43BC-B4F0-D5EAFB1AA738}" type="slidenum">
              <a:rPr lang="en-CA" smtClean="0"/>
              <a:t>‹#›</a:t>
            </a:fld>
            <a:endParaRPr lang="en-CA"/>
          </a:p>
        </p:txBody>
      </p:sp>
    </p:spTree>
    <p:extLst>
      <p:ext uri="{BB962C8B-B14F-4D97-AF65-F5344CB8AC3E}">
        <p14:creationId xmlns:p14="http://schemas.microsoft.com/office/powerpoint/2010/main" val="13612911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7200" kern="1200" cap="all" baseline="0">
          <a:solidFill>
            <a:schemeClr val="bg1"/>
          </a:solidFill>
          <a:latin typeface="Mistral" panose="03090702030407020403" pitchFamily="66"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3600" b="1" kern="1200">
          <a:solidFill>
            <a:schemeClr val="bg1"/>
          </a:solidFill>
          <a:effectLst>
            <a:outerShdw blurRad="38100" dist="38100" dir="2700000" algn="tl">
              <a:srgbClr val="000000">
                <a:alpha val="43137"/>
              </a:srgbClr>
            </a:outerShdw>
          </a:effectLst>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524000" y="1122363"/>
            <a:ext cx="9144000" cy="2387600"/>
          </a:xfrm>
        </p:spPr>
        <p:txBody>
          <a:bodyPr/>
          <a:lstStyle/>
          <a:p>
            <a:endParaRPr lang="en-CA"/>
          </a:p>
        </p:txBody>
      </p:sp>
      <p:sp>
        <p:nvSpPr>
          <p:cNvPr id="3" name="Subtitle 2"/>
          <p:cNvSpPr>
            <a:spLocks noGrp="1"/>
          </p:cNvSpPr>
          <p:nvPr>
            <p:ph type="subTitle" idx="4294967295"/>
          </p:nvPr>
        </p:nvSpPr>
        <p:spPr>
          <a:xfrm>
            <a:off x="1524000" y="3602038"/>
            <a:ext cx="9144000" cy="1655762"/>
          </a:xfrm>
        </p:spPr>
        <p:txBody>
          <a:bodyPr/>
          <a:lstStyle/>
          <a:p>
            <a:endParaRPr lang="en-CA"/>
          </a:p>
        </p:txBody>
      </p:sp>
      <p:pic>
        <p:nvPicPr>
          <p:cNvPr id="1026" name="Picture 2" descr="https://ministrypass-prod.s3.amazonaws.com/uploads/2020/02/Therefore-Go-Mission-Sermon-Series-576x32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s://ministrypass-prod.s3.amazonaws.com/uploads/2020/02/Therefore-Go-Mission-Sermon-Series-576x324.jpg"/>
          <p:cNvPicPr>
            <a:picLocks noChangeAspect="1" noChangeArrowheads="1"/>
          </p:cNvPicPr>
          <p:nvPr/>
        </p:nvPicPr>
        <p:blipFill rotWithShape="1">
          <a:blip r:embed="rId2">
            <a:extLst>
              <a:ext uri="{28A0092B-C50C-407E-A947-70E740481C1C}">
                <a14:useLocalDpi xmlns:a14="http://schemas.microsoft.com/office/drawing/2010/main" val="0"/>
              </a:ext>
            </a:extLst>
          </a:blip>
          <a:srcRect t="27430" b="67088"/>
          <a:stretch/>
        </p:blipFill>
        <p:spPr bwMode="auto">
          <a:xfrm>
            <a:off x="0" y="2210937"/>
            <a:ext cx="12192000" cy="150125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215486" y="2355671"/>
            <a:ext cx="7761027" cy="1200329"/>
          </a:xfrm>
          <a:prstGeom prst="rect">
            <a:avLst/>
          </a:prstGeom>
          <a:noFill/>
        </p:spPr>
        <p:txBody>
          <a:bodyPr wrap="square" rtlCol="0">
            <a:spAutoFit/>
          </a:bodyPr>
          <a:lstStyle/>
          <a:p>
            <a:r>
              <a:rPr lang="en-CA" sz="7200" b="1" dirty="0" smtClean="0">
                <a:solidFill>
                  <a:schemeClr val="bg1"/>
                </a:solidFill>
                <a:latin typeface="Mistral" panose="03090702030407020403" pitchFamily="66" charset="0"/>
              </a:rPr>
              <a:t>THE GREAT COMMISSION</a:t>
            </a:r>
            <a:endParaRPr lang="en-CA" sz="7200" b="1" dirty="0">
              <a:solidFill>
                <a:schemeClr val="bg1"/>
              </a:solidFill>
              <a:latin typeface="Mistral" panose="03090702030407020403" pitchFamily="66" charset="0"/>
            </a:endParaRPr>
          </a:p>
        </p:txBody>
      </p:sp>
    </p:spTree>
    <p:extLst>
      <p:ext uri="{BB962C8B-B14F-4D97-AF65-F5344CB8AC3E}">
        <p14:creationId xmlns:p14="http://schemas.microsoft.com/office/powerpoint/2010/main" val="27523869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52" y="313899"/>
            <a:ext cx="9465866" cy="6387151"/>
          </a:xfrm>
        </p:spPr>
        <p:txBody>
          <a:bodyPr>
            <a:noAutofit/>
          </a:bodyPr>
          <a:lstStyle/>
          <a:p>
            <a:r>
              <a:rPr lang="en-CA" dirty="0"/>
              <a:t>We teach obedience best when we live in obedience well. </a:t>
            </a:r>
            <a:endParaRPr lang="en-CA" dirty="0" smtClean="0"/>
          </a:p>
          <a:p>
            <a:r>
              <a:rPr lang="en-CA" dirty="0" smtClean="0"/>
              <a:t>This </a:t>
            </a:r>
            <a:r>
              <a:rPr lang="en-CA" dirty="0"/>
              <a:t>is due to the fact </a:t>
            </a:r>
            <a:r>
              <a:rPr lang="en-CA" dirty="0" smtClean="0"/>
              <a:t>that:</a:t>
            </a:r>
          </a:p>
          <a:p>
            <a:pPr marL="742950" indent="-742950">
              <a:buFont typeface="+mj-lt"/>
              <a:buAutoNum type="arabicPeriod"/>
            </a:pPr>
            <a:r>
              <a:rPr lang="en-CA" dirty="0" smtClean="0"/>
              <a:t>because </a:t>
            </a:r>
            <a:r>
              <a:rPr lang="en-CA" dirty="0"/>
              <a:t>our obedience brings God </a:t>
            </a:r>
            <a:r>
              <a:rPr lang="en-CA" dirty="0" smtClean="0"/>
              <a:t>              pleasure</a:t>
            </a:r>
            <a:r>
              <a:rPr lang="en-CA" dirty="0"/>
              <a:t>, </a:t>
            </a:r>
            <a:r>
              <a:rPr lang="en-CA" dirty="0" smtClean="0"/>
              <a:t>and He </a:t>
            </a:r>
            <a:r>
              <a:rPr lang="en-CA" dirty="0"/>
              <a:t>returns blessing to us </a:t>
            </a:r>
            <a:r>
              <a:rPr lang="en-CA" dirty="0" smtClean="0"/>
              <a:t>                           for </a:t>
            </a:r>
            <a:r>
              <a:rPr lang="en-CA" dirty="0"/>
              <a:t>our obedience. </a:t>
            </a:r>
            <a:endParaRPr lang="en-CA" dirty="0" smtClean="0"/>
          </a:p>
          <a:p>
            <a:pPr marL="742950" indent="-742950">
              <a:buFont typeface="+mj-lt"/>
              <a:buAutoNum type="arabicPeriod"/>
            </a:pPr>
            <a:r>
              <a:rPr lang="en-CA" dirty="0" smtClean="0"/>
              <a:t>our </a:t>
            </a:r>
            <a:r>
              <a:rPr lang="en-CA" dirty="0"/>
              <a:t>obedience also puts us in a place of proper witness to those who have yet to follow Jesus</a:t>
            </a:r>
            <a:r>
              <a:rPr lang="en-CA" dirty="0" smtClean="0"/>
              <a:t>.,</a:t>
            </a:r>
          </a:p>
          <a:p>
            <a:r>
              <a:rPr lang="en-CA" dirty="0" smtClean="0"/>
              <a:t>A </a:t>
            </a:r>
            <a:r>
              <a:rPr lang="en-CA" dirty="0"/>
              <a:t>transformed life is powerful evidence of the truthfulness of the Gospel message and an incredibly powerful way to teach obedience. </a:t>
            </a:r>
          </a:p>
        </p:txBody>
      </p:sp>
      <p:pic>
        <p:nvPicPr>
          <p:cNvPr id="2050" name="Picture 2" descr="Fun Fact on doodle speech bubble 16062433 Vector Art at Vecteezy"/>
          <p:cNvPicPr>
            <a:picLocks noChangeAspect="1" noChangeArrowheads="1"/>
          </p:cNvPicPr>
          <p:nvPr/>
        </p:nvPicPr>
        <p:blipFill>
          <a:blip r:embed="rId2">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8761863" y="723569"/>
            <a:ext cx="2988859" cy="29888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608024" y="1542197"/>
            <a:ext cx="1091821" cy="1119116"/>
          </a:xfrm>
          <a:prstGeom prst="rect">
            <a:avLst/>
          </a:prstGeom>
          <a:solidFill>
            <a:srgbClr val="D992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D9926A"/>
              </a:solidFill>
            </a:endParaRPr>
          </a:p>
        </p:txBody>
      </p:sp>
      <p:sp>
        <p:nvSpPr>
          <p:cNvPr id="2" name="TextBox 1"/>
          <p:cNvSpPr txBox="1"/>
          <p:nvPr/>
        </p:nvSpPr>
        <p:spPr>
          <a:xfrm>
            <a:off x="9403305" y="1760561"/>
            <a:ext cx="1678676" cy="707886"/>
          </a:xfrm>
          <a:prstGeom prst="rect">
            <a:avLst/>
          </a:prstGeom>
          <a:noFill/>
        </p:spPr>
        <p:txBody>
          <a:bodyPr wrap="square" rtlCol="0">
            <a:spAutoFit/>
          </a:bodyPr>
          <a:lstStyle/>
          <a:p>
            <a:r>
              <a:rPr lang="en-CA" sz="4000" b="1" dirty="0" smtClean="0">
                <a:latin typeface="Ink Free" panose="03080402000500000000" pitchFamily="66" charset="0"/>
              </a:rPr>
              <a:t>OBEY</a:t>
            </a:r>
            <a:endParaRPr lang="en-CA" sz="4000" b="1" dirty="0">
              <a:latin typeface="Ink Free" panose="03080402000500000000" pitchFamily="66" charset="0"/>
            </a:endParaRPr>
          </a:p>
        </p:txBody>
      </p:sp>
    </p:spTree>
    <p:extLst>
      <p:ext uri="{BB962C8B-B14F-4D97-AF65-F5344CB8AC3E}">
        <p14:creationId xmlns:p14="http://schemas.microsoft.com/office/powerpoint/2010/main" val="11086851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52" y="1160060"/>
            <a:ext cx="8524170" cy="5540990"/>
          </a:xfrm>
        </p:spPr>
        <p:txBody>
          <a:bodyPr>
            <a:noAutofit/>
          </a:bodyPr>
          <a:lstStyle/>
          <a:p>
            <a:r>
              <a:rPr lang="en-CA" dirty="0"/>
              <a:t>O</a:t>
            </a:r>
            <a:r>
              <a:rPr lang="en-CA" dirty="0" smtClean="0"/>
              <a:t>nce </a:t>
            </a:r>
            <a:r>
              <a:rPr lang="en-CA" dirty="0"/>
              <a:t>we know Christ’s commandments and begin to practice obedience to them, only then can we truly begin to teach obedience by our words AND our example. </a:t>
            </a:r>
            <a:endParaRPr lang="en-CA" dirty="0" smtClean="0"/>
          </a:p>
          <a:p>
            <a:r>
              <a:rPr lang="en-CA" dirty="0" smtClean="0"/>
              <a:t>It </a:t>
            </a:r>
            <a:r>
              <a:rPr lang="en-CA" dirty="0"/>
              <a:t>is when we are able to pair our knowledge of God’s commands with our obedience to them that we are able to best fulfill the final participle of the Great Commission. </a:t>
            </a:r>
          </a:p>
        </p:txBody>
      </p:sp>
      <p:pic>
        <p:nvPicPr>
          <p:cNvPr id="2050" name="Picture 2" descr="Fun Fact on doodle speech bubble 16062433 Vector Art at Vecteezy"/>
          <p:cNvPicPr>
            <a:picLocks noChangeAspect="1" noChangeArrowheads="1"/>
          </p:cNvPicPr>
          <p:nvPr/>
        </p:nvPicPr>
        <p:blipFill>
          <a:blip r:embed="rId2">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8761863" y="723569"/>
            <a:ext cx="2988859" cy="29888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608024" y="1542197"/>
            <a:ext cx="1091821" cy="1119116"/>
          </a:xfrm>
          <a:prstGeom prst="rect">
            <a:avLst/>
          </a:prstGeom>
          <a:solidFill>
            <a:srgbClr val="D992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D9926A"/>
              </a:solidFill>
            </a:endParaRPr>
          </a:p>
        </p:txBody>
      </p:sp>
      <p:sp>
        <p:nvSpPr>
          <p:cNvPr id="2" name="TextBox 1"/>
          <p:cNvSpPr txBox="1"/>
          <p:nvPr/>
        </p:nvSpPr>
        <p:spPr>
          <a:xfrm>
            <a:off x="9266825" y="1760561"/>
            <a:ext cx="1828802" cy="707886"/>
          </a:xfrm>
          <a:prstGeom prst="rect">
            <a:avLst/>
          </a:prstGeom>
          <a:noFill/>
        </p:spPr>
        <p:txBody>
          <a:bodyPr wrap="square" rtlCol="0">
            <a:spAutoFit/>
          </a:bodyPr>
          <a:lstStyle/>
          <a:p>
            <a:r>
              <a:rPr lang="en-CA" sz="4000" b="1" dirty="0" smtClean="0">
                <a:latin typeface="Ink Free" panose="03080402000500000000" pitchFamily="66" charset="0"/>
              </a:rPr>
              <a:t>TEACH</a:t>
            </a:r>
            <a:endParaRPr lang="en-CA" sz="4000" b="1" dirty="0">
              <a:latin typeface="Ink Free" panose="03080402000500000000" pitchFamily="66" charset="0"/>
            </a:endParaRPr>
          </a:p>
        </p:txBody>
      </p:sp>
    </p:spTree>
    <p:extLst>
      <p:ext uri="{BB962C8B-B14F-4D97-AF65-F5344CB8AC3E}">
        <p14:creationId xmlns:p14="http://schemas.microsoft.com/office/powerpoint/2010/main" val="35075192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3772"/>
            <a:ext cx="10557681" cy="6544100"/>
          </a:xfrm>
        </p:spPr>
        <p:txBody>
          <a:bodyPr>
            <a:noAutofit/>
          </a:bodyPr>
          <a:lstStyle/>
          <a:p>
            <a:r>
              <a:rPr lang="en-CA" sz="3400" dirty="0" smtClean="0"/>
              <a:t>When </a:t>
            </a:r>
            <a:r>
              <a:rPr lang="en-CA" sz="3400" dirty="0"/>
              <a:t>it comes to the teaching of obedience, let us begin by asking God to teach us what obedience to His </a:t>
            </a:r>
            <a:r>
              <a:rPr lang="en-CA" sz="3400" dirty="0" smtClean="0"/>
              <a:t>                            commands </a:t>
            </a:r>
            <a:r>
              <a:rPr lang="en-CA" sz="3400" dirty="0"/>
              <a:t>looks like here in 2023. </a:t>
            </a:r>
            <a:endParaRPr lang="en-CA" sz="3400" dirty="0" smtClean="0"/>
          </a:p>
          <a:p>
            <a:r>
              <a:rPr lang="en-CA" sz="3400" dirty="0" smtClean="0"/>
              <a:t>Might we listen </a:t>
            </a:r>
            <a:r>
              <a:rPr lang="en-CA" sz="3400" dirty="0"/>
              <a:t>for His clear voice us </a:t>
            </a:r>
            <a:r>
              <a:rPr lang="en-CA" sz="3400" dirty="0" smtClean="0"/>
              <a:t>in </a:t>
            </a:r>
            <a:r>
              <a:rPr lang="en-CA" sz="3400" dirty="0"/>
              <a:t>a </a:t>
            </a:r>
            <a:r>
              <a:rPr lang="en-CA" sz="3400" dirty="0" smtClean="0"/>
              <a:t>                                                                    confusing </a:t>
            </a:r>
            <a:r>
              <a:rPr lang="en-CA" sz="3400" dirty="0"/>
              <a:t>culture. </a:t>
            </a:r>
            <a:endParaRPr lang="en-CA" sz="3400" dirty="0" smtClean="0"/>
          </a:p>
          <a:p>
            <a:r>
              <a:rPr lang="en-CA" sz="3400" dirty="0" smtClean="0"/>
              <a:t>Might God’s </a:t>
            </a:r>
            <a:r>
              <a:rPr lang="en-CA" sz="3400" dirty="0"/>
              <a:t>Spirit </a:t>
            </a:r>
            <a:r>
              <a:rPr lang="en-CA" sz="3400" dirty="0" smtClean="0"/>
              <a:t>help </a:t>
            </a:r>
            <a:r>
              <a:rPr lang="en-CA" sz="3400" dirty="0"/>
              <a:t>us </a:t>
            </a:r>
            <a:r>
              <a:rPr lang="en-CA" sz="3400" dirty="0" smtClean="0"/>
              <a:t>become increasingly                              obedient </a:t>
            </a:r>
            <a:r>
              <a:rPr lang="en-CA" sz="3400" dirty="0"/>
              <a:t>to the commands of Christ. </a:t>
            </a:r>
            <a:endParaRPr lang="en-CA" sz="3400" dirty="0" smtClean="0"/>
          </a:p>
          <a:p>
            <a:r>
              <a:rPr lang="en-CA" sz="3400" dirty="0" smtClean="0"/>
              <a:t>Might we be a </a:t>
            </a:r>
            <a:r>
              <a:rPr lang="en-CA" sz="3400" dirty="0"/>
              <a:t>people who teach obedience to Christ’s commands humbly, confidently and by our living </a:t>
            </a:r>
            <a:r>
              <a:rPr lang="en-CA" sz="3400" dirty="0" smtClean="0"/>
              <a:t>example.</a:t>
            </a:r>
          </a:p>
          <a:p>
            <a:r>
              <a:rPr lang="en-CA" sz="3400" dirty="0" smtClean="0"/>
              <a:t>Might </a:t>
            </a:r>
            <a:r>
              <a:rPr lang="en-CA" sz="3400" dirty="0"/>
              <a:t>we </a:t>
            </a:r>
            <a:r>
              <a:rPr lang="en-CA" sz="3400" dirty="0" smtClean="0"/>
              <a:t>never </a:t>
            </a:r>
            <a:r>
              <a:rPr lang="en-CA" sz="3400" dirty="0"/>
              <a:t>forget the </a:t>
            </a:r>
            <a:r>
              <a:rPr lang="en-CA" sz="3400" dirty="0" smtClean="0"/>
              <a:t>promise found </a:t>
            </a:r>
            <a:r>
              <a:rPr lang="en-CA" sz="3400" dirty="0"/>
              <a:t>at the </a:t>
            </a:r>
            <a:r>
              <a:rPr lang="en-CA" sz="3400" dirty="0" smtClean="0"/>
              <a:t>                             conclusion </a:t>
            </a:r>
            <a:r>
              <a:rPr lang="en-CA" sz="3400" dirty="0"/>
              <a:t>of the Great </a:t>
            </a:r>
            <a:r>
              <a:rPr lang="en-CA" sz="3400" dirty="0" smtClean="0"/>
              <a:t>Commission </a:t>
            </a:r>
            <a:r>
              <a:rPr lang="en-CA" sz="3400" dirty="0"/>
              <a:t>- surely </a:t>
            </a:r>
            <a:r>
              <a:rPr lang="en-CA" sz="3400" dirty="0" smtClean="0"/>
              <a:t>                                         [</a:t>
            </a:r>
            <a:r>
              <a:rPr lang="en-CA" sz="3400" dirty="0"/>
              <a:t>Christ is] with [us] always, to the very end </a:t>
            </a:r>
            <a:r>
              <a:rPr lang="en-CA" sz="3400" dirty="0" smtClean="0"/>
              <a:t>                                                                    of </a:t>
            </a:r>
            <a:r>
              <a:rPr lang="en-CA" sz="3400" dirty="0"/>
              <a:t>the age.</a:t>
            </a:r>
            <a:endParaRPr lang="en-CA" sz="3400" dirty="0"/>
          </a:p>
        </p:txBody>
      </p:sp>
      <p:pic>
        <p:nvPicPr>
          <p:cNvPr id="4" name="Picture 2" descr="See the source image"/>
          <p:cNvPicPr>
            <a:picLocks noChangeAspect="1" noChangeArrowheads="1"/>
          </p:cNvPicPr>
          <p:nvPr/>
        </p:nvPicPr>
        <p:blipFill>
          <a:blip r:embed="rId2">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9060521" y="792535"/>
            <a:ext cx="2970479" cy="2226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73010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460661"/>
            <a:ext cx="10515600" cy="5811838"/>
          </a:xfrm>
        </p:spPr>
        <p:txBody>
          <a:bodyPr>
            <a:normAutofit lnSpcReduction="10000"/>
          </a:bodyPr>
          <a:lstStyle/>
          <a:p>
            <a:pPr marL="0" indent="0">
              <a:buNone/>
            </a:pPr>
            <a:r>
              <a:rPr lang="en-CA" dirty="0" smtClean="0"/>
              <a:t>Over the next 56 days, </a:t>
            </a:r>
            <a:r>
              <a:rPr lang="en-CA" dirty="0"/>
              <a:t>I’ll be taking some time </a:t>
            </a:r>
            <a:r>
              <a:rPr lang="en-CA" dirty="0" smtClean="0"/>
              <a:t>for:</a:t>
            </a:r>
          </a:p>
          <a:p>
            <a:r>
              <a:rPr lang="en-CA" dirty="0" smtClean="0"/>
              <a:t>Sabbath </a:t>
            </a:r>
            <a:r>
              <a:rPr lang="en-CA" dirty="0"/>
              <a:t>rest and Spirit-infused refreshing and </a:t>
            </a:r>
            <a:r>
              <a:rPr lang="en-CA" dirty="0" smtClean="0"/>
              <a:t>renewal</a:t>
            </a:r>
          </a:p>
          <a:p>
            <a:r>
              <a:rPr lang="en-CA" dirty="0" smtClean="0"/>
              <a:t>extended </a:t>
            </a:r>
            <a:r>
              <a:rPr lang="en-CA" dirty="0"/>
              <a:t>time with God, listening for His </a:t>
            </a:r>
            <a:r>
              <a:rPr lang="en-CA" dirty="0" smtClean="0"/>
              <a:t>direction</a:t>
            </a:r>
          </a:p>
          <a:p>
            <a:r>
              <a:rPr lang="en-CA" dirty="0" smtClean="0"/>
              <a:t>work </a:t>
            </a:r>
            <a:r>
              <a:rPr lang="en-CA" dirty="0"/>
              <a:t>on specific goals and outcomes in a focused and uninterrupted </a:t>
            </a:r>
            <a:r>
              <a:rPr lang="en-CA" dirty="0" smtClean="0"/>
              <a:t>setting, preparing</a:t>
            </a:r>
          </a:p>
          <a:p>
            <a:pPr marL="1077913" lvl="1" indent="-620713">
              <a:buFont typeface="Wingdings" panose="05000000000000000000" pitchFamily="2" charset="2"/>
              <a:buChar char="Ø"/>
            </a:pPr>
            <a:r>
              <a:rPr lang="en-CA" dirty="0" smtClean="0"/>
              <a:t>an </a:t>
            </a:r>
            <a:r>
              <a:rPr lang="en-CA" dirty="0"/>
              <a:t>8 week vision-related sermon </a:t>
            </a:r>
            <a:r>
              <a:rPr lang="en-CA" dirty="0" smtClean="0"/>
              <a:t>series</a:t>
            </a:r>
          </a:p>
          <a:p>
            <a:pPr marL="1077913" lvl="1" indent="-620713">
              <a:buFont typeface="Wingdings" panose="05000000000000000000" pitchFamily="2" charset="2"/>
              <a:buChar char="Ø"/>
            </a:pPr>
            <a:r>
              <a:rPr lang="en-CA" dirty="0" smtClean="0"/>
              <a:t>further </a:t>
            </a:r>
            <a:r>
              <a:rPr lang="en-CA" dirty="0"/>
              <a:t>development and cohesion of an E3 leadership/discipleship </a:t>
            </a:r>
            <a:r>
              <a:rPr lang="en-CA" dirty="0" smtClean="0"/>
              <a:t>strategy</a:t>
            </a:r>
          </a:p>
          <a:p>
            <a:pPr marL="1077913" lvl="1" indent="-620713">
              <a:buFont typeface="Wingdings" panose="05000000000000000000" pitchFamily="2" charset="2"/>
              <a:buChar char="Ø"/>
            </a:pPr>
            <a:r>
              <a:rPr lang="en-CA" dirty="0" smtClean="0"/>
              <a:t>a </a:t>
            </a:r>
            <a:r>
              <a:rPr lang="en-CA" dirty="0"/>
              <a:t>“where we have been-where we are going” </a:t>
            </a:r>
            <a:r>
              <a:rPr lang="en-CA" dirty="0" smtClean="0"/>
              <a:t>document</a:t>
            </a:r>
          </a:p>
          <a:p>
            <a:pPr marL="1077913" lvl="1" indent="-620713">
              <a:buFont typeface="Wingdings" panose="05000000000000000000" pitchFamily="2" charset="2"/>
              <a:buChar char="Ø"/>
            </a:pPr>
            <a:r>
              <a:rPr lang="en-CA" dirty="0" smtClean="0"/>
              <a:t>5-10 </a:t>
            </a:r>
            <a:r>
              <a:rPr lang="en-CA" dirty="0"/>
              <a:t>doctrinal position </a:t>
            </a:r>
            <a:r>
              <a:rPr lang="en-CA" dirty="0" smtClean="0"/>
              <a:t>statements</a:t>
            </a:r>
          </a:p>
        </p:txBody>
      </p:sp>
    </p:spTree>
    <p:extLst>
      <p:ext uri="{BB962C8B-B14F-4D97-AF65-F5344CB8AC3E}">
        <p14:creationId xmlns:p14="http://schemas.microsoft.com/office/powerpoint/2010/main" val="20028625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65124"/>
            <a:ext cx="7541525" cy="6376869"/>
          </a:xfrm>
        </p:spPr>
        <p:txBody>
          <a:bodyPr>
            <a:normAutofit/>
          </a:bodyPr>
          <a:lstStyle/>
          <a:p>
            <a:r>
              <a:rPr lang="en-CA" dirty="0"/>
              <a:t>W</a:t>
            </a:r>
            <a:r>
              <a:rPr lang="en-CA" dirty="0" smtClean="0"/>
              <a:t>e </a:t>
            </a:r>
            <a:r>
              <a:rPr lang="en-CA" dirty="0"/>
              <a:t>are to set about the things outlined in the Great Commission, ensuring that we do so with love of God and love of others guiding our actions. </a:t>
            </a:r>
            <a:endParaRPr lang="en-CA" dirty="0" smtClean="0"/>
          </a:p>
          <a:p>
            <a:r>
              <a:rPr lang="en-CA" b="1" dirty="0" smtClean="0"/>
              <a:t>The </a:t>
            </a:r>
            <a:r>
              <a:rPr lang="en-CA" b="1" dirty="0"/>
              <a:t>main goal within the Great Commission is to “make disciples”, a goal modified by three other participles – “go”, “baptizing” and “teaching” – found in this passage. </a:t>
            </a:r>
            <a:endParaRPr lang="en-CA" b="1" dirty="0" smtClean="0"/>
          </a:p>
          <a:p>
            <a:r>
              <a:rPr lang="en-CA" b="1" dirty="0"/>
              <a:t>T</a:t>
            </a:r>
            <a:r>
              <a:rPr lang="en-CA" b="1" dirty="0" smtClean="0"/>
              <a:t>he </a:t>
            </a:r>
            <a:r>
              <a:rPr lang="en-CA" b="1" dirty="0"/>
              <a:t>three participles describe in some way how it is that we are to make </a:t>
            </a:r>
            <a:r>
              <a:rPr lang="en-CA" b="1" dirty="0" smtClean="0"/>
              <a:t>disciples.</a:t>
            </a:r>
            <a:endParaRPr lang="en-CA" b="1" dirty="0"/>
          </a:p>
        </p:txBody>
      </p:sp>
      <p:pic>
        <p:nvPicPr>
          <p:cNvPr id="4" name="Picture 2" descr="https://i.pinimg.com/originals/8b/0c/e3/8b0ce36db5dc5f1636a075d845611e9d.png"/>
          <p:cNvPicPr>
            <a:picLocks noChangeAspect="1" noChangeArrowheads="1"/>
          </p:cNvPicPr>
          <p:nvPr/>
        </p:nvPicPr>
        <p:blipFill rotWithShape="1">
          <a:blip r:embed="rId2">
            <a:duotone>
              <a:schemeClr val="accent2">
                <a:shade val="45000"/>
                <a:satMod val="135000"/>
              </a:schemeClr>
              <a:prstClr val="white"/>
            </a:duotone>
            <a:extLst>
              <a:ext uri="{28A0092B-C50C-407E-A947-70E740481C1C}">
                <a14:useLocalDpi xmlns:a14="http://schemas.microsoft.com/office/drawing/2010/main" val="0"/>
              </a:ext>
            </a:extLst>
          </a:blip>
          <a:srcRect l="26489" t="28178" r="20934" b="29210"/>
          <a:stretch/>
        </p:blipFill>
        <p:spPr bwMode="auto">
          <a:xfrm>
            <a:off x="8598090" y="1489311"/>
            <a:ext cx="3163104" cy="1922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4044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a:xfrm>
            <a:off x="838201" y="365125"/>
            <a:ext cx="8333096" cy="6117562"/>
          </a:xfrm>
        </p:spPr>
        <p:txBody>
          <a:bodyPr>
            <a:normAutofit lnSpcReduction="10000"/>
          </a:bodyPr>
          <a:lstStyle/>
          <a:p>
            <a:pPr marL="0" indent="0">
              <a:buNone/>
            </a:pPr>
            <a:r>
              <a:rPr lang="en-CA" b="1" dirty="0"/>
              <a:t>“Then the eleven disciples went to Galilee, to the mountain where Jesus had told them to go. When they saw him, they worshiped him; but some doubted. Then Jesus came to them and said, “All authority in heaven and on earth has been given to me. Therefore go and make disciples of all nations, baptizing them in the name of the Father and of the Son and of the Holy Spirit, and teaching them to obey everything I have commanded you. And surely I am with you always, to the very end of the age.” </a:t>
            </a:r>
          </a:p>
          <a:p>
            <a:pPr marL="457200" lvl="1" indent="0" algn="r">
              <a:buNone/>
              <a:tabLst>
                <a:tab pos="723900" algn="l"/>
              </a:tabLst>
            </a:pPr>
            <a:r>
              <a:rPr lang="en-CA" b="1" dirty="0" smtClean="0"/>
              <a:t> (</a:t>
            </a:r>
            <a:r>
              <a:rPr lang="en-CA" b="1" dirty="0"/>
              <a:t>Matthew </a:t>
            </a:r>
            <a:r>
              <a:rPr lang="en-CA" b="1" dirty="0" smtClean="0"/>
              <a:t>28:16-20)	 </a:t>
            </a:r>
            <a:endParaRPr lang="en-CA" b="1" dirty="0"/>
          </a:p>
          <a:p>
            <a:pPr marL="0" indent="0">
              <a:buNone/>
            </a:pPr>
            <a:endParaRPr lang="en-CA" dirty="0"/>
          </a:p>
        </p:txBody>
      </p:sp>
    </p:spTree>
    <p:extLst>
      <p:ext uri="{BB962C8B-B14F-4D97-AF65-F5344CB8AC3E}">
        <p14:creationId xmlns:p14="http://schemas.microsoft.com/office/powerpoint/2010/main" val="12595861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CA"/>
          </a:p>
        </p:txBody>
      </p:sp>
      <p:sp>
        <p:nvSpPr>
          <p:cNvPr id="2" name="Content Placeholder 1"/>
          <p:cNvSpPr>
            <a:spLocks noGrp="1"/>
          </p:cNvSpPr>
          <p:nvPr>
            <p:ph idx="1"/>
          </p:nvPr>
        </p:nvSpPr>
        <p:spPr/>
        <p:txBody>
          <a:bodyPr/>
          <a:lstStyle/>
          <a:p>
            <a:endParaRPr lang="en-CA"/>
          </a:p>
        </p:txBody>
      </p:sp>
      <p:pic>
        <p:nvPicPr>
          <p:cNvPr id="1028" name="Picture 4" descr="21 Questions Game: 110+ Best Questions You'll Ever Ask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871" y="501603"/>
            <a:ext cx="9165609" cy="4766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8458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idx="1"/>
          </p:nvPr>
        </p:nvSpPr>
        <p:spPr>
          <a:xfrm>
            <a:off x="838200" y="324181"/>
            <a:ext cx="10515600" cy="6308630"/>
          </a:xfrm>
        </p:spPr>
        <p:txBody>
          <a:bodyPr>
            <a:noAutofit/>
          </a:bodyPr>
          <a:lstStyle/>
          <a:p>
            <a:r>
              <a:rPr lang="en-CA" dirty="0" smtClean="0"/>
              <a:t>Within </a:t>
            </a:r>
            <a:r>
              <a:rPr lang="en-CA" dirty="0"/>
              <a:t>the Great Commission, the primary teaching material is in regards to obedience to Christ’s commands, not about concepts, strategies or ideas</a:t>
            </a:r>
            <a:r>
              <a:rPr lang="en-CA" dirty="0" smtClean="0"/>
              <a:t>.</a:t>
            </a:r>
          </a:p>
          <a:p>
            <a:r>
              <a:rPr lang="en-CA" dirty="0" smtClean="0"/>
              <a:t>Our </a:t>
            </a:r>
            <a:r>
              <a:rPr lang="en-CA" dirty="0"/>
              <a:t>understanding </a:t>
            </a:r>
            <a:r>
              <a:rPr lang="en-CA" dirty="0" smtClean="0"/>
              <a:t>of God’s commands is </a:t>
            </a:r>
            <a:r>
              <a:rPr lang="en-CA" dirty="0"/>
              <a:t>to be applied and put into </a:t>
            </a:r>
            <a:r>
              <a:rPr lang="en-CA" dirty="0" smtClean="0"/>
              <a:t>practice, but our </a:t>
            </a:r>
            <a:r>
              <a:rPr lang="en-CA" dirty="0"/>
              <a:t>faith can become very cerebral and quite impractical when approached from a knowledge acquisition standpoint</a:t>
            </a:r>
            <a:r>
              <a:rPr lang="en-CA" dirty="0" smtClean="0"/>
              <a:t>. </a:t>
            </a:r>
          </a:p>
          <a:p>
            <a:r>
              <a:rPr lang="en-CA" dirty="0" smtClean="0"/>
              <a:t>The </a:t>
            </a:r>
            <a:r>
              <a:rPr lang="en-CA" dirty="0"/>
              <a:t>best “teachers” within the church are those who can point to real Spirit-generated life transformation </a:t>
            </a:r>
            <a:r>
              <a:rPr lang="en-CA" dirty="0" smtClean="0"/>
              <a:t>–and </a:t>
            </a:r>
            <a:r>
              <a:rPr lang="en-CA" dirty="0"/>
              <a:t>not necessarily those with scriptural </a:t>
            </a:r>
            <a:r>
              <a:rPr lang="en-CA" dirty="0" smtClean="0"/>
              <a:t>                        head </a:t>
            </a:r>
            <a:r>
              <a:rPr lang="en-CA" dirty="0"/>
              <a:t>knowledge or letters that follow </a:t>
            </a:r>
            <a:r>
              <a:rPr lang="en-CA" dirty="0" smtClean="0"/>
              <a:t>                                   their </a:t>
            </a:r>
            <a:r>
              <a:rPr lang="en-CA" dirty="0"/>
              <a:t>names.  </a:t>
            </a:r>
          </a:p>
        </p:txBody>
      </p:sp>
    </p:spTree>
    <p:extLst>
      <p:ext uri="{BB962C8B-B14F-4D97-AF65-F5344CB8AC3E}">
        <p14:creationId xmlns:p14="http://schemas.microsoft.com/office/powerpoint/2010/main" val="36915414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5"/>
            <a:ext cx="10339316" cy="6226743"/>
          </a:xfrm>
        </p:spPr>
        <p:txBody>
          <a:bodyPr>
            <a:noAutofit/>
          </a:bodyPr>
          <a:lstStyle/>
          <a:p>
            <a:r>
              <a:rPr lang="en-CA" dirty="0" smtClean="0"/>
              <a:t>In relation to this passage, </a:t>
            </a:r>
            <a:r>
              <a:rPr lang="en-CA" dirty="0"/>
              <a:t>we need to make a distinction between those specifically gifted to teach – as an office in the church - and the kind of teaching of obedience commanded in the Great </a:t>
            </a:r>
            <a:r>
              <a:rPr lang="en-CA" dirty="0" smtClean="0"/>
              <a:t>Commission.</a:t>
            </a:r>
          </a:p>
          <a:p>
            <a:r>
              <a:rPr lang="en-CA" dirty="0" smtClean="0"/>
              <a:t>Generally, there </a:t>
            </a:r>
            <a:r>
              <a:rPr lang="en-CA" dirty="0"/>
              <a:t>are two ways to teach obedience which are common in our </a:t>
            </a:r>
            <a:r>
              <a:rPr lang="en-CA" dirty="0" smtClean="0"/>
              <a:t>world:</a:t>
            </a:r>
          </a:p>
          <a:p>
            <a:pPr marL="1200150" lvl="1" indent="-742950">
              <a:buFont typeface="+mj-lt"/>
              <a:buAutoNum type="arabicPeriod"/>
            </a:pPr>
            <a:r>
              <a:rPr lang="en-CA" dirty="0" smtClean="0"/>
              <a:t>a </a:t>
            </a:r>
            <a:r>
              <a:rPr lang="en-CA" dirty="0"/>
              <a:t>“rule with an iron fist” sort of </a:t>
            </a:r>
            <a:r>
              <a:rPr lang="en-CA" dirty="0" smtClean="0"/>
              <a:t>teaching</a:t>
            </a:r>
          </a:p>
          <a:p>
            <a:pPr marL="1200150" lvl="1" indent="-742950">
              <a:buFont typeface="+mj-lt"/>
              <a:buAutoNum type="arabicPeriod"/>
            </a:pPr>
            <a:r>
              <a:rPr lang="en-CA" dirty="0" smtClean="0"/>
              <a:t>a </a:t>
            </a:r>
            <a:r>
              <a:rPr lang="en-CA" dirty="0"/>
              <a:t>“living example” manner of teaching. </a:t>
            </a:r>
            <a:endParaRPr lang="en-CA" dirty="0" smtClean="0"/>
          </a:p>
          <a:p>
            <a:r>
              <a:rPr lang="en-CA" dirty="0" smtClean="0"/>
              <a:t>Which </a:t>
            </a:r>
            <a:r>
              <a:rPr lang="en-CA" dirty="0"/>
              <a:t>of these two ways of teaching ought </a:t>
            </a:r>
            <a:r>
              <a:rPr lang="en-CA" dirty="0" smtClean="0"/>
              <a:t>                   we </a:t>
            </a:r>
            <a:r>
              <a:rPr lang="en-CA" dirty="0"/>
              <a:t>weight our fulfilling of the Great </a:t>
            </a:r>
            <a:r>
              <a:rPr lang="en-CA" dirty="0" smtClean="0"/>
              <a:t>                  Commission </a:t>
            </a:r>
            <a:r>
              <a:rPr lang="en-CA" dirty="0"/>
              <a:t>toward?  </a:t>
            </a:r>
          </a:p>
          <a:p>
            <a:pPr marL="0" indent="0">
              <a:buNone/>
            </a:pPr>
            <a:endParaRPr lang="en-CA" dirty="0"/>
          </a:p>
        </p:txBody>
      </p:sp>
    </p:spTree>
    <p:extLst>
      <p:ext uri="{BB962C8B-B14F-4D97-AF65-F5344CB8AC3E}">
        <p14:creationId xmlns:p14="http://schemas.microsoft.com/office/powerpoint/2010/main" val="21040906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65126"/>
            <a:ext cx="10515600" cy="6376868"/>
          </a:xfrm>
        </p:spPr>
        <p:txBody>
          <a:bodyPr>
            <a:normAutofit/>
          </a:bodyPr>
          <a:lstStyle/>
          <a:p>
            <a:r>
              <a:rPr lang="en-CA" dirty="0" smtClean="0"/>
              <a:t>“Ezra determined in his heart to study the law of the Lord, obey it, and teach its statutes and ordinances in Israel” (Ezra 7:10). </a:t>
            </a:r>
          </a:p>
          <a:p>
            <a:r>
              <a:rPr lang="en-CA" dirty="0" smtClean="0"/>
              <a:t>Of the two ways of teaching obedience, the scriptural example is teaching that is highly exemplar in nature.</a:t>
            </a:r>
          </a:p>
          <a:p>
            <a:r>
              <a:rPr lang="en-CA" dirty="0" smtClean="0"/>
              <a:t>We most effectively make disciples through teaching obedience by:</a:t>
            </a:r>
          </a:p>
          <a:p>
            <a:pPr marL="742950" indent="-742950">
              <a:buFont typeface="+mj-lt"/>
              <a:buAutoNum type="arabicPeriod"/>
            </a:pPr>
            <a:r>
              <a:rPr lang="en-CA" dirty="0" smtClean="0"/>
              <a:t>engaging with Christ’s commandments ourselves</a:t>
            </a:r>
          </a:p>
          <a:p>
            <a:pPr marL="742950" indent="-742950">
              <a:buFont typeface="+mj-lt"/>
              <a:buAutoNum type="arabicPeriod"/>
            </a:pPr>
            <a:r>
              <a:rPr lang="en-CA" dirty="0" smtClean="0"/>
              <a:t>practicing our own obedience to these commands</a:t>
            </a:r>
          </a:p>
          <a:p>
            <a:pPr marL="742950" indent="-742950">
              <a:buFont typeface="+mj-lt"/>
              <a:buAutoNum type="arabicPeriod"/>
            </a:pPr>
            <a:r>
              <a:rPr lang="en-CA" dirty="0" smtClean="0"/>
              <a:t>teaching that which we both know and                              practice</a:t>
            </a:r>
            <a:endParaRPr lang="en-CA" dirty="0"/>
          </a:p>
        </p:txBody>
      </p:sp>
      <p:sp>
        <p:nvSpPr>
          <p:cNvPr id="6" name="Title 5"/>
          <p:cNvSpPr>
            <a:spLocks noGrp="1"/>
          </p:cNvSpPr>
          <p:nvPr>
            <p:ph type="title"/>
          </p:nvPr>
        </p:nvSpPr>
        <p:spPr/>
        <p:txBody>
          <a:bodyPr/>
          <a:lstStyle/>
          <a:p>
            <a:endParaRPr lang="en-CA"/>
          </a:p>
        </p:txBody>
      </p:sp>
    </p:spTree>
    <p:extLst>
      <p:ext uri="{BB962C8B-B14F-4D97-AF65-F5344CB8AC3E}">
        <p14:creationId xmlns:p14="http://schemas.microsoft.com/office/powerpoint/2010/main" val="11426526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352" y="614151"/>
            <a:ext cx="8114738" cy="6387151"/>
          </a:xfrm>
        </p:spPr>
        <p:txBody>
          <a:bodyPr>
            <a:noAutofit/>
          </a:bodyPr>
          <a:lstStyle/>
          <a:p>
            <a:r>
              <a:rPr lang="en-CA" dirty="0"/>
              <a:t>If we are to effectively teach others to obey Christ’s commandments, then we’ve got to begin by knowing them </a:t>
            </a:r>
            <a:r>
              <a:rPr lang="en-CA" dirty="0" smtClean="0"/>
              <a:t>ourselves, we </a:t>
            </a:r>
            <a:r>
              <a:rPr lang="en-CA" dirty="0"/>
              <a:t>engage in them with hearts that cry out “teach me to be obedient</a:t>
            </a:r>
            <a:r>
              <a:rPr lang="en-CA" dirty="0" smtClean="0"/>
              <a:t>”.</a:t>
            </a:r>
          </a:p>
          <a:p>
            <a:r>
              <a:rPr lang="en-CA" dirty="0" smtClean="0"/>
              <a:t>Though we </a:t>
            </a:r>
            <a:r>
              <a:rPr lang="en-CA" dirty="0"/>
              <a:t>think of obedience as restrictive in </a:t>
            </a:r>
            <a:r>
              <a:rPr lang="en-CA" dirty="0" smtClean="0"/>
              <a:t>nature, the </a:t>
            </a:r>
            <a:r>
              <a:rPr lang="en-CA" dirty="0"/>
              <a:t>more </a:t>
            </a:r>
            <a:r>
              <a:rPr lang="en-CA" dirty="0" smtClean="0"/>
              <a:t>we </a:t>
            </a:r>
            <a:r>
              <a:rPr lang="en-CA" dirty="0"/>
              <a:t>press into Christ’s commands, the more freedom </a:t>
            </a:r>
            <a:r>
              <a:rPr lang="en-CA" dirty="0" smtClean="0"/>
              <a:t>we actually </a:t>
            </a:r>
            <a:r>
              <a:rPr lang="en-CA" dirty="0"/>
              <a:t>experience and a greater Spirit generated desire for more obedience </a:t>
            </a:r>
            <a:r>
              <a:rPr lang="en-CA" dirty="0" smtClean="0"/>
              <a:t>we </a:t>
            </a:r>
            <a:r>
              <a:rPr lang="en-CA" dirty="0"/>
              <a:t>experience. </a:t>
            </a:r>
            <a:endParaRPr lang="en-CA" dirty="0"/>
          </a:p>
        </p:txBody>
      </p:sp>
      <p:pic>
        <p:nvPicPr>
          <p:cNvPr id="2050" name="Picture 2" descr="Fun Fact on doodle speech bubble 16062433 Vector Art at Vecteezy"/>
          <p:cNvPicPr>
            <a:picLocks noChangeAspect="1" noChangeArrowheads="1"/>
          </p:cNvPicPr>
          <p:nvPr/>
        </p:nvPicPr>
        <p:blipFill>
          <a:blip r:embed="rId2">
            <a:clrChange>
              <a:clrFrom>
                <a:srgbClr val="FFFFFF"/>
              </a:clrFrom>
              <a:clrTo>
                <a:srgbClr val="FFFFFF">
                  <a:alpha val="0"/>
                </a:srgbClr>
              </a:clrTo>
            </a:clrChange>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8761863" y="723569"/>
            <a:ext cx="2988859" cy="2988859"/>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9608024" y="1542197"/>
            <a:ext cx="1091821" cy="1119116"/>
          </a:xfrm>
          <a:prstGeom prst="rect">
            <a:avLst/>
          </a:prstGeom>
          <a:solidFill>
            <a:srgbClr val="D992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rgbClr val="D9926A"/>
              </a:solidFill>
            </a:endParaRPr>
          </a:p>
        </p:txBody>
      </p:sp>
      <p:sp>
        <p:nvSpPr>
          <p:cNvPr id="2" name="TextBox 1"/>
          <p:cNvSpPr txBox="1"/>
          <p:nvPr/>
        </p:nvSpPr>
        <p:spPr>
          <a:xfrm>
            <a:off x="9403305" y="1760561"/>
            <a:ext cx="1678676" cy="707886"/>
          </a:xfrm>
          <a:prstGeom prst="rect">
            <a:avLst/>
          </a:prstGeom>
          <a:noFill/>
        </p:spPr>
        <p:txBody>
          <a:bodyPr wrap="square" rtlCol="0">
            <a:spAutoFit/>
          </a:bodyPr>
          <a:lstStyle/>
          <a:p>
            <a:r>
              <a:rPr lang="en-CA" sz="4000" b="1" dirty="0" smtClean="0">
                <a:latin typeface="Ink Free" panose="03080402000500000000" pitchFamily="66" charset="0"/>
              </a:rPr>
              <a:t>KNOW</a:t>
            </a:r>
            <a:endParaRPr lang="en-CA" sz="4000" b="1" dirty="0">
              <a:latin typeface="Ink Free" panose="03080402000500000000" pitchFamily="66" charset="0"/>
            </a:endParaRPr>
          </a:p>
        </p:txBody>
      </p:sp>
    </p:spTree>
    <p:extLst>
      <p:ext uri="{BB962C8B-B14F-4D97-AF65-F5344CB8AC3E}">
        <p14:creationId xmlns:p14="http://schemas.microsoft.com/office/powerpoint/2010/main" val="965275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TotalTime>
  <Words>762</Words>
  <Application>Microsoft Office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Arial Narrow</vt:lpstr>
      <vt:lpstr>Calibri</vt:lpstr>
      <vt:lpstr>Calibri Light</vt:lpstr>
      <vt:lpstr>Ink Free</vt:lpstr>
      <vt:lpstr>Mistral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26</cp:revision>
  <cp:lastPrinted>2023-06-07T19:15:27Z</cp:lastPrinted>
  <dcterms:created xsi:type="dcterms:W3CDTF">2023-06-02T18:13:00Z</dcterms:created>
  <dcterms:modified xsi:type="dcterms:W3CDTF">2023-06-25T01:06:05Z</dcterms:modified>
</cp:coreProperties>
</file>