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5"/>
  </p:handoutMasterIdLst>
  <p:sldIdLst>
    <p:sldId id="256" r:id="rId2"/>
    <p:sldId id="271" r:id="rId3"/>
    <p:sldId id="269" r:id="rId4"/>
    <p:sldId id="257" r:id="rId5"/>
    <p:sldId id="259" r:id="rId6"/>
    <p:sldId id="258" r:id="rId7"/>
    <p:sldId id="260" r:id="rId8"/>
    <p:sldId id="261" r:id="rId9"/>
    <p:sldId id="263" r:id="rId10"/>
    <p:sldId id="262" r:id="rId11"/>
    <p:sldId id="272" r:id="rId12"/>
    <p:sldId id="268" r:id="rId13"/>
    <p:sldId id="270" r:id="rId14"/>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DBD1A"/>
    <a:srgbClr val="EC754A"/>
    <a:srgbClr val="FEEFD5"/>
    <a:srgbClr val="D48D5D"/>
    <a:srgbClr val="52C2C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70" d="100"/>
          <a:sy n="70" d="100"/>
        </p:scale>
        <p:origin x="66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CA"/>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CDEBB73F-3859-4B1E-BDF5-F6F097FA5AFE}" type="datetimeFigureOut">
              <a:rPr lang="en-CA" smtClean="0"/>
              <a:t>2023-06-16</a:t>
            </a:fld>
            <a:endParaRPr lang="en-CA"/>
          </a:p>
        </p:txBody>
      </p:sp>
      <p:sp>
        <p:nvSpPr>
          <p:cNvPr id="4" name="Footer Placeholder 3"/>
          <p:cNvSpPr>
            <a:spLocks noGrp="1"/>
          </p:cNvSpPr>
          <p:nvPr>
            <p:ph type="ftr" sz="quarter" idx="2"/>
          </p:nvPr>
        </p:nvSpPr>
        <p:spPr>
          <a:xfrm>
            <a:off x="0" y="8829968"/>
            <a:ext cx="3037840" cy="466433"/>
          </a:xfrm>
          <a:prstGeom prst="rect">
            <a:avLst/>
          </a:prstGeom>
        </p:spPr>
        <p:txBody>
          <a:bodyPr vert="horz" lIns="93177" tIns="46589" rIns="93177" bIns="46589" rtlCol="0" anchor="b"/>
          <a:lstStyle>
            <a:lvl1pPr algn="l">
              <a:defRPr sz="1200"/>
            </a:lvl1pPr>
          </a:lstStyle>
          <a:p>
            <a:endParaRPr lang="en-CA"/>
          </a:p>
        </p:txBody>
      </p:sp>
      <p:sp>
        <p:nvSpPr>
          <p:cNvPr id="5" name="Slide Number Placeholder 4"/>
          <p:cNvSpPr>
            <a:spLocks noGrp="1"/>
          </p:cNvSpPr>
          <p:nvPr>
            <p:ph type="sldNum" sz="quarter" idx="3"/>
          </p:nvPr>
        </p:nvSpPr>
        <p:spPr>
          <a:xfrm>
            <a:off x="3970938" y="8829968"/>
            <a:ext cx="3037840" cy="466433"/>
          </a:xfrm>
          <a:prstGeom prst="rect">
            <a:avLst/>
          </a:prstGeom>
        </p:spPr>
        <p:txBody>
          <a:bodyPr vert="horz" lIns="93177" tIns="46589" rIns="93177" bIns="46589" rtlCol="0" anchor="b"/>
          <a:lstStyle>
            <a:lvl1pPr algn="r">
              <a:defRPr sz="1200"/>
            </a:lvl1pPr>
          </a:lstStyle>
          <a:p>
            <a:fld id="{4926F649-2E63-46C4-9F1F-C709B80D1C67}" type="slidenum">
              <a:rPr lang="en-CA" smtClean="0"/>
              <a:t>‹#›</a:t>
            </a:fld>
            <a:endParaRPr lang="en-CA"/>
          </a:p>
        </p:txBody>
      </p:sp>
    </p:spTree>
    <p:extLst>
      <p:ext uri="{BB962C8B-B14F-4D97-AF65-F5344CB8AC3E}">
        <p14:creationId xmlns:p14="http://schemas.microsoft.com/office/powerpoint/2010/main" val="269400110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8392720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B82821DB-B753-4199-AEEC-5B97335CEA17}" type="datetimeFigureOut">
              <a:rPr lang="en-CA" smtClean="0"/>
              <a:t>2023-06-16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097961A-B26A-43BC-B4F0-D5EAFB1AA738}" type="slidenum">
              <a:rPr lang="en-CA" smtClean="0"/>
              <a:t>‹#›</a:t>
            </a:fld>
            <a:endParaRPr lang="en-CA"/>
          </a:p>
        </p:txBody>
      </p:sp>
    </p:spTree>
    <p:extLst>
      <p:ext uri="{BB962C8B-B14F-4D97-AF65-F5344CB8AC3E}">
        <p14:creationId xmlns:p14="http://schemas.microsoft.com/office/powerpoint/2010/main" val="6404637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B82821DB-B753-4199-AEEC-5B97335CEA17}" type="datetimeFigureOut">
              <a:rPr lang="en-CA" smtClean="0"/>
              <a:t>2023-06-16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097961A-B26A-43BC-B4F0-D5EAFB1AA738}" type="slidenum">
              <a:rPr lang="en-CA" smtClean="0"/>
              <a:t>‹#›</a:t>
            </a:fld>
            <a:endParaRPr lang="en-CA"/>
          </a:p>
        </p:txBody>
      </p:sp>
    </p:spTree>
    <p:extLst>
      <p:ext uri="{BB962C8B-B14F-4D97-AF65-F5344CB8AC3E}">
        <p14:creationId xmlns:p14="http://schemas.microsoft.com/office/powerpoint/2010/main" val="14147465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B82821DB-B753-4199-AEEC-5B97335CEA17}" type="datetimeFigureOut">
              <a:rPr lang="en-CA" smtClean="0"/>
              <a:t>2023-06-16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097961A-B26A-43BC-B4F0-D5EAFB1AA738}" type="slidenum">
              <a:rPr lang="en-CA" smtClean="0"/>
              <a:t>‹#›</a:t>
            </a:fld>
            <a:endParaRPr lang="en-CA"/>
          </a:p>
        </p:txBody>
      </p:sp>
    </p:spTree>
    <p:extLst>
      <p:ext uri="{BB962C8B-B14F-4D97-AF65-F5344CB8AC3E}">
        <p14:creationId xmlns:p14="http://schemas.microsoft.com/office/powerpoint/2010/main" val="24191091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C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82821DB-B753-4199-AEEC-5B97335CEA17}" type="datetimeFigureOut">
              <a:rPr lang="en-CA" smtClean="0"/>
              <a:t>2023-06-16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097961A-B26A-43BC-B4F0-D5EAFB1AA738}" type="slidenum">
              <a:rPr lang="en-CA" smtClean="0"/>
              <a:t>‹#›</a:t>
            </a:fld>
            <a:endParaRPr lang="en-CA"/>
          </a:p>
        </p:txBody>
      </p:sp>
    </p:spTree>
    <p:extLst>
      <p:ext uri="{BB962C8B-B14F-4D97-AF65-F5344CB8AC3E}">
        <p14:creationId xmlns:p14="http://schemas.microsoft.com/office/powerpoint/2010/main" val="35530397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B82821DB-B753-4199-AEEC-5B97335CEA17}" type="datetimeFigureOut">
              <a:rPr lang="en-CA" smtClean="0"/>
              <a:t>2023-06-16</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B097961A-B26A-43BC-B4F0-D5EAFB1AA738}" type="slidenum">
              <a:rPr lang="en-CA" smtClean="0"/>
              <a:t>‹#›</a:t>
            </a:fld>
            <a:endParaRPr lang="en-CA"/>
          </a:p>
        </p:txBody>
      </p:sp>
    </p:spTree>
    <p:extLst>
      <p:ext uri="{BB962C8B-B14F-4D97-AF65-F5344CB8AC3E}">
        <p14:creationId xmlns:p14="http://schemas.microsoft.com/office/powerpoint/2010/main" val="7639835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C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B82821DB-B753-4199-AEEC-5B97335CEA17}" type="datetimeFigureOut">
              <a:rPr lang="en-CA" smtClean="0"/>
              <a:t>2023-06-16</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B097961A-B26A-43BC-B4F0-D5EAFB1AA738}" type="slidenum">
              <a:rPr lang="en-CA" smtClean="0"/>
              <a:t>‹#›</a:t>
            </a:fld>
            <a:endParaRPr lang="en-CA"/>
          </a:p>
        </p:txBody>
      </p:sp>
    </p:spTree>
    <p:extLst>
      <p:ext uri="{BB962C8B-B14F-4D97-AF65-F5344CB8AC3E}">
        <p14:creationId xmlns:p14="http://schemas.microsoft.com/office/powerpoint/2010/main" val="28941869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B82821DB-B753-4199-AEEC-5B97335CEA17}" type="datetimeFigureOut">
              <a:rPr lang="en-CA" smtClean="0"/>
              <a:t>2023-06-16</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B097961A-B26A-43BC-B4F0-D5EAFB1AA738}" type="slidenum">
              <a:rPr lang="en-CA" smtClean="0"/>
              <a:t>‹#›</a:t>
            </a:fld>
            <a:endParaRPr lang="en-CA"/>
          </a:p>
        </p:txBody>
      </p:sp>
    </p:spTree>
    <p:extLst>
      <p:ext uri="{BB962C8B-B14F-4D97-AF65-F5344CB8AC3E}">
        <p14:creationId xmlns:p14="http://schemas.microsoft.com/office/powerpoint/2010/main" val="1234230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2821DB-B753-4199-AEEC-5B97335CEA17}" type="datetimeFigureOut">
              <a:rPr lang="en-CA" smtClean="0"/>
              <a:t>2023-06-16</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B097961A-B26A-43BC-B4F0-D5EAFB1AA738}" type="slidenum">
              <a:rPr lang="en-CA" smtClean="0"/>
              <a:t>‹#›</a:t>
            </a:fld>
            <a:endParaRPr lang="en-CA"/>
          </a:p>
        </p:txBody>
      </p:sp>
    </p:spTree>
    <p:extLst>
      <p:ext uri="{BB962C8B-B14F-4D97-AF65-F5344CB8AC3E}">
        <p14:creationId xmlns:p14="http://schemas.microsoft.com/office/powerpoint/2010/main" val="36097918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C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82821DB-B753-4199-AEEC-5B97335CEA17}" type="datetimeFigureOut">
              <a:rPr lang="en-CA" smtClean="0"/>
              <a:t>2023-06-16</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B097961A-B26A-43BC-B4F0-D5EAFB1AA738}" type="slidenum">
              <a:rPr lang="en-CA" smtClean="0"/>
              <a:t>‹#›</a:t>
            </a:fld>
            <a:endParaRPr lang="en-CA"/>
          </a:p>
        </p:txBody>
      </p:sp>
    </p:spTree>
    <p:extLst>
      <p:ext uri="{BB962C8B-B14F-4D97-AF65-F5344CB8AC3E}">
        <p14:creationId xmlns:p14="http://schemas.microsoft.com/office/powerpoint/2010/main" val="18979199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C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82821DB-B753-4199-AEEC-5B97335CEA17}" type="datetimeFigureOut">
              <a:rPr lang="en-CA" smtClean="0"/>
              <a:t>2023-06-16</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B097961A-B26A-43BC-B4F0-D5EAFB1AA738}" type="slidenum">
              <a:rPr lang="en-CA" smtClean="0"/>
              <a:t>‹#›</a:t>
            </a:fld>
            <a:endParaRPr lang="en-CA"/>
          </a:p>
        </p:txBody>
      </p:sp>
    </p:spTree>
    <p:extLst>
      <p:ext uri="{BB962C8B-B14F-4D97-AF65-F5344CB8AC3E}">
        <p14:creationId xmlns:p14="http://schemas.microsoft.com/office/powerpoint/2010/main" val="8667894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Title 1"/>
          <p:cNvSpPr txBox="1">
            <a:spLocks/>
          </p:cNvSpPr>
          <p:nvPr userDrawn="1"/>
        </p:nvSpPr>
        <p:spPr>
          <a:xfrm>
            <a:off x="1524000" y="1122363"/>
            <a:ext cx="9144000" cy="2387600"/>
          </a:xfrm>
          <a:prstGeom prst="rect">
            <a:avLst/>
          </a:prstGeom>
        </p:spPr>
        <p:txBody>
          <a:bodyPr anchor="b"/>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mtClean="0"/>
              <a:t>Click to edit Master title style</a:t>
            </a:r>
            <a:endParaRPr lang="en-CA"/>
          </a:p>
        </p:txBody>
      </p:sp>
      <p:sp>
        <p:nvSpPr>
          <p:cNvPr id="8" name="Subtitle 2"/>
          <p:cNvSpPr txBox="1">
            <a:spLocks/>
          </p:cNvSpPr>
          <p:nvPr userDrawn="1"/>
        </p:nvSpPr>
        <p:spPr>
          <a:xfrm>
            <a:off x="1524000" y="3602038"/>
            <a:ext cx="9144000" cy="1655762"/>
          </a:xfrm>
          <a:prstGeom prst="rect">
            <a:avLst/>
          </a:prstGeom>
        </p:spPr>
        <p:txBody>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mtClean="0"/>
              <a:t>Click to edit Master subtitle style</a:t>
            </a:r>
            <a:endParaRPr lang="en-CA"/>
          </a:p>
        </p:txBody>
      </p:sp>
      <p:sp>
        <p:nvSpPr>
          <p:cNvPr id="9" name="Date Placeholder 3"/>
          <p:cNvSpPr txBox="1">
            <a:spLocks/>
          </p:cNvSpPr>
          <p:nvPr userDrawn="1"/>
        </p:nvSpPr>
        <p:spPr>
          <a:xfrm>
            <a:off x="838200" y="6356350"/>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82821DB-B753-4199-AEEC-5B97335CEA17}" type="datetimeFigureOut">
              <a:rPr lang="en-CA" smtClean="0"/>
              <a:pPr/>
              <a:t>2023-06-16</a:t>
            </a:fld>
            <a:endParaRPr lang="en-CA"/>
          </a:p>
        </p:txBody>
      </p:sp>
      <p:sp>
        <p:nvSpPr>
          <p:cNvPr id="10" name="Slide Number Placeholder 5"/>
          <p:cNvSpPr txBox="1">
            <a:spLocks/>
          </p:cNvSpPr>
          <p:nvPr userDrawn="1"/>
        </p:nvSpPr>
        <p:spPr>
          <a:xfrm>
            <a:off x="8610600" y="6356350"/>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097961A-B26A-43BC-B4F0-D5EAFB1AA738}" type="slidenum">
              <a:rPr lang="en-CA" smtClean="0"/>
              <a:pPr/>
              <a:t>‹#›</a:t>
            </a:fld>
            <a:endParaRPr lang="en-CA"/>
          </a:p>
        </p:txBody>
      </p:sp>
      <p:pic>
        <p:nvPicPr>
          <p:cNvPr id="11" name="Picture 2" descr="https://ministrypass-prod.s3.amazonaws.com/uploads/2020/02/Therefore-Go-Mission-Sermon-Series-576x324.jpg"/>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0"/>
            <a:ext cx="12192000" cy="6858002"/>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2" descr="https://ministrypass-prod.s3.amazonaws.com/uploads/2020/02/Therefore-Go-Mission-Sermon-Series-576x324.jpg"/>
          <p:cNvPicPr>
            <a:picLocks noChangeAspect="1" noChangeArrowheads="1"/>
          </p:cNvPicPr>
          <p:nvPr userDrawn="1"/>
        </p:nvPicPr>
        <p:blipFill rotWithShape="1">
          <a:blip r:embed="rId13">
            <a:extLst>
              <a:ext uri="{28A0092B-C50C-407E-A947-70E740481C1C}">
                <a14:useLocalDpi xmlns:a14="http://schemas.microsoft.com/office/drawing/2010/main" val="0"/>
              </a:ext>
            </a:extLst>
          </a:blip>
          <a:srcRect t="27430" b="67088"/>
          <a:stretch/>
        </p:blipFill>
        <p:spPr bwMode="auto">
          <a:xfrm>
            <a:off x="0" y="2210937"/>
            <a:ext cx="12192000" cy="1501254"/>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2" descr="https://ministrypass-prod.s3.amazonaws.com/uploads/2020/02/Therefore-Go-Mission-Sermon-Series-576x324.jpg"/>
          <p:cNvPicPr>
            <a:picLocks noChangeAspect="1" noChangeArrowheads="1"/>
          </p:cNvPicPr>
          <p:nvPr userDrawn="1"/>
        </p:nvPicPr>
        <p:blipFill rotWithShape="1">
          <a:blip r:embed="rId13">
            <a:extLst>
              <a:ext uri="{28A0092B-C50C-407E-A947-70E740481C1C}">
                <a14:useLocalDpi xmlns:a14="http://schemas.microsoft.com/office/drawing/2010/main" val="0"/>
              </a:ext>
            </a:extLst>
          </a:blip>
          <a:srcRect b="67065"/>
          <a:stretch/>
        </p:blipFill>
        <p:spPr bwMode="auto">
          <a:xfrm rot="10800000">
            <a:off x="0" y="4026090"/>
            <a:ext cx="12192000" cy="2831912"/>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2" descr="https://ministrypass-prod.s3.amazonaws.com/uploads/2020/02/Therefore-Go-Mission-Sermon-Series-576x324.jpg"/>
          <p:cNvPicPr>
            <a:picLocks noChangeAspect="1" noChangeArrowheads="1"/>
          </p:cNvPicPr>
          <p:nvPr userDrawn="1"/>
        </p:nvPicPr>
        <p:blipFill rotWithShape="1">
          <a:blip r:embed="rId13">
            <a:extLst>
              <a:ext uri="{28A0092B-C50C-407E-A947-70E740481C1C}">
                <a14:useLocalDpi xmlns:a14="http://schemas.microsoft.com/office/drawing/2010/main" val="0"/>
              </a:ext>
            </a:extLst>
          </a:blip>
          <a:srcRect l="20578" t="56484" r="20429"/>
          <a:stretch/>
        </p:blipFill>
        <p:spPr bwMode="auto">
          <a:xfrm>
            <a:off x="8610600" y="5249223"/>
            <a:ext cx="3467361" cy="1438703"/>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smtClean="0"/>
              <a:t>Click to edit Master title style</a:t>
            </a:r>
            <a:endParaRPr lang="en-CA"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CA"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2821DB-B753-4199-AEEC-5B97335CEA17}" type="datetimeFigureOut">
              <a:rPr lang="en-CA" smtClean="0"/>
              <a:t>2023-06-16</a:t>
            </a:fld>
            <a:endParaRPr lang="en-C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97961A-B26A-43BC-B4F0-D5EAFB1AA738}" type="slidenum">
              <a:rPr lang="en-CA" smtClean="0"/>
              <a:t>‹#›</a:t>
            </a:fld>
            <a:endParaRPr lang="en-CA"/>
          </a:p>
        </p:txBody>
      </p:sp>
    </p:spTree>
    <p:extLst>
      <p:ext uri="{BB962C8B-B14F-4D97-AF65-F5344CB8AC3E}">
        <p14:creationId xmlns:p14="http://schemas.microsoft.com/office/powerpoint/2010/main" val="13612911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7200" kern="1200" cap="all" baseline="0">
          <a:solidFill>
            <a:schemeClr val="bg1"/>
          </a:solidFill>
          <a:latin typeface="Mistral" panose="03090702030407020403" pitchFamily="66"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600" b="1" kern="1200">
          <a:solidFill>
            <a:schemeClr val="bg1"/>
          </a:solidFill>
          <a:effectLst>
            <a:outerShdw blurRad="38100" dist="38100" dir="2700000" algn="tl">
              <a:srgbClr val="000000">
                <a:alpha val="43137"/>
              </a:srgbClr>
            </a:outerShdw>
          </a:effectLst>
          <a:latin typeface="Arial Narrow" panose="020B060602020203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3600" b="1" kern="1200">
          <a:solidFill>
            <a:schemeClr val="bg1"/>
          </a:solidFill>
          <a:effectLst>
            <a:outerShdw blurRad="38100" dist="38100" dir="2700000" algn="tl">
              <a:srgbClr val="000000">
                <a:alpha val="43137"/>
              </a:srgbClr>
            </a:outerShdw>
          </a:effectLst>
          <a:latin typeface="Arial Narrow" panose="020B060602020203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3600" b="1" kern="1200">
          <a:solidFill>
            <a:schemeClr val="bg1"/>
          </a:solidFill>
          <a:effectLst>
            <a:outerShdw blurRad="38100" dist="38100" dir="2700000" algn="tl">
              <a:srgbClr val="000000">
                <a:alpha val="43137"/>
              </a:srgbClr>
            </a:outerShdw>
          </a:effectLst>
          <a:latin typeface="Arial Narrow" panose="020B060602020203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3600" b="1" kern="1200">
          <a:solidFill>
            <a:schemeClr val="bg1"/>
          </a:solidFill>
          <a:effectLst>
            <a:outerShdw blurRad="38100" dist="38100" dir="2700000" algn="tl">
              <a:srgbClr val="000000">
                <a:alpha val="43137"/>
              </a:srgbClr>
            </a:outerShdw>
          </a:effectLst>
          <a:latin typeface="Arial Narrow" panose="020B060602020203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3600" b="1" kern="1200">
          <a:solidFill>
            <a:schemeClr val="bg1"/>
          </a:solidFill>
          <a:effectLst>
            <a:outerShdw blurRad="38100" dist="38100" dir="2700000" algn="tl">
              <a:srgbClr val="000000">
                <a:alpha val="43137"/>
              </a:srgbClr>
            </a:outerShdw>
          </a:effectLst>
          <a:latin typeface="Arial Narrow" panose="020B060602020203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1524000" y="1122363"/>
            <a:ext cx="9144000" cy="2387600"/>
          </a:xfrm>
        </p:spPr>
        <p:txBody>
          <a:bodyPr/>
          <a:lstStyle/>
          <a:p>
            <a:endParaRPr lang="en-CA"/>
          </a:p>
        </p:txBody>
      </p:sp>
      <p:sp>
        <p:nvSpPr>
          <p:cNvPr id="3" name="Subtitle 2"/>
          <p:cNvSpPr>
            <a:spLocks noGrp="1"/>
          </p:cNvSpPr>
          <p:nvPr>
            <p:ph type="subTitle" idx="4294967295"/>
          </p:nvPr>
        </p:nvSpPr>
        <p:spPr>
          <a:xfrm>
            <a:off x="1524000" y="3602038"/>
            <a:ext cx="9144000" cy="1655762"/>
          </a:xfrm>
        </p:spPr>
        <p:txBody>
          <a:bodyPr/>
          <a:lstStyle/>
          <a:p>
            <a:endParaRPr lang="en-CA"/>
          </a:p>
        </p:txBody>
      </p:sp>
      <p:pic>
        <p:nvPicPr>
          <p:cNvPr id="1026" name="Picture 2" descr="https://ministrypass-prod.s3.amazonaws.com/uploads/2020/02/Therefore-Go-Mission-Sermon-Series-576x32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2"/>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https://ministrypass-prod.s3.amazonaws.com/uploads/2020/02/Therefore-Go-Mission-Sermon-Series-576x324.jpg"/>
          <p:cNvPicPr>
            <a:picLocks noChangeAspect="1" noChangeArrowheads="1"/>
          </p:cNvPicPr>
          <p:nvPr/>
        </p:nvPicPr>
        <p:blipFill rotWithShape="1">
          <a:blip r:embed="rId2">
            <a:extLst>
              <a:ext uri="{28A0092B-C50C-407E-A947-70E740481C1C}">
                <a14:useLocalDpi xmlns:a14="http://schemas.microsoft.com/office/drawing/2010/main" val="0"/>
              </a:ext>
            </a:extLst>
          </a:blip>
          <a:srcRect t="27430" b="67088"/>
          <a:stretch/>
        </p:blipFill>
        <p:spPr bwMode="auto">
          <a:xfrm>
            <a:off x="0" y="2210937"/>
            <a:ext cx="12192000" cy="1501254"/>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2215486" y="2355671"/>
            <a:ext cx="7761027" cy="1200329"/>
          </a:xfrm>
          <a:prstGeom prst="rect">
            <a:avLst/>
          </a:prstGeom>
          <a:noFill/>
        </p:spPr>
        <p:txBody>
          <a:bodyPr wrap="square" rtlCol="0">
            <a:spAutoFit/>
          </a:bodyPr>
          <a:lstStyle/>
          <a:p>
            <a:r>
              <a:rPr lang="en-CA" sz="7200" b="1" dirty="0" smtClean="0">
                <a:solidFill>
                  <a:schemeClr val="bg1"/>
                </a:solidFill>
                <a:latin typeface="Mistral" panose="03090702030407020403" pitchFamily="66" charset="0"/>
              </a:rPr>
              <a:t>THE GREAT COMMISSION</a:t>
            </a:r>
            <a:endParaRPr lang="en-CA" sz="7200" b="1" dirty="0">
              <a:solidFill>
                <a:schemeClr val="bg1"/>
              </a:solidFill>
              <a:latin typeface="Mistral" panose="03090702030407020403" pitchFamily="66" charset="0"/>
            </a:endParaRPr>
          </a:p>
        </p:txBody>
      </p:sp>
    </p:spTree>
    <p:extLst>
      <p:ext uri="{BB962C8B-B14F-4D97-AF65-F5344CB8AC3E}">
        <p14:creationId xmlns:p14="http://schemas.microsoft.com/office/powerpoint/2010/main" val="27523869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65124"/>
            <a:ext cx="7950958" cy="6267687"/>
          </a:xfrm>
        </p:spPr>
        <p:txBody>
          <a:bodyPr>
            <a:normAutofit fontScale="92500"/>
          </a:bodyPr>
          <a:lstStyle/>
          <a:p>
            <a:r>
              <a:rPr lang="en-CA" dirty="0"/>
              <a:t>While it is true that by faith in Jesus we now belong to God as a child to a father, </a:t>
            </a:r>
            <a:r>
              <a:rPr lang="en-CA" dirty="0" smtClean="0"/>
              <a:t>we </a:t>
            </a:r>
            <a:r>
              <a:rPr lang="en-CA" dirty="0"/>
              <a:t>are all also “prodigal” children in one sense or another. </a:t>
            </a:r>
            <a:endParaRPr lang="en-CA" dirty="0" smtClean="0"/>
          </a:p>
          <a:p>
            <a:r>
              <a:rPr lang="en-CA" dirty="0" smtClean="0"/>
              <a:t>In </a:t>
            </a:r>
            <a:r>
              <a:rPr lang="en-CA" dirty="0"/>
              <a:t>baptism, we </a:t>
            </a:r>
            <a:r>
              <a:rPr lang="en-CA" dirty="0" smtClean="0"/>
              <a:t>get </a:t>
            </a:r>
            <a:r>
              <a:rPr lang="en-CA" dirty="0"/>
              <a:t>to “hear” God’s declaration of love for us – this is my child, whom I love – and experience God’s love in a </a:t>
            </a:r>
            <a:r>
              <a:rPr lang="en-CA" dirty="0" smtClean="0"/>
              <a:t>unique </a:t>
            </a:r>
            <a:r>
              <a:rPr lang="en-CA" dirty="0"/>
              <a:t>way. </a:t>
            </a:r>
            <a:endParaRPr lang="en-CA" dirty="0" smtClean="0"/>
          </a:p>
          <a:p>
            <a:r>
              <a:rPr lang="en-CA" dirty="0" smtClean="0"/>
              <a:t>“See </a:t>
            </a:r>
            <a:r>
              <a:rPr lang="en-CA" dirty="0"/>
              <a:t>what great love the Father has lavished on us, that we should be called children of God! And that is what we are</a:t>
            </a:r>
            <a:r>
              <a:rPr lang="en-CA" dirty="0" smtClean="0"/>
              <a:t>”</a:t>
            </a:r>
            <a:r>
              <a:rPr lang="en-CA" dirty="0"/>
              <a:t> </a:t>
            </a:r>
            <a:r>
              <a:rPr lang="en-CA" dirty="0" smtClean="0"/>
              <a:t>(1 </a:t>
            </a:r>
            <a:r>
              <a:rPr lang="en-CA" dirty="0"/>
              <a:t>John </a:t>
            </a:r>
            <a:r>
              <a:rPr lang="en-CA" dirty="0" smtClean="0"/>
              <a:t>3:1-2)</a:t>
            </a:r>
          </a:p>
          <a:p>
            <a:r>
              <a:rPr lang="en-CA" dirty="0" smtClean="0"/>
              <a:t>We </a:t>
            </a:r>
            <a:r>
              <a:rPr lang="en-CA" dirty="0"/>
              <a:t>are His children because of His profound love for us, not because of our behaviour. </a:t>
            </a:r>
            <a:endParaRPr lang="en-CA" dirty="0"/>
          </a:p>
        </p:txBody>
      </p:sp>
      <p:pic>
        <p:nvPicPr>
          <p:cNvPr id="5122" name="Picture 2" descr="LOVED. Period. | GEMS Girls' Clubs"/>
          <p:cNvPicPr>
            <a:picLocks noChangeAspect="1" noChangeArrowheads="1"/>
          </p:cNvPicPr>
          <p:nvPr/>
        </p:nvPicPr>
        <p:blipFill>
          <a:blip r:embed="rId2">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8898340" y="1495139"/>
            <a:ext cx="3136591" cy="31365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8420825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65124"/>
            <a:ext cx="7950958" cy="6267687"/>
          </a:xfrm>
        </p:spPr>
        <p:txBody>
          <a:bodyPr>
            <a:noAutofit/>
          </a:bodyPr>
          <a:lstStyle/>
          <a:p>
            <a:r>
              <a:rPr lang="en-CA" dirty="0" smtClean="0"/>
              <a:t>Because </a:t>
            </a:r>
            <a:r>
              <a:rPr lang="en-CA" dirty="0"/>
              <a:t>of God’s profound love for us, </a:t>
            </a:r>
            <a:r>
              <a:rPr lang="en-CA" dirty="0" smtClean="0"/>
              <a:t>we </a:t>
            </a:r>
            <a:r>
              <a:rPr lang="en-CA" dirty="0"/>
              <a:t>matter because God’s pleasure is found in </a:t>
            </a:r>
            <a:r>
              <a:rPr lang="en-CA" dirty="0" smtClean="0"/>
              <a:t>us, not </a:t>
            </a:r>
            <a:r>
              <a:rPr lang="en-CA" dirty="0"/>
              <a:t>primarily due to our fantastic deeds, but instead due to who we are in Christ Jesus. </a:t>
            </a:r>
            <a:endParaRPr lang="en-CA" dirty="0" smtClean="0"/>
          </a:p>
          <a:p>
            <a:r>
              <a:rPr lang="en-CA" dirty="0" smtClean="0"/>
              <a:t>Baptism </a:t>
            </a:r>
            <a:r>
              <a:rPr lang="en-CA" dirty="0"/>
              <a:t>serves </a:t>
            </a:r>
            <a:r>
              <a:rPr lang="en-CA" dirty="0" smtClean="0"/>
              <a:t>to reveal </a:t>
            </a:r>
            <a:r>
              <a:rPr lang="en-CA" dirty="0"/>
              <a:t>a unique reliance upon Christ for </a:t>
            </a:r>
            <a:r>
              <a:rPr lang="en-CA" dirty="0" smtClean="0"/>
              <a:t>salvation</a:t>
            </a:r>
            <a:r>
              <a:rPr lang="en-CA" dirty="0"/>
              <a:t>.</a:t>
            </a:r>
            <a:endParaRPr lang="en-CA" dirty="0" smtClean="0"/>
          </a:p>
          <a:p>
            <a:r>
              <a:rPr lang="en-CA" dirty="0" smtClean="0"/>
              <a:t>Baptism serves </a:t>
            </a:r>
            <a:r>
              <a:rPr lang="en-CA" dirty="0"/>
              <a:t>as a way to experience profound transformation so that we live in such a way that even greater pleasure is brought to our Heavenly Father. </a:t>
            </a:r>
            <a:endParaRPr lang="en-CA" dirty="0" smtClean="0"/>
          </a:p>
        </p:txBody>
      </p:sp>
      <p:pic>
        <p:nvPicPr>
          <p:cNvPr id="7170" name="Picture 2" descr="You matter artistic watercolor stain rectangular jute rug - TenStickers"/>
          <p:cNvPicPr>
            <a:picLocks noChangeAspect="1" noChangeArrowheads="1"/>
          </p:cNvPicPr>
          <p:nvPr/>
        </p:nvPicPr>
        <p:blipFill>
          <a:blip r:embed="rId2">
            <a:clrChange>
              <a:clrFrom>
                <a:srgbClr val="FFFFFF"/>
              </a:clrFrom>
              <a:clrTo>
                <a:srgbClr val="FFFFFF">
                  <a:alpha val="0"/>
                </a:srgbClr>
              </a:clrTo>
            </a:clrChange>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7369790" y="1569491"/>
            <a:ext cx="5240742" cy="26203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179533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a:xfrm>
            <a:off x="838200" y="365124"/>
            <a:ext cx="7922069" cy="6492875"/>
          </a:xfrm>
        </p:spPr>
        <p:txBody>
          <a:bodyPr>
            <a:normAutofit lnSpcReduction="10000"/>
          </a:bodyPr>
          <a:lstStyle/>
          <a:p>
            <a:r>
              <a:rPr lang="en-CA" dirty="0" smtClean="0"/>
              <a:t>Baptizing </a:t>
            </a:r>
            <a:r>
              <a:rPr lang="en-CA" dirty="0"/>
              <a:t>others is a function of our disciple-making because in this amazing act we help others understand that they belong, they are loved and they matter in a way unlike any other. </a:t>
            </a:r>
            <a:endParaRPr lang="en-CA" dirty="0" smtClean="0"/>
          </a:p>
          <a:p>
            <a:r>
              <a:rPr lang="en-CA" dirty="0" smtClean="0"/>
              <a:t>By </a:t>
            </a:r>
            <a:r>
              <a:rPr lang="en-CA" dirty="0"/>
              <a:t>walking others through the waters of baptism, we lend them a high-water moment to which they can return when the going gets tough, a “stake-in-the-ground” experience to return to when we begin to buckle to our cultures insistence that we are excluded, unloved and insignificant, a moment of grace to fuel one’s faith for a lifetime. </a:t>
            </a:r>
            <a:r>
              <a:rPr lang="en-CA" dirty="0"/>
              <a:t> </a:t>
            </a:r>
          </a:p>
        </p:txBody>
      </p:sp>
      <p:pic>
        <p:nvPicPr>
          <p:cNvPr id="4" name="Picture 2" descr="See the source image"/>
          <p:cNvPicPr>
            <a:picLocks noChangeAspect="1" noChangeArrowheads="1"/>
          </p:cNvPicPr>
          <p:nvPr/>
        </p:nvPicPr>
        <p:blipFill>
          <a:blip r:embed="rId2">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8760270" y="1775174"/>
            <a:ext cx="2970479" cy="2226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2730100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a:xfrm>
            <a:off x="838200" y="883740"/>
            <a:ext cx="6790899" cy="5811838"/>
          </a:xfrm>
        </p:spPr>
        <p:txBody>
          <a:bodyPr>
            <a:normAutofit/>
          </a:bodyPr>
          <a:lstStyle/>
          <a:p>
            <a:pPr marL="0" indent="0">
              <a:buNone/>
            </a:pPr>
            <a:r>
              <a:rPr lang="en-CA" dirty="0" smtClean="0"/>
              <a:t>My prayer is </a:t>
            </a:r>
            <a:r>
              <a:rPr lang="en-CA" dirty="0" smtClean="0"/>
              <a:t>that we would:</a:t>
            </a:r>
            <a:endParaRPr lang="en-CA" dirty="0" smtClean="0"/>
          </a:p>
          <a:p>
            <a:pPr marL="0" indent="0">
              <a:buNone/>
            </a:pPr>
            <a:r>
              <a:rPr lang="en-CA" dirty="0" smtClean="0"/>
              <a:t>“</a:t>
            </a:r>
            <a:r>
              <a:rPr lang="en-CA" dirty="0"/>
              <a:t>Repent and be baptized, every one of you, in the name of Jesus Christ for the forgiveness of your sins. And you will receive the gift of the Holy Spirit. The promise is for you and your children and for all who are far off—for all whom the Lord our God will call</a:t>
            </a:r>
            <a:r>
              <a:rPr lang="en-CA" dirty="0" smtClean="0"/>
              <a:t>”.</a:t>
            </a:r>
            <a:r>
              <a:rPr lang="en-CA" dirty="0"/>
              <a:t> </a:t>
            </a:r>
            <a:r>
              <a:rPr lang="en-CA" dirty="0" smtClean="0"/>
              <a:t>(Acts 2:38-39</a:t>
            </a:r>
            <a:r>
              <a:rPr lang="en-CA" dirty="0"/>
              <a:t>)</a:t>
            </a:r>
            <a:endParaRPr lang="en-CA" dirty="0"/>
          </a:p>
        </p:txBody>
      </p:sp>
      <p:pic>
        <p:nvPicPr>
          <p:cNvPr id="4" name="Picture 2" descr="https://static.vecteezy.com/system/resources/previews/000/380/194/original/praying-vector-icon.jpg"/>
          <p:cNvPicPr>
            <a:picLocks noChangeAspect="1" noChangeArrowheads="1"/>
          </p:cNvPicPr>
          <p:nvPr/>
        </p:nvPicPr>
        <p:blipFill>
          <a:blip r:embed="rId2" cstate="print">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8568003" y="1346990"/>
            <a:ext cx="3115828" cy="31158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267869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endParaRPr lang="en-CA"/>
          </a:p>
        </p:txBody>
      </p:sp>
      <p:pic>
        <p:nvPicPr>
          <p:cNvPr id="1026" name="Picture 2" descr="8,100+ Fathers Day Stock Videos and Royalty-Free Footage - iStock | Dad, Fathers  day background, Fathers day gif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13446" y="365125"/>
            <a:ext cx="8565108" cy="48178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556030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a:xfrm>
            <a:off x="838200" y="365124"/>
            <a:ext cx="7541525" cy="6376869"/>
          </a:xfrm>
        </p:spPr>
        <p:txBody>
          <a:bodyPr>
            <a:normAutofit/>
          </a:bodyPr>
          <a:lstStyle/>
          <a:p>
            <a:r>
              <a:rPr lang="en-CA" dirty="0"/>
              <a:t>W</a:t>
            </a:r>
            <a:r>
              <a:rPr lang="en-CA" dirty="0" smtClean="0"/>
              <a:t>e </a:t>
            </a:r>
            <a:r>
              <a:rPr lang="en-CA" dirty="0"/>
              <a:t>are to set about the things outlined in the Great Commission, ensuring that we do so with love of God and love of others guiding our actions. </a:t>
            </a:r>
            <a:endParaRPr lang="en-CA" dirty="0" smtClean="0"/>
          </a:p>
          <a:p>
            <a:r>
              <a:rPr lang="en-CA" b="1" dirty="0" smtClean="0"/>
              <a:t>The </a:t>
            </a:r>
            <a:r>
              <a:rPr lang="en-CA" b="1" dirty="0"/>
              <a:t>main goal within the Great Commission is to “make disciples”, a goal modified by three other participles – “go”, “baptizing” and “teaching” – found in this passage. </a:t>
            </a:r>
            <a:endParaRPr lang="en-CA" b="1" dirty="0" smtClean="0"/>
          </a:p>
          <a:p>
            <a:r>
              <a:rPr lang="en-CA" b="1" dirty="0"/>
              <a:t>T</a:t>
            </a:r>
            <a:r>
              <a:rPr lang="en-CA" b="1" dirty="0" smtClean="0"/>
              <a:t>he </a:t>
            </a:r>
            <a:r>
              <a:rPr lang="en-CA" b="1" dirty="0"/>
              <a:t>three participles describe in some way how it is that we are to make </a:t>
            </a:r>
            <a:r>
              <a:rPr lang="en-CA" b="1" dirty="0" smtClean="0"/>
              <a:t>disciples.</a:t>
            </a:r>
            <a:endParaRPr lang="en-CA" b="1" dirty="0"/>
          </a:p>
        </p:txBody>
      </p:sp>
      <p:pic>
        <p:nvPicPr>
          <p:cNvPr id="4" name="Picture 2" descr="https://i.pinimg.com/originals/8b/0c/e3/8b0ce36db5dc5f1636a075d845611e9d.png"/>
          <p:cNvPicPr>
            <a:picLocks noChangeAspect="1" noChangeArrowheads="1"/>
          </p:cNvPicPr>
          <p:nvPr/>
        </p:nvPicPr>
        <p:blipFill rotWithShape="1">
          <a:blip r:embed="rId2">
            <a:duotone>
              <a:schemeClr val="accent2">
                <a:shade val="45000"/>
                <a:satMod val="135000"/>
              </a:schemeClr>
              <a:prstClr val="white"/>
            </a:duotone>
            <a:extLst>
              <a:ext uri="{28A0092B-C50C-407E-A947-70E740481C1C}">
                <a14:useLocalDpi xmlns:a14="http://schemas.microsoft.com/office/drawing/2010/main" val="0"/>
              </a:ext>
            </a:extLst>
          </a:blip>
          <a:srcRect l="26489" t="28178" r="20934" b="29210"/>
          <a:stretch/>
        </p:blipFill>
        <p:spPr bwMode="auto">
          <a:xfrm>
            <a:off x="8598090" y="1489311"/>
            <a:ext cx="3163104" cy="19226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240443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dirty="0"/>
          </a:p>
        </p:txBody>
      </p:sp>
      <p:sp>
        <p:nvSpPr>
          <p:cNvPr id="3" name="Content Placeholder 2"/>
          <p:cNvSpPr>
            <a:spLocks noGrp="1"/>
          </p:cNvSpPr>
          <p:nvPr>
            <p:ph idx="1"/>
          </p:nvPr>
        </p:nvSpPr>
        <p:spPr>
          <a:xfrm>
            <a:off x="838201" y="365125"/>
            <a:ext cx="8333096" cy="6117562"/>
          </a:xfrm>
        </p:spPr>
        <p:txBody>
          <a:bodyPr>
            <a:normAutofit lnSpcReduction="10000"/>
          </a:bodyPr>
          <a:lstStyle/>
          <a:p>
            <a:pPr marL="0" indent="0">
              <a:buNone/>
            </a:pPr>
            <a:r>
              <a:rPr lang="en-CA" b="1" dirty="0"/>
              <a:t>“Then the eleven disciples went to Galilee, to the mountain where Jesus had told them to go. When they saw him, they worshiped him; but some doubted. Then Jesus came to them and said, “All authority in heaven and on earth has been given to me. Therefore go and make disciples of all nations, baptizing them in the name of the Father and of the Son and of the Holy Spirit, and teaching them to obey everything I have commanded you. And surely I am with you always, to the very end of the age.” </a:t>
            </a:r>
          </a:p>
          <a:p>
            <a:pPr marL="457200" lvl="1" indent="0" algn="r">
              <a:buNone/>
              <a:tabLst>
                <a:tab pos="723900" algn="l"/>
              </a:tabLst>
            </a:pPr>
            <a:r>
              <a:rPr lang="en-CA" b="1" dirty="0" smtClean="0"/>
              <a:t> (</a:t>
            </a:r>
            <a:r>
              <a:rPr lang="en-CA" b="1" dirty="0"/>
              <a:t>Matthew </a:t>
            </a:r>
            <a:r>
              <a:rPr lang="en-CA" b="1" dirty="0" smtClean="0"/>
              <a:t>28:16-20)	 </a:t>
            </a:r>
            <a:endParaRPr lang="en-CA" b="1" dirty="0"/>
          </a:p>
          <a:p>
            <a:pPr marL="0" indent="0">
              <a:buNone/>
            </a:pPr>
            <a:endParaRPr lang="en-CA" dirty="0"/>
          </a:p>
        </p:txBody>
      </p:sp>
    </p:spTree>
    <p:extLst>
      <p:ext uri="{BB962C8B-B14F-4D97-AF65-F5344CB8AC3E}">
        <p14:creationId xmlns:p14="http://schemas.microsoft.com/office/powerpoint/2010/main" val="12595861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CA"/>
          </a:p>
        </p:txBody>
      </p:sp>
      <p:sp>
        <p:nvSpPr>
          <p:cNvPr id="5" name="Content Placeholder 4"/>
          <p:cNvSpPr>
            <a:spLocks noGrp="1"/>
          </p:cNvSpPr>
          <p:nvPr>
            <p:ph idx="1"/>
          </p:nvPr>
        </p:nvSpPr>
        <p:spPr>
          <a:xfrm>
            <a:off x="838201" y="1009933"/>
            <a:ext cx="7514230" cy="5718413"/>
          </a:xfrm>
        </p:spPr>
        <p:txBody>
          <a:bodyPr>
            <a:normAutofit/>
          </a:bodyPr>
          <a:lstStyle/>
          <a:p>
            <a:r>
              <a:rPr lang="en-CA" dirty="0"/>
              <a:t>O</a:t>
            </a:r>
            <a:r>
              <a:rPr lang="en-CA" dirty="0" smtClean="0"/>
              <a:t>f </a:t>
            </a:r>
            <a:r>
              <a:rPr lang="en-CA" dirty="0"/>
              <a:t>all the things Christ could have included in this commission, why do you think baptism is so prominent? </a:t>
            </a:r>
            <a:endParaRPr lang="en-CA" dirty="0" smtClean="0"/>
          </a:p>
          <a:p>
            <a:r>
              <a:rPr lang="en-CA" dirty="0" smtClean="0"/>
              <a:t>Baptism </a:t>
            </a:r>
            <a:r>
              <a:rPr lang="en-CA" dirty="0"/>
              <a:t>challenges the lies that “you are excluded and alone”, “you are unloved” and “you are insignificant” by revealing God’s assertion in baptism that you belong, you are loved and you matter. </a:t>
            </a:r>
          </a:p>
        </p:txBody>
      </p:sp>
      <p:pic>
        <p:nvPicPr>
          <p:cNvPr id="2050" name="Picture 2" descr="5,000+ Water Baptism Stock Photos, Pictures &amp; Royalty-Free Images - iStock  | Adult water baptis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56008" y="1388707"/>
            <a:ext cx="3170190" cy="31701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384586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a:xfrm>
            <a:off x="838200" y="365125"/>
            <a:ext cx="10515600" cy="6308630"/>
          </a:xfrm>
        </p:spPr>
        <p:txBody>
          <a:bodyPr>
            <a:noAutofit/>
          </a:bodyPr>
          <a:lstStyle/>
          <a:p>
            <a:r>
              <a:rPr lang="en-CA" sz="3200" dirty="0"/>
              <a:t>Baptism </a:t>
            </a:r>
            <a:r>
              <a:rPr lang="en-CA" sz="3200" dirty="0" smtClean="0"/>
              <a:t>is an </a:t>
            </a:r>
            <a:r>
              <a:rPr lang="en-CA" sz="3200" dirty="0"/>
              <a:t>act of dipping or immersing someone in water and serves as a sacrament of the church. Sacraments are specific practices Christ himself gives to followers of Jesus for their sake, acts that exist as signs and seals which God uses to identify us with Christ and the salvation Christ accomplished for us. </a:t>
            </a:r>
            <a:endParaRPr lang="en-CA" sz="3200" dirty="0" smtClean="0"/>
          </a:p>
          <a:p>
            <a:r>
              <a:rPr lang="en-CA" sz="3200" dirty="0" smtClean="0"/>
              <a:t>Baptism </a:t>
            </a:r>
            <a:r>
              <a:rPr lang="en-CA" sz="3200" dirty="0"/>
              <a:t>therefore is not primarily an act we undertake out of commitment to </a:t>
            </a:r>
            <a:r>
              <a:rPr lang="en-CA" sz="3200" dirty="0" smtClean="0"/>
              <a:t>God </a:t>
            </a:r>
            <a:r>
              <a:rPr lang="en-CA" sz="3200" dirty="0"/>
              <a:t>but is an act engaged in so that we receive something of significant meaning and value from God </a:t>
            </a:r>
            <a:r>
              <a:rPr lang="en-CA" sz="3200" dirty="0" smtClean="0"/>
              <a:t>Himself. </a:t>
            </a:r>
          </a:p>
          <a:p>
            <a:r>
              <a:rPr lang="en-CA" sz="3200" dirty="0"/>
              <a:t>T</a:t>
            </a:r>
            <a:r>
              <a:rPr lang="en-CA" sz="3200" dirty="0" smtClean="0"/>
              <a:t>hough </a:t>
            </a:r>
            <a:r>
              <a:rPr lang="en-CA" sz="3200" dirty="0"/>
              <a:t>we are not saved by baptism, </a:t>
            </a:r>
            <a:r>
              <a:rPr lang="en-CA" sz="3200" dirty="0" smtClean="0"/>
              <a:t>in </a:t>
            </a:r>
            <a:r>
              <a:rPr lang="en-CA" sz="3200" dirty="0"/>
              <a:t>baptism, by a specific work of the Holy Spirit, we not only better </a:t>
            </a:r>
            <a:r>
              <a:rPr lang="en-CA" sz="3200" dirty="0" smtClean="0"/>
              <a:t>                                          understand </a:t>
            </a:r>
            <a:r>
              <a:rPr lang="en-CA" sz="3200" dirty="0"/>
              <a:t>the salvation we’ve received, but </a:t>
            </a:r>
            <a:r>
              <a:rPr lang="en-CA" sz="3200" dirty="0" smtClean="0"/>
              <a:t>                                    by </a:t>
            </a:r>
            <a:r>
              <a:rPr lang="en-CA" sz="3200" dirty="0"/>
              <a:t>it, we experience our salvation differently. </a:t>
            </a:r>
            <a:endParaRPr lang="en-CA" sz="3200" dirty="0"/>
          </a:p>
        </p:txBody>
      </p:sp>
    </p:spTree>
    <p:extLst>
      <p:ext uri="{BB962C8B-B14F-4D97-AF65-F5344CB8AC3E}">
        <p14:creationId xmlns:p14="http://schemas.microsoft.com/office/powerpoint/2010/main" val="36915414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65125"/>
            <a:ext cx="10339316" cy="6226743"/>
          </a:xfrm>
        </p:spPr>
        <p:txBody>
          <a:bodyPr>
            <a:noAutofit/>
          </a:bodyPr>
          <a:lstStyle/>
          <a:p>
            <a:pPr marL="0" indent="0">
              <a:buNone/>
            </a:pPr>
            <a:r>
              <a:rPr lang="en-CA" dirty="0" smtClean="0"/>
              <a:t>“</a:t>
            </a:r>
            <a:r>
              <a:rPr lang="en-CA" dirty="0"/>
              <a:t>Then Jesus came from Galilee to the Jordan to be baptized by John. But John tried to deter him, saying, “I need to be baptized by you, and do you come to me?”</a:t>
            </a:r>
            <a:r>
              <a:rPr lang="en-CA" baseline="30000" dirty="0"/>
              <a:t> </a:t>
            </a:r>
            <a:r>
              <a:rPr lang="en-CA" dirty="0"/>
              <a:t>Jesus replied, “Let it be so now; it is proper for us to do this to fulfill all righteousness.” Then John consented.</a:t>
            </a:r>
            <a:r>
              <a:rPr lang="en-CA" baseline="30000" dirty="0"/>
              <a:t> </a:t>
            </a:r>
            <a:r>
              <a:rPr lang="en-CA" dirty="0"/>
              <a:t>As soon as Jesus was baptized, he went up out of the water. At that moment heaven was opened, and he saw the Spirit of God descending like a dove and alighting on him. And a voice from heaven said, “This is my Son, whom I love; </a:t>
            </a:r>
            <a:r>
              <a:rPr lang="en-CA" dirty="0" smtClean="0"/>
              <a:t>                       with </a:t>
            </a:r>
            <a:r>
              <a:rPr lang="en-CA" dirty="0"/>
              <a:t>him I am well pleased.” </a:t>
            </a:r>
            <a:endParaRPr lang="en-CA" dirty="0" smtClean="0"/>
          </a:p>
          <a:p>
            <a:pPr marL="0" indent="0">
              <a:buNone/>
            </a:pPr>
            <a:r>
              <a:rPr lang="en-CA" dirty="0"/>
              <a:t> </a:t>
            </a:r>
            <a:r>
              <a:rPr lang="en-CA" dirty="0" smtClean="0"/>
              <a:t>                                         (</a:t>
            </a:r>
            <a:r>
              <a:rPr lang="en-CA" dirty="0"/>
              <a:t>Matthew 3:13-17</a:t>
            </a:r>
            <a:r>
              <a:rPr lang="en-CA" dirty="0" smtClean="0"/>
              <a:t>)</a:t>
            </a:r>
            <a:endParaRPr lang="en-CA" dirty="0"/>
          </a:p>
        </p:txBody>
      </p:sp>
    </p:spTree>
    <p:extLst>
      <p:ext uri="{BB962C8B-B14F-4D97-AF65-F5344CB8AC3E}">
        <p14:creationId xmlns:p14="http://schemas.microsoft.com/office/powerpoint/2010/main" val="21040906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a:xfrm>
            <a:off x="838201" y="365125"/>
            <a:ext cx="7541524" cy="5811838"/>
          </a:xfrm>
        </p:spPr>
        <p:txBody>
          <a:bodyPr>
            <a:noAutofit/>
          </a:bodyPr>
          <a:lstStyle/>
          <a:p>
            <a:r>
              <a:rPr lang="en-CA" dirty="0"/>
              <a:t>Having come through the waters – note that connection to baptism - of the Red Sea, from slavery into freedom, individual Israelites found themselves now belonging to a people and, perhaps more profoundly, belonging to a God who had saved them. Repeatedly throughout the Old Testament, the Israelite concept of belonging to God is described in this way – “they will be my people, and I will be their God”. </a:t>
            </a:r>
          </a:p>
        </p:txBody>
      </p:sp>
      <p:pic>
        <p:nvPicPr>
          <p:cNvPr id="7" name="Picture 2" descr="Welcome to Belong – Belong Church"/>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952926" y="1690688"/>
            <a:ext cx="2710352" cy="26642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426526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83352" y="313899"/>
            <a:ext cx="8892654" cy="6387151"/>
          </a:xfrm>
        </p:spPr>
        <p:txBody>
          <a:bodyPr>
            <a:noAutofit/>
          </a:bodyPr>
          <a:lstStyle/>
          <a:p>
            <a:r>
              <a:rPr lang="en-CA" dirty="0"/>
              <a:t>O</a:t>
            </a:r>
            <a:r>
              <a:rPr lang="en-CA" dirty="0" smtClean="0"/>
              <a:t>ne </a:t>
            </a:r>
            <a:r>
              <a:rPr lang="en-CA" dirty="0"/>
              <a:t>of the primary ways the New Testament portrays our belonging is in a parent-child relationship, with God as our Heavenly Father. </a:t>
            </a:r>
            <a:endParaRPr lang="en-CA" dirty="0" smtClean="0"/>
          </a:p>
          <a:p>
            <a:r>
              <a:rPr lang="en-CA" dirty="0" smtClean="0"/>
              <a:t>Galatians </a:t>
            </a:r>
            <a:r>
              <a:rPr lang="en-CA" dirty="0"/>
              <a:t>4:6 tells us that “because you are his sons, God sent the Spirit of his Son into our hearts, the Spirit who calls out, </a:t>
            </a:r>
            <a:r>
              <a:rPr lang="en-CA" i="1" dirty="0"/>
              <a:t>“Abba</a:t>
            </a:r>
            <a:r>
              <a:rPr lang="en-CA" dirty="0"/>
              <a:t>, Father”, revealing that we too belong to God as His children and not simply as a people claimed by a distant deity. </a:t>
            </a:r>
            <a:endParaRPr lang="en-CA" dirty="0" smtClean="0"/>
          </a:p>
          <a:p>
            <a:r>
              <a:rPr lang="en-CA" dirty="0" smtClean="0"/>
              <a:t>In </a:t>
            </a:r>
            <a:r>
              <a:rPr lang="en-CA" dirty="0"/>
              <a:t>baptism, as we </a:t>
            </a:r>
            <a:r>
              <a:rPr lang="en-CA" dirty="0" smtClean="0"/>
              <a:t>come </a:t>
            </a:r>
            <a:r>
              <a:rPr lang="en-CA" dirty="0"/>
              <a:t>through the waters, we “hear” God claiming us as His children </a:t>
            </a:r>
            <a:r>
              <a:rPr lang="en-CA" dirty="0" smtClean="0"/>
              <a:t>in </a:t>
            </a:r>
            <a:r>
              <a:rPr lang="en-CA" dirty="0"/>
              <a:t>a very particular way! </a:t>
            </a:r>
          </a:p>
        </p:txBody>
      </p:sp>
      <p:pic>
        <p:nvPicPr>
          <p:cNvPr id="3074" name="Picture 2" descr="Welcome to Belong – Belong Church"/>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376006" y="1460309"/>
            <a:ext cx="2710352" cy="26642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652756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596</TotalTime>
  <Words>699</Words>
  <Application>Microsoft Office PowerPoint</Application>
  <PresentationFormat>Widescreen</PresentationFormat>
  <Paragraphs>28</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Arial Narrow</vt:lpstr>
      <vt:lpstr>Calibri</vt:lpstr>
      <vt:lpstr>Calibri Light</vt:lpstr>
      <vt:lpstr>Mistral</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account</dc:creator>
  <cp:lastModifiedBy>Microsoft account</cp:lastModifiedBy>
  <cp:revision>22</cp:revision>
  <cp:lastPrinted>2023-06-07T19:15:27Z</cp:lastPrinted>
  <dcterms:created xsi:type="dcterms:W3CDTF">2023-06-02T18:13:00Z</dcterms:created>
  <dcterms:modified xsi:type="dcterms:W3CDTF">2023-06-16T18:42:14Z</dcterms:modified>
</cp:coreProperties>
</file>