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69" r:id="rId3"/>
    <p:sldId id="257" r:id="rId4"/>
    <p:sldId id="259" r:id="rId5"/>
    <p:sldId id="258" r:id="rId6"/>
    <p:sldId id="260" r:id="rId7"/>
    <p:sldId id="261" r:id="rId8"/>
    <p:sldId id="263" r:id="rId9"/>
    <p:sldId id="262" r:id="rId10"/>
    <p:sldId id="268" r:id="rId11"/>
    <p:sldId id="270"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D1A"/>
    <a:srgbClr val="EC754A"/>
    <a:srgbClr val="FEEFD5"/>
    <a:srgbClr val="D48D5D"/>
    <a:srgbClr val="52C2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DEBB73F-3859-4B1E-BDF5-F6F097FA5AFE}" type="datetimeFigureOut">
              <a:rPr lang="en-CA" smtClean="0"/>
              <a:t>2023-06-07</a:t>
            </a:fld>
            <a:endParaRPr lang="en-CA"/>
          </a:p>
        </p:txBody>
      </p:sp>
      <p:sp>
        <p:nvSpPr>
          <p:cNvPr id="4" name="Footer Placeholder 3"/>
          <p:cNvSpPr>
            <a:spLocks noGrp="1"/>
          </p:cNvSpPr>
          <p:nvPr>
            <p:ph type="ftr" sz="quarter" idx="2"/>
          </p:nvPr>
        </p:nvSpPr>
        <p:spPr>
          <a:xfrm>
            <a:off x="0" y="8829968"/>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7" tIns="46589" rIns="93177" bIns="46589" rtlCol="0" anchor="b"/>
          <a:lstStyle>
            <a:lvl1pPr algn="r">
              <a:defRPr sz="1200"/>
            </a:lvl1pPr>
          </a:lstStyle>
          <a:p>
            <a:fld id="{4926F649-2E63-46C4-9F1F-C709B80D1C67}" type="slidenum">
              <a:rPr lang="en-CA" smtClean="0"/>
              <a:t>‹#›</a:t>
            </a:fld>
            <a:endParaRPr lang="en-CA"/>
          </a:p>
        </p:txBody>
      </p:sp>
    </p:spTree>
    <p:extLst>
      <p:ext uri="{BB962C8B-B14F-4D97-AF65-F5344CB8AC3E}">
        <p14:creationId xmlns:p14="http://schemas.microsoft.com/office/powerpoint/2010/main" val="26940011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27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640463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41474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241910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2821DB-B753-4199-AEEC-5B97335CEA17}" type="datetimeFigureOut">
              <a:rPr lang="en-CA" smtClean="0"/>
              <a:t>2023-06-07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355303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82821DB-B753-4199-AEEC-5B97335CEA17}" type="datetimeFigureOut">
              <a:rPr lang="en-CA" smtClean="0"/>
              <a:t>2023-06-07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76398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82821DB-B753-4199-AEEC-5B97335CEA17}" type="datetimeFigureOut">
              <a:rPr lang="en-CA" smtClean="0"/>
              <a:t>2023-06-07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289418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82821DB-B753-4199-AEEC-5B97335CEA17}" type="datetimeFigureOut">
              <a:rPr lang="en-CA" smtClean="0"/>
              <a:t>2023-06-07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2342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821DB-B753-4199-AEEC-5B97335CEA17}" type="datetimeFigureOut">
              <a:rPr lang="en-CA" smtClean="0"/>
              <a:t>2023-06-07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360979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821DB-B753-4199-AEEC-5B97335CEA17}" type="datetimeFigureOut">
              <a:rPr lang="en-CA" smtClean="0"/>
              <a:t>2023-06-07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89791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821DB-B753-4199-AEEC-5B97335CEA17}" type="datetimeFigureOut">
              <a:rPr lang="en-CA" smtClean="0"/>
              <a:t>2023-06-07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866789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a:xfrm>
            <a:off x="1524000" y="1122363"/>
            <a:ext cx="9144000" cy="23876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mtClean="0"/>
              <a:t>Click to edit Master title style</a:t>
            </a:r>
            <a:endParaRPr lang="en-CA"/>
          </a:p>
        </p:txBody>
      </p:sp>
      <p:sp>
        <p:nvSpPr>
          <p:cNvPr id="8" name="Subtitle 2"/>
          <p:cNvSpPr txBox="1">
            <a:spLocks/>
          </p:cNvSpPr>
          <p:nvPr userDrawn="1"/>
        </p:nvSpPr>
        <p:spPr>
          <a:xfrm>
            <a:off x="1524000" y="3602038"/>
            <a:ext cx="9144000"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mtClean="0"/>
              <a:t>Click to edit Master subtitle style</a:t>
            </a:r>
            <a:endParaRPr lang="en-CA"/>
          </a:p>
        </p:txBody>
      </p:sp>
      <p:sp>
        <p:nvSpPr>
          <p:cNvPr id="9" name="Date Placeholder 3"/>
          <p:cNvSpPr txBox="1">
            <a:spLocks/>
          </p:cNvSpPr>
          <p:nvPr userDrawn="1"/>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2821DB-B753-4199-AEEC-5B97335CEA17}" type="datetimeFigureOut">
              <a:rPr lang="en-CA" smtClean="0"/>
              <a:pPr/>
              <a:t>2023-06-07</a:t>
            </a:fld>
            <a:endParaRPr lang="en-CA"/>
          </a:p>
        </p:txBody>
      </p:sp>
      <p:sp>
        <p:nvSpPr>
          <p:cNvPr id="10" name="Slide Number Placeholder 5"/>
          <p:cNvSpPr txBox="1">
            <a:spLocks/>
          </p:cNvSpPr>
          <p:nvPr userDrawn="1"/>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097961A-B26A-43BC-B4F0-D5EAFB1AA738}" type="slidenum">
              <a:rPr lang="en-CA" smtClean="0"/>
              <a:pPr/>
              <a:t>‹#›</a:t>
            </a:fld>
            <a:endParaRPr lang="en-CA"/>
          </a:p>
        </p:txBody>
      </p:sp>
      <p:pic>
        <p:nvPicPr>
          <p:cNvPr id="11" name="Picture 2" descr="https://ministrypass-prod.s3.amazonaws.com/uploads/2020/02/Therefore-Go-Mission-Sermon-Series-576x324.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27430" b="67088"/>
          <a:stretch/>
        </p:blipFill>
        <p:spPr bwMode="auto">
          <a:xfrm>
            <a:off x="0" y="2210937"/>
            <a:ext cx="12192000" cy="150125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67065"/>
          <a:stretch/>
        </p:blipFill>
        <p:spPr bwMode="auto">
          <a:xfrm rot="10800000">
            <a:off x="0" y="4026090"/>
            <a:ext cx="12192000" cy="28319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20578" t="56484" r="20429"/>
          <a:stretch/>
        </p:blipFill>
        <p:spPr bwMode="auto">
          <a:xfrm>
            <a:off x="8610600" y="5249223"/>
            <a:ext cx="3467361" cy="14387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821DB-B753-4199-AEEC-5B97335CEA17}" type="datetimeFigureOut">
              <a:rPr lang="en-CA" smtClean="0"/>
              <a:t>2023-06-07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7961A-B26A-43BC-B4F0-D5EAFB1AA738}" type="slidenum">
              <a:rPr lang="en-CA" smtClean="0"/>
              <a:t>‹#›</a:t>
            </a:fld>
            <a:endParaRPr lang="en-CA"/>
          </a:p>
        </p:txBody>
      </p:sp>
    </p:spTree>
    <p:extLst>
      <p:ext uri="{BB962C8B-B14F-4D97-AF65-F5344CB8AC3E}">
        <p14:creationId xmlns:p14="http://schemas.microsoft.com/office/powerpoint/2010/main" val="136129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7200" kern="1200" cap="all" baseline="0">
          <a:solidFill>
            <a:schemeClr val="bg1"/>
          </a:solidFill>
          <a:latin typeface="Mistral" panose="03090702030407020403"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1122363"/>
            <a:ext cx="9144000" cy="2387600"/>
          </a:xfrm>
        </p:spPr>
        <p:txBody>
          <a:bodyPr/>
          <a:lstStyle/>
          <a:p>
            <a:endParaRPr lang="en-CA"/>
          </a:p>
        </p:txBody>
      </p:sp>
      <p:sp>
        <p:nvSpPr>
          <p:cNvPr id="3" name="Subtitle 2"/>
          <p:cNvSpPr>
            <a:spLocks noGrp="1"/>
          </p:cNvSpPr>
          <p:nvPr>
            <p:ph type="subTitle" idx="4294967295"/>
          </p:nvPr>
        </p:nvSpPr>
        <p:spPr>
          <a:xfrm>
            <a:off x="1524000" y="3602038"/>
            <a:ext cx="9144000" cy="1655762"/>
          </a:xfrm>
        </p:spPr>
        <p:txBody>
          <a:bodyPr/>
          <a:lstStyle/>
          <a:p>
            <a:endParaRPr lang="en-CA"/>
          </a:p>
        </p:txBody>
      </p:sp>
      <p:pic>
        <p:nvPicPr>
          <p:cNvPr id="1026" name="Picture 2" descr="https://ministrypass-prod.s3.amazonaws.com/uploads/2020/02/Therefore-Go-Mission-Sermon-Series-576x3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ministrypass-prod.s3.amazonaws.com/uploads/2020/02/Therefore-Go-Mission-Sermon-Series-576x324.jpg"/>
          <p:cNvPicPr>
            <a:picLocks noChangeAspect="1" noChangeArrowheads="1"/>
          </p:cNvPicPr>
          <p:nvPr/>
        </p:nvPicPr>
        <p:blipFill rotWithShape="1">
          <a:blip r:embed="rId2">
            <a:extLst>
              <a:ext uri="{28A0092B-C50C-407E-A947-70E740481C1C}">
                <a14:useLocalDpi xmlns:a14="http://schemas.microsoft.com/office/drawing/2010/main" val="0"/>
              </a:ext>
            </a:extLst>
          </a:blip>
          <a:srcRect t="27430" b="67088"/>
          <a:stretch/>
        </p:blipFill>
        <p:spPr bwMode="auto">
          <a:xfrm>
            <a:off x="0" y="2210937"/>
            <a:ext cx="12192000" cy="15012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15486" y="2355671"/>
            <a:ext cx="7761027" cy="1200329"/>
          </a:xfrm>
          <a:prstGeom prst="rect">
            <a:avLst/>
          </a:prstGeom>
          <a:noFill/>
        </p:spPr>
        <p:txBody>
          <a:bodyPr wrap="square" rtlCol="0">
            <a:spAutoFit/>
          </a:bodyPr>
          <a:lstStyle/>
          <a:p>
            <a:r>
              <a:rPr lang="en-CA" sz="7200" b="1" dirty="0" smtClean="0">
                <a:solidFill>
                  <a:schemeClr val="bg1"/>
                </a:solidFill>
                <a:latin typeface="Mistral" panose="03090702030407020403" pitchFamily="66" charset="0"/>
              </a:rPr>
              <a:t>THE GREAT COMMISSION</a:t>
            </a:r>
            <a:endParaRPr lang="en-CA" sz="7200" b="1" dirty="0">
              <a:solidFill>
                <a:schemeClr val="bg1"/>
              </a:solidFill>
              <a:latin typeface="Mistral" panose="03090702030407020403" pitchFamily="66" charset="0"/>
            </a:endParaRPr>
          </a:p>
        </p:txBody>
      </p:sp>
    </p:spTree>
    <p:extLst>
      <p:ext uri="{BB962C8B-B14F-4D97-AF65-F5344CB8AC3E}">
        <p14:creationId xmlns:p14="http://schemas.microsoft.com/office/powerpoint/2010/main" val="2752386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1" y="365124"/>
            <a:ext cx="7568820" cy="6492875"/>
          </a:xfrm>
        </p:spPr>
        <p:txBody>
          <a:bodyPr>
            <a:normAutofit lnSpcReduction="10000"/>
          </a:bodyPr>
          <a:lstStyle/>
          <a:p>
            <a:r>
              <a:rPr lang="en-CA" dirty="0" smtClean="0"/>
              <a:t>Let us ask: what </a:t>
            </a:r>
            <a:r>
              <a:rPr lang="en-CA" dirty="0"/>
              <a:t>would it mean for me to go and make disciples today</a:t>
            </a:r>
            <a:r>
              <a:rPr lang="en-CA" dirty="0" smtClean="0"/>
              <a:t>?</a:t>
            </a:r>
          </a:p>
          <a:p>
            <a:r>
              <a:rPr lang="en-CA" dirty="0" smtClean="0"/>
              <a:t>Whether </a:t>
            </a:r>
            <a:r>
              <a:rPr lang="en-CA" smtClean="0"/>
              <a:t>God calls </a:t>
            </a:r>
            <a:r>
              <a:rPr lang="en-CA" dirty="0" smtClean="0"/>
              <a:t>us to go and make disciples or to make disciples “as we go”, let us be obedient in this!</a:t>
            </a:r>
          </a:p>
          <a:p>
            <a:r>
              <a:rPr lang="en-CA" dirty="0" smtClean="0"/>
              <a:t>Growing in our Great </a:t>
            </a:r>
            <a:r>
              <a:rPr lang="en-CA" dirty="0"/>
              <a:t>C</a:t>
            </a:r>
            <a:r>
              <a:rPr lang="en-CA" dirty="0" smtClean="0"/>
              <a:t>ommission effectiveness will </a:t>
            </a:r>
            <a:r>
              <a:rPr lang="en-CA" dirty="0"/>
              <a:t>require us growing in our sensitivity and obedience to the voice of the </a:t>
            </a:r>
            <a:r>
              <a:rPr lang="en-CA" dirty="0" smtClean="0"/>
              <a:t>Spirit.</a:t>
            </a:r>
          </a:p>
          <a:p>
            <a:r>
              <a:rPr lang="en-CA" dirty="0" smtClean="0"/>
              <a:t>We </a:t>
            </a:r>
            <a:r>
              <a:rPr lang="en-CA" dirty="0"/>
              <a:t>cannot remain isolated and insular as a church and effectively make disciples; we cannot fulfill the Great Commission if we do not “go”.  </a:t>
            </a:r>
          </a:p>
        </p:txBody>
      </p:sp>
      <p:pic>
        <p:nvPicPr>
          <p:cNvPr id="4" name="Picture 2" descr="See the source image"/>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60270" y="1775174"/>
            <a:ext cx="2970479" cy="2226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301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7173036" cy="5811838"/>
          </a:xfrm>
        </p:spPr>
        <p:txBody>
          <a:bodyPr>
            <a:normAutofit/>
          </a:bodyPr>
          <a:lstStyle/>
          <a:p>
            <a:pPr marL="0" indent="0">
              <a:buNone/>
            </a:pPr>
            <a:r>
              <a:rPr lang="en-CA" dirty="0" smtClean="0"/>
              <a:t>My prayer is that:</a:t>
            </a:r>
          </a:p>
          <a:p>
            <a:r>
              <a:rPr lang="en-CA" dirty="0" smtClean="0"/>
              <a:t>God’s </a:t>
            </a:r>
            <a:r>
              <a:rPr lang="en-CA" dirty="0"/>
              <a:t>Spirit </a:t>
            </a:r>
            <a:r>
              <a:rPr lang="en-CA" dirty="0" smtClean="0"/>
              <a:t>might make </a:t>
            </a:r>
            <a:r>
              <a:rPr lang="en-CA" dirty="0"/>
              <a:t>clear to us what our going ought to look like this year. </a:t>
            </a:r>
            <a:endParaRPr lang="en-CA" dirty="0" smtClean="0"/>
          </a:p>
          <a:p>
            <a:r>
              <a:rPr lang="en-CA" dirty="0" smtClean="0"/>
              <a:t>We would be </a:t>
            </a:r>
            <a:r>
              <a:rPr lang="en-CA" dirty="0"/>
              <a:t>ready, willing and able to go and make disciples or to make disciples as we go, according to the power of Christ’s Spirit at work within us, ensuring that every moment ripe for disciples-making is something we grasp emphatically. </a:t>
            </a:r>
            <a:r>
              <a:rPr lang="en-CA" dirty="0" smtClean="0"/>
              <a:t> </a:t>
            </a:r>
            <a:endParaRPr lang="en-CA" dirty="0"/>
          </a:p>
          <a:p>
            <a:pPr marL="0" indent="0">
              <a:buNone/>
            </a:pPr>
            <a:endParaRPr lang="en-CA" dirty="0">
              <a:effectLst/>
            </a:endParaRPr>
          </a:p>
          <a:p>
            <a:endParaRPr lang="en-CA" dirty="0"/>
          </a:p>
        </p:txBody>
      </p:sp>
      <p:pic>
        <p:nvPicPr>
          <p:cNvPr id="4" name="Picture 2" descr="https://static.vecteezy.com/system/resources/previews/000/380/194/original/praying-vector-ic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68003" y="1346990"/>
            <a:ext cx="3115828" cy="3115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786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541525" cy="6376869"/>
          </a:xfrm>
        </p:spPr>
        <p:txBody>
          <a:bodyPr>
            <a:normAutofit lnSpcReduction="10000"/>
          </a:bodyPr>
          <a:lstStyle/>
          <a:p>
            <a:r>
              <a:rPr lang="en-CA" b="1" dirty="0"/>
              <a:t>T</a:t>
            </a:r>
            <a:r>
              <a:rPr lang="en-CA" b="1" dirty="0" smtClean="0"/>
              <a:t>he </a:t>
            </a:r>
            <a:r>
              <a:rPr lang="en-CA" b="1" dirty="0"/>
              <a:t>Great Commandment </a:t>
            </a:r>
            <a:r>
              <a:rPr lang="en-CA" b="1" dirty="0" smtClean="0"/>
              <a:t>establishes </a:t>
            </a:r>
            <a:r>
              <a:rPr lang="en-CA" b="1" dirty="0"/>
              <a:t>boundaries or motivation for our actions, while the Great Commission establishes a priority for our activity as followers of Jesus. </a:t>
            </a:r>
            <a:endParaRPr lang="en-CA" b="1" dirty="0" smtClean="0"/>
          </a:p>
          <a:p>
            <a:r>
              <a:rPr lang="en-CA" b="1" dirty="0"/>
              <a:t>T</a:t>
            </a:r>
            <a:r>
              <a:rPr lang="en-CA" b="1" dirty="0" smtClean="0"/>
              <a:t>he </a:t>
            </a:r>
            <a:r>
              <a:rPr lang="en-CA" b="1" dirty="0"/>
              <a:t>main goal within the Great Commission is to “make disciples”, a goal modified by three other participles – “go”, “baptizing” and “teaching” – found in this passage. </a:t>
            </a:r>
            <a:endParaRPr lang="en-CA" b="1" dirty="0" smtClean="0"/>
          </a:p>
          <a:p>
            <a:r>
              <a:rPr lang="en-CA" b="1" dirty="0"/>
              <a:t>T</a:t>
            </a:r>
            <a:r>
              <a:rPr lang="en-CA" b="1" dirty="0" smtClean="0"/>
              <a:t>he </a:t>
            </a:r>
            <a:r>
              <a:rPr lang="en-CA" b="1" dirty="0"/>
              <a:t>three participles describe in some way how it is that we are to make </a:t>
            </a:r>
            <a:r>
              <a:rPr lang="en-CA" b="1" dirty="0" smtClean="0"/>
              <a:t>disciples.</a:t>
            </a:r>
            <a:endParaRPr lang="en-CA" b="1" dirty="0"/>
          </a:p>
        </p:txBody>
      </p:sp>
      <p:pic>
        <p:nvPicPr>
          <p:cNvPr id="4" name="Picture 2" descr="https://i.pinimg.com/originals/8b/0c/e3/8b0ce36db5dc5f1636a075d845611e9d.png"/>
          <p:cNvPicPr>
            <a:picLocks noChangeAspect="1" noChangeArrowheads="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26489" t="28178" r="20934" b="29210"/>
          <a:stretch/>
        </p:blipFill>
        <p:spPr bwMode="auto">
          <a:xfrm>
            <a:off x="8598090" y="1489311"/>
            <a:ext cx="3163104" cy="1922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044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1" y="365125"/>
            <a:ext cx="8333096" cy="6117562"/>
          </a:xfrm>
        </p:spPr>
        <p:txBody>
          <a:bodyPr>
            <a:normAutofit lnSpcReduction="10000"/>
          </a:bodyPr>
          <a:lstStyle/>
          <a:p>
            <a:pPr marL="0" indent="0">
              <a:buNone/>
            </a:pPr>
            <a:r>
              <a:rPr lang="en-CA" b="1" dirty="0"/>
              <a:t>“Then the eleven disciples went to Galilee, to the mountain where Jesus had told them to go. When they saw him, they worshiped him; but some doubted. 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a:t>
            </a:r>
          </a:p>
          <a:p>
            <a:pPr marL="457200" lvl="1" indent="0" algn="r">
              <a:buNone/>
              <a:tabLst>
                <a:tab pos="723900" algn="l"/>
              </a:tabLst>
            </a:pPr>
            <a:r>
              <a:rPr lang="en-CA" b="1" dirty="0" smtClean="0"/>
              <a:t> (</a:t>
            </a:r>
            <a:r>
              <a:rPr lang="en-CA" b="1" dirty="0"/>
              <a:t>Matthew </a:t>
            </a:r>
            <a:r>
              <a:rPr lang="en-CA" b="1" dirty="0" smtClean="0"/>
              <a:t>28:16-20)	 </a:t>
            </a:r>
            <a:endParaRPr lang="en-CA" b="1" dirty="0"/>
          </a:p>
          <a:p>
            <a:pPr marL="0" indent="0">
              <a:buNone/>
            </a:pPr>
            <a:endParaRPr lang="en-CA" dirty="0"/>
          </a:p>
        </p:txBody>
      </p:sp>
    </p:spTree>
    <p:extLst>
      <p:ext uri="{BB962C8B-B14F-4D97-AF65-F5344CB8AC3E}">
        <p14:creationId xmlns:p14="http://schemas.microsoft.com/office/powerpoint/2010/main" val="1259586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5" name="Content Placeholder 4"/>
          <p:cNvSpPr>
            <a:spLocks noGrp="1"/>
          </p:cNvSpPr>
          <p:nvPr>
            <p:ph idx="1"/>
          </p:nvPr>
        </p:nvSpPr>
        <p:spPr>
          <a:xfrm>
            <a:off x="838200" y="3780431"/>
            <a:ext cx="7730979" cy="2947916"/>
          </a:xfrm>
        </p:spPr>
        <p:txBody>
          <a:bodyPr>
            <a:normAutofit lnSpcReduction="10000"/>
          </a:bodyPr>
          <a:lstStyle/>
          <a:p>
            <a:r>
              <a:rPr lang="en-CA" dirty="0"/>
              <a:t>As someone on the go, being instructed to “go” seemed redundant and my failure to link this to the main activity of disciple-making meant that I failed to appreciate the fullness of what Christ was saying in the Great Commission. </a:t>
            </a:r>
          </a:p>
        </p:txBody>
      </p:sp>
      <p:pic>
        <p:nvPicPr>
          <p:cNvPr id="1026" name="Picture 2" descr="Go and Stop signs for children | Road Signs | Twink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41" y="365125"/>
            <a:ext cx="6504296" cy="3252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458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7118445" cy="6308630"/>
          </a:xfrm>
        </p:spPr>
        <p:txBody>
          <a:bodyPr>
            <a:normAutofit/>
          </a:bodyPr>
          <a:lstStyle/>
          <a:p>
            <a:r>
              <a:rPr lang="en-CA" dirty="0"/>
              <a:t>T</a:t>
            </a:r>
            <a:r>
              <a:rPr lang="en-CA" dirty="0" smtClean="0"/>
              <a:t>he Greek word </a:t>
            </a:r>
            <a:r>
              <a:rPr lang="en-CA" dirty="0"/>
              <a:t>translated as “go” </a:t>
            </a:r>
            <a:r>
              <a:rPr lang="en-CA" dirty="0" smtClean="0"/>
              <a:t>can </a:t>
            </a:r>
            <a:r>
              <a:rPr lang="en-CA" dirty="0"/>
              <a:t>either indicate an intense commandment to go or it can mean something closer to “as you go”. </a:t>
            </a:r>
            <a:endParaRPr lang="en-CA" dirty="0" smtClean="0"/>
          </a:p>
          <a:p>
            <a:r>
              <a:rPr lang="en-CA" dirty="0" smtClean="0"/>
              <a:t>It </a:t>
            </a:r>
            <a:r>
              <a:rPr lang="en-CA" dirty="0"/>
              <a:t>is likely the case that followers of Jesus will need to both “go” to make disciples and make disciples “as we </a:t>
            </a:r>
            <a:r>
              <a:rPr lang="en-CA" dirty="0" smtClean="0"/>
              <a:t>go”.</a:t>
            </a:r>
          </a:p>
          <a:p>
            <a:r>
              <a:rPr lang="en-CA" dirty="0" smtClean="0"/>
              <a:t>As </a:t>
            </a:r>
            <a:r>
              <a:rPr lang="en-CA" dirty="0"/>
              <a:t>followers of Jesus, we ought to make disciples whether going elsewhere or as we go!</a:t>
            </a:r>
          </a:p>
        </p:txBody>
      </p:sp>
      <p:pic>
        <p:nvPicPr>
          <p:cNvPr id="7" name="Picture 2" descr="Go and Stop signs for children | Road Signs | Twinkl"/>
          <p:cNvPicPr>
            <a:picLocks noChangeAspect="1" noChangeArrowheads="1"/>
          </p:cNvPicPr>
          <p:nvPr/>
        </p:nvPicPr>
        <p:blipFill rotWithShape="1">
          <a:blip r:embed="rId2">
            <a:extLst>
              <a:ext uri="{28A0092B-C50C-407E-A947-70E740481C1C}">
                <a14:useLocalDpi xmlns:a14="http://schemas.microsoft.com/office/drawing/2010/main" val="0"/>
              </a:ext>
            </a:extLst>
          </a:blip>
          <a:srcRect l="48360" t="13113" r="12822" b="12189"/>
          <a:stretch/>
        </p:blipFill>
        <p:spPr bwMode="auto">
          <a:xfrm>
            <a:off x="8444667" y="1228298"/>
            <a:ext cx="3333350" cy="3207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154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7323161" cy="6226743"/>
          </a:xfrm>
        </p:spPr>
        <p:txBody>
          <a:bodyPr>
            <a:normAutofit lnSpcReduction="10000"/>
          </a:bodyPr>
          <a:lstStyle/>
          <a:p>
            <a:r>
              <a:rPr lang="en-CA" dirty="0"/>
              <a:t>A</a:t>
            </a:r>
            <a:r>
              <a:rPr lang="en-CA" dirty="0" smtClean="0"/>
              <a:t>t </a:t>
            </a:r>
            <a:r>
              <a:rPr lang="en-CA" dirty="0"/>
              <a:t>the time of this commission, </a:t>
            </a:r>
            <a:r>
              <a:rPr lang="en-CA" dirty="0" smtClean="0"/>
              <a:t>the </a:t>
            </a:r>
            <a:r>
              <a:rPr lang="en-CA" dirty="0"/>
              <a:t>earliest followers of </a:t>
            </a:r>
            <a:r>
              <a:rPr lang="en-CA" dirty="0" smtClean="0"/>
              <a:t>Jesus had experienced a </a:t>
            </a:r>
            <a:r>
              <a:rPr lang="en-CA" dirty="0"/>
              <a:t>significant series of stops and go’s over the two months leading up to its issuing. </a:t>
            </a:r>
            <a:endParaRPr lang="en-CA" dirty="0" smtClean="0"/>
          </a:p>
          <a:p>
            <a:r>
              <a:rPr lang="en-CA" dirty="0" smtClean="0"/>
              <a:t>There </a:t>
            </a:r>
            <a:r>
              <a:rPr lang="en-CA" dirty="0"/>
              <a:t>did seem to be mixed signals being sent to the earliest followers of Jesus – stay in Jerusalem, go out from Jerusalem, stay in </a:t>
            </a:r>
            <a:r>
              <a:rPr lang="en-CA" dirty="0" smtClean="0"/>
              <a:t>Jerusalem.</a:t>
            </a:r>
          </a:p>
          <a:p>
            <a:r>
              <a:rPr lang="en-CA" dirty="0" smtClean="0"/>
              <a:t>The </a:t>
            </a:r>
            <a:r>
              <a:rPr lang="en-CA" dirty="0"/>
              <a:t>“go” of the Great Commission is a “go” with three specific emphases that I believe give shape to our making of </a:t>
            </a:r>
            <a:r>
              <a:rPr lang="en-CA" dirty="0" smtClean="0"/>
              <a:t>disciples. </a:t>
            </a:r>
            <a:endParaRPr lang="en-CA" dirty="0"/>
          </a:p>
        </p:txBody>
      </p:sp>
      <p:pic>
        <p:nvPicPr>
          <p:cNvPr id="5" name="Picture 2" descr="Go and Stop signs for children | Road Signs | Twinkl"/>
          <p:cNvPicPr>
            <a:picLocks noChangeAspect="1" noChangeArrowheads="1"/>
          </p:cNvPicPr>
          <p:nvPr/>
        </p:nvPicPr>
        <p:blipFill rotWithShape="1">
          <a:blip r:embed="rId2">
            <a:extLst>
              <a:ext uri="{28A0092B-C50C-407E-A947-70E740481C1C}">
                <a14:useLocalDpi xmlns:a14="http://schemas.microsoft.com/office/drawing/2010/main" val="0"/>
              </a:ext>
            </a:extLst>
          </a:blip>
          <a:srcRect l="12515" t="14372" r="48667" b="15126"/>
          <a:stretch/>
        </p:blipFill>
        <p:spPr bwMode="auto">
          <a:xfrm>
            <a:off x="9266828" y="2715900"/>
            <a:ext cx="2524837" cy="229282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Go and Stop signs for children | Road Signs | Twinkl"/>
          <p:cNvPicPr>
            <a:picLocks noChangeAspect="1" noChangeArrowheads="1"/>
          </p:cNvPicPr>
          <p:nvPr/>
        </p:nvPicPr>
        <p:blipFill rotWithShape="1">
          <a:blip r:embed="rId2">
            <a:extLst>
              <a:ext uri="{28A0092B-C50C-407E-A947-70E740481C1C}">
                <a14:useLocalDpi xmlns:a14="http://schemas.microsoft.com/office/drawing/2010/main" val="0"/>
              </a:ext>
            </a:extLst>
          </a:blip>
          <a:srcRect l="48360" t="13113" r="12822" b="12189"/>
          <a:stretch/>
        </p:blipFill>
        <p:spPr bwMode="auto">
          <a:xfrm>
            <a:off x="9266829" y="382137"/>
            <a:ext cx="2524836" cy="2429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409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1" y="365125"/>
            <a:ext cx="7182250" cy="5811838"/>
          </a:xfrm>
        </p:spPr>
        <p:txBody>
          <a:bodyPr>
            <a:noAutofit/>
          </a:bodyPr>
          <a:lstStyle/>
          <a:p>
            <a:r>
              <a:rPr lang="en-CA" dirty="0" smtClean="0"/>
              <a:t>The “go”</a:t>
            </a:r>
            <a:r>
              <a:rPr lang="en-CA" dirty="0"/>
              <a:t> </a:t>
            </a:r>
            <a:r>
              <a:rPr lang="en-CA" dirty="0" smtClean="0"/>
              <a:t>of the Great </a:t>
            </a:r>
            <a:r>
              <a:rPr lang="en-CA" dirty="0"/>
              <a:t>Commission </a:t>
            </a:r>
            <a:r>
              <a:rPr lang="en-CA" dirty="0" smtClean="0"/>
              <a:t> </a:t>
            </a:r>
            <a:r>
              <a:rPr lang="en-CA" dirty="0"/>
              <a:t>is emphatic. </a:t>
            </a:r>
            <a:endParaRPr lang="en-CA" dirty="0" smtClean="0"/>
          </a:p>
          <a:p>
            <a:r>
              <a:rPr lang="en-CA" dirty="0" smtClean="0"/>
              <a:t>Christ </a:t>
            </a:r>
            <a:r>
              <a:rPr lang="en-CA" dirty="0"/>
              <a:t>is not dispassionately suggesting a course of action; He is passionately urging our commitment to a Great Commission end. </a:t>
            </a:r>
          </a:p>
          <a:p>
            <a:r>
              <a:rPr lang="en-CA" dirty="0" smtClean="0"/>
              <a:t>Our </a:t>
            </a:r>
            <a:r>
              <a:rPr lang="en-CA" dirty="0"/>
              <a:t>going ought to be emphatic because </a:t>
            </a:r>
            <a:r>
              <a:rPr lang="en-CA" dirty="0" smtClean="0"/>
              <a:t>of: </a:t>
            </a:r>
          </a:p>
          <a:p>
            <a:pPr marL="742950" indent="-742950">
              <a:buFont typeface="+mj-lt"/>
              <a:buAutoNum type="arabicPeriod"/>
            </a:pPr>
            <a:r>
              <a:rPr lang="en-CA" dirty="0" smtClean="0"/>
              <a:t>a </a:t>
            </a:r>
            <a:r>
              <a:rPr lang="en-CA" dirty="0"/>
              <a:t>passionate love of God that is present in our lives. </a:t>
            </a:r>
            <a:endParaRPr lang="en-CA" dirty="0" smtClean="0"/>
          </a:p>
          <a:p>
            <a:pPr marL="742950" indent="-742950">
              <a:buFont typeface="+mj-lt"/>
              <a:buAutoNum type="arabicPeriod"/>
            </a:pPr>
            <a:r>
              <a:rPr lang="en-CA" dirty="0" smtClean="0"/>
              <a:t>our </a:t>
            </a:r>
            <a:r>
              <a:rPr lang="en-CA" dirty="0"/>
              <a:t>compassion for others. </a:t>
            </a:r>
            <a:endParaRPr lang="en-CA" dirty="0" smtClean="0"/>
          </a:p>
        </p:txBody>
      </p:sp>
      <p:pic>
        <p:nvPicPr>
          <p:cNvPr id="6" name="Picture 2" descr="Go and Stop signs for children | Road Signs | Twinkl"/>
          <p:cNvPicPr>
            <a:picLocks noChangeAspect="1" noChangeArrowheads="1"/>
          </p:cNvPicPr>
          <p:nvPr/>
        </p:nvPicPr>
        <p:blipFill rotWithShape="1">
          <a:blip r:embed="rId2">
            <a:extLst>
              <a:ext uri="{28A0092B-C50C-407E-A947-70E740481C1C}">
                <a14:useLocalDpi xmlns:a14="http://schemas.microsoft.com/office/drawing/2010/main" val="0"/>
              </a:ext>
            </a:extLst>
          </a:blip>
          <a:srcRect l="48360" t="13113" r="12822" b="12189"/>
          <a:stretch/>
        </p:blipFill>
        <p:spPr bwMode="auto">
          <a:xfrm>
            <a:off x="8444667" y="1228298"/>
            <a:ext cx="3333350" cy="320722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Going Big Clip Art Images Gallery - Transit App Logo - Png Download - Large  Size Png Image - Pik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47706" y="1768274"/>
            <a:ext cx="2127272" cy="2127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652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899"/>
            <a:ext cx="7787185" cy="6387151"/>
          </a:xfrm>
        </p:spPr>
        <p:txBody>
          <a:bodyPr>
            <a:normAutofit fontScale="92500" lnSpcReduction="10000"/>
          </a:bodyPr>
          <a:lstStyle/>
          <a:p>
            <a:r>
              <a:rPr lang="en-CA" dirty="0" smtClean="0"/>
              <a:t>The “go</a:t>
            </a:r>
            <a:r>
              <a:rPr lang="en-CA" dirty="0"/>
              <a:t>” of the Great Commission is a supernaturally empowered go. </a:t>
            </a:r>
            <a:endParaRPr lang="en-CA" dirty="0" smtClean="0"/>
          </a:p>
          <a:p>
            <a:r>
              <a:rPr lang="en-CA" dirty="0" smtClean="0"/>
              <a:t>Any </a:t>
            </a:r>
            <a:r>
              <a:rPr lang="en-CA" dirty="0"/>
              <a:t>Great Commission </a:t>
            </a:r>
            <a:r>
              <a:rPr lang="en-CA" dirty="0" smtClean="0"/>
              <a:t>“going” </a:t>
            </a:r>
            <a:r>
              <a:rPr lang="en-CA" dirty="0"/>
              <a:t>occurs </a:t>
            </a:r>
            <a:r>
              <a:rPr lang="en-CA" dirty="0" smtClean="0"/>
              <a:t>under clearly discerned guidance </a:t>
            </a:r>
            <a:r>
              <a:rPr lang="en-CA" dirty="0"/>
              <a:t>of the Holy </a:t>
            </a:r>
            <a:r>
              <a:rPr lang="en-CA" dirty="0" smtClean="0"/>
              <a:t>Spirit.</a:t>
            </a:r>
          </a:p>
          <a:p>
            <a:r>
              <a:rPr lang="en-CA" dirty="0" smtClean="0"/>
              <a:t>Some of us may experience a </a:t>
            </a:r>
            <a:r>
              <a:rPr lang="en-CA" dirty="0"/>
              <a:t>specific call to a place or a people, </a:t>
            </a:r>
            <a:r>
              <a:rPr lang="en-CA" dirty="0" smtClean="0"/>
              <a:t>while others might not, being more </a:t>
            </a:r>
            <a:r>
              <a:rPr lang="en-CA" dirty="0"/>
              <a:t>“as you go” wired </a:t>
            </a:r>
            <a:r>
              <a:rPr lang="en-CA" dirty="0" smtClean="0"/>
              <a:t>people.</a:t>
            </a:r>
          </a:p>
          <a:p>
            <a:r>
              <a:rPr lang="en-CA" dirty="0" smtClean="0"/>
              <a:t>The Apostle </a:t>
            </a:r>
            <a:r>
              <a:rPr lang="en-CA" dirty="0"/>
              <a:t>Paul used even his work-a-day activities as opportunity for </a:t>
            </a:r>
            <a:r>
              <a:rPr lang="en-CA" dirty="0" smtClean="0"/>
              <a:t>disciple-making.</a:t>
            </a:r>
          </a:p>
          <a:p>
            <a:r>
              <a:rPr lang="en-CA" dirty="0" smtClean="0"/>
              <a:t>It is </a:t>
            </a:r>
            <a:r>
              <a:rPr lang="en-CA" dirty="0"/>
              <a:t>critical that we pray into our work activities, asking for the guidance of God’s Spirit or even </a:t>
            </a:r>
            <a:r>
              <a:rPr lang="en-CA" dirty="0" smtClean="0"/>
              <a:t>for divinely </a:t>
            </a:r>
            <a:r>
              <a:rPr lang="en-CA" dirty="0"/>
              <a:t>ordained opportunities for disciple-making. </a:t>
            </a:r>
          </a:p>
        </p:txBody>
      </p:sp>
      <p:pic>
        <p:nvPicPr>
          <p:cNvPr id="5" name="Picture 4"/>
          <p:cNvPicPr>
            <a:picLocks noChangeAspect="1"/>
          </p:cNvPicPr>
          <p:nvPr/>
        </p:nvPicPr>
        <p:blipFill>
          <a:blip r:embed="rId2"/>
          <a:stretch>
            <a:fillRect/>
          </a:stretch>
        </p:blipFill>
        <p:spPr>
          <a:xfrm>
            <a:off x="8873902" y="1091821"/>
            <a:ext cx="3055352" cy="2771866"/>
          </a:xfrm>
          <a:prstGeom prst="rect">
            <a:avLst/>
          </a:prstGeom>
        </p:spPr>
      </p:pic>
    </p:spTree>
    <p:extLst>
      <p:ext uri="{BB962C8B-B14F-4D97-AF65-F5344CB8AC3E}">
        <p14:creationId xmlns:p14="http://schemas.microsoft.com/office/powerpoint/2010/main" val="965275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7950958" cy="6267687"/>
          </a:xfrm>
        </p:spPr>
        <p:txBody>
          <a:bodyPr>
            <a:normAutofit fontScale="92500" lnSpcReduction="20000"/>
          </a:bodyPr>
          <a:lstStyle/>
          <a:p>
            <a:r>
              <a:rPr lang="en-CA" dirty="0"/>
              <a:t>T</a:t>
            </a:r>
            <a:r>
              <a:rPr lang="en-CA" dirty="0" smtClean="0"/>
              <a:t>he </a:t>
            </a:r>
            <a:r>
              <a:rPr lang="en-CA" dirty="0"/>
              <a:t>“go” of the Great Commission is expansive. </a:t>
            </a:r>
            <a:endParaRPr lang="en-CA" dirty="0" smtClean="0"/>
          </a:p>
          <a:p>
            <a:r>
              <a:rPr lang="en-CA" dirty="0" smtClean="0"/>
              <a:t>The </a:t>
            </a:r>
            <a:r>
              <a:rPr lang="en-CA" dirty="0"/>
              <a:t>foundational moment of Spirt empowerment occurred </a:t>
            </a:r>
            <a:r>
              <a:rPr lang="en-CA" dirty="0" smtClean="0"/>
              <a:t>during a moment where the nations were coming to the church, rather than the church going unto the nations, which could have led to misapplication.</a:t>
            </a:r>
            <a:endParaRPr lang="en-CA" dirty="0"/>
          </a:p>
          <a:p>
            <a:r>
              <a:rPr lang="en-CA" dirty="0" smtClean="0"/>
              <a:t>No </a:t>
            </a:r>
            <a:r>
              <a:rPr lang="en-CA" dirty="0"/>
              <a:t>one apostle could make disciples of all nations, but together, with each following the guidance of the Spirit of God, some locally and others more globally, the gospel could be preached to all creation. </a:t>
            </a:r>
            <a:endParaRPr lang="en-CA" dirty="0" smtClean="0"/>
          </a:p>
          <a:p>
            <a:r>
              <a:rPr lang="en-CA" dirty="0"/>
              <a:t>W</a:t>
            </a:r>
            <a:r>
              <a:rPr lang="en-CA" dirty="0" smtClean="0"/>
              <a:t>hen </a:t>
            </a:r>
            <a:r>
              <a:rPr lang="en-CA" dirty="0"/>
              <a:t>we are each committed to making disciples according </a:t>
            </a:r>
            <a:r>
              <a:rPr lang="en-CA" dirty="0" smtClean="0"/>
              <a:t>to </a:t>
            </a:r>
            <a:r>
              <a:rPr lang="en-CA" dirty="0"/>
              <a:t>the individual calling of God upon our lives, we will then see disciples made of all nations!</a:t>
            </a:r>
          </a:p>
          <a:p>
            <a:endParaRPr lang="en-CA" dirty="0"/>
          </a:p>
        </p:txBody>
      </p:sp>
      <p:pic>
        <p:nvPicPr>
          <p:cNvPr id="6148" name="Picture 4" descr="Global Distribution - World Map Globe Vector PNG Image | Transparent PNG  Free Download on SeekPN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902429" y="365124"/>
            <a:ext cx="2994202" cy="24428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208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TotalTime>
  <Words>741</Words>
  <Application>Microsoft Office PowerPoint</Application>
  <PresentationFormat>Widescreen</PresentationFormat>
  <Paragraphs>34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Calibri Light</vt:lpstr>
      <vt:lpstr>Mistral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17</cp:revision>
  <cp:lastPrinted>2023-06-07T19:15:27Z</cp:lastPrinted>
  <dcterms:created xsi:type="dcterms:W3CDTF">2023-06-02T18:13:00Z</dcterms:created>
  <dcterms:modified xsi:type="dcterms:W3CDTF">2023-06-08T01:40:17Z</dcterms:modified>
</cp:coreProperties>
</file>