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61" r:id="rId3"/>
    <p:sldId id="257" r:id="rId4"/>
    <p:sldId id="281" r:id="rId5"/>
    <p:sldId id="278" r:id="rId6"/>
    <p:sldId id="282" r:id="rId7"/>
    <p:sldId id="283" r:id="rId8"/>
    <p:sldId id="274" r:id="rId9"/>
    <p:sldId id="275" r:id="rId10"/>
    <p:sldId id="276" r:id="rId11"/>
    <p:sldId id="273" r:id="rId12"/>
    <p:sldId id="279" r:id="rId13"/>
    <p:sldId id="26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BC72"/>
    <a:srgbClr val="F8D318"/>
    <a:srgbClr val="FEFEFE"/>
    <a:srgbClr val="1EB8BF"/>
    <a:srgbClr val="353535"/>
    <a:srgbClr val="000000"/>
    <a:srgbClr val="5AB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7" d="100"/>
          <a:sy n="67"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951AF98-0DF8-48C6-83E6-ED11E69E4C01}" type="datetimeFigureOut">
              <a:rPr lang="en-CA" smtClean="0"/>
              <a:t>2023-05-24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241495-192F-4BD1-8FCF-EC39E016B512}" type="slidenum">
              <a:rPr lang="en-CA" smtClean="0"/>
              <a:t>‹#›</a:t>
            </a:fld>
            <a:endParaRPr lang="en-CA"/>
          </a:p>
        </p:txBody>
      </p:sp>
    </p:spTree>
    <p:extLst>
      <p:ext uri="{BB962C8B-B14F-4D97-AF65-F5344CB8AC3E}">
        <p14:creationId xmlns:p14="http://schemas.microsoft.com/office/powerpoint/2010/main" val="41263305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 y="-1"/>
            <a:ext cx="12187947" cy="6860281"/>
          </a:xfrm>
          <a:prstGeom prst="rect">
            <a:avLst/>
          </a:prstGeom>
        </p:spPr>
      </p:pic>
      <p:sp>
        <p:nvSpPr>
          <p:cNvPr id="8" name="TextBox 7"/>
          <p:cNvSpPr txBox="1"/>
          <p:nvPr userDrawn="1"/>
        </p:nvSpPr>
        <p:spPr>
          <a:xfrm>
            <a:off x="4038600" y="1467714"/>
            <a:ext cx="9266830" cy="3170099"/>
          </a:xfrm>
          <a:prstGeom prst="rect">
            <a:avLst/>
          </a:prstGeom>
          <a:noFill/>
        </p:spPr>
        <p:txBody>
          <a:bodyPr wrap="square" rtlCol="0">
            <a:spAutoFit/>
          </a:bodyPr>
          <a:lstStyle/>
          <a:p>
            <a:r>
              <a:rPr lang="en-CA" sz="20000" dirty="0" smtClean="0">
                <a:latin typeface="Palace Script MT" panose="030303020206070C0B05" pitchFamily="66" charset="0"/>
              </a:rPr>
              <a:t>on the</a:t>
            </a:r>
            <a:endParaRPr lang="en-CA" sz="20000" dirty="0">
              <a:latin typeface="Palace Script MT" panose="030303020206070C0B05" pitchFamily="66" charset="0"/>
            </a:endParaRPr>
          </a:p>
        </p:txBody>
      </p:sp>
    </p:spTree>
    <p:extLst>
      <p:ext uri="{BB962C8B-B14F-4D97-AF65-F5344CB8AC3E}">
        <p14:creationId xmlns:p14="http://schemas.microsoft.com/office/powerpoint/2010/main" val="19382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47587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11134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220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8BC71-60AE-4E32-AA7F-8DE4505796A4}" type="datetimeFigureOut">
              <a:rPr lang="en-CA" smtClean="0"/>
              <a:t>2023-05-24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36061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38BC71-60AE-4E32-AA7F-8DE4505796A4}" type="datetimeFigureOut">
              <a:rPr lang="en-CA" smtClean="0"/>
              <a:t>2023-05-24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0213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38BC71-60AE-4E32-AA7F-8DE4505796A4}" type="datetimeFigureOut">
              <a:rPr lang="en-CA" smtClean="0"/>
              <a:t>2023-05-24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318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38BC71-60AE-4E32-AA7F-8DE4505796A4}" type="datetimeFigureOut">
              <a:rPr lang="en-CA" smtClean="0"/>
              <a:t>2023-05-24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493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BC71-60AE-4E32-AA7F-8DE4505796A4}" type="datetimeFigureOut">
              <a:rPr lang="en-CA" smtClean="0"/>
              <a:t>2023-05-24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4241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1451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556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s://png.pngtree.com/back_origin_pic/03/74/71/cc0c8ec8c2d1810fcfe8b8eecbeb69cf.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214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8BC71-60AE-4E32-AA7F-8DE4505796A4}" type="datetimeFigureOut">
              <a:rPr lang="en-CA" smtClean="0"/>
              <a:t>2023-05-24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28585-0EBF-4093-9538-5E8B2EAFC96B}" type="slidenum">
              <a:rPr lang="en-CA" smtClean="0"/>
              <a:t>‹#›</a:t>
            </a:fld>
            <a:endParaRPr lang="en-CA"/>
          </a:p>
        </p:txBody>
      </p:sp>
      <p:sp>
        <p:nvSpPr>
          <p:cNvPr id="9" name="Isosceles Triangle 8"/>
          <p:cNvSpPr/>
          <p:nvPr userDrawn="1"/>
        </p:nvSpPr>
        <p:spPr>
          <a:xfrm>
            <a:off x="9087729" y="4346917"/>
            <a:ext cx="3126780" cy="25110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userDrawn="1"/>
        </p:nvSpPr>
        <p:spPr>
          <a:xfrm>
            <a:off x="6891900" y="4663530"/>
            <a:ext cx="7471229" cy="2123658"/>
          </a:xfrm>
          <a:prstGeom prst="rect">
            <a:avLst/>
          </a:prstGeom>
          <a:noFill/>
        </p:spPr>
        <p:txBody>
          <a:bodyPr wrap="square" rtlCol="0">
            <a:spAutoFit/>
          </a:bodyPr>
          <a:lstStyle/>
          <a:p>
            <a:pPr algn="ctr"/>
            <a:r>
              <a:rPr lang="en-CA" sz="4400" dirty="0" smtClean="0">
                <a:solidFill>
                  <a:srgbClr val="000000"/>
                </a:solidFill>
                <a:latin typeface="Intro Inline" panose="02000000000000000000" pitchFamily="50" charset="0"/>
              </a:rPr>
              <a:t>Sermon</a:t>
            </a:r>
          </a:p>
          <a:p>
            <a:pPr algn="ctr"/>
            <a:r>
              <a:rPr lang="en-CA" sz="4400" dirty="0" smtClean="0">
                <a:solidFill>
                  <a:srgbClr val="000000"/>
                </a:solidFill>
                <a:latin typeface="Intro Inline" panose="02000000000000000000" pitchFamily="50" charset="0"/>
              </a:rPr>
              <a:t> </a:t>
            </a:r>
          </a:p>
          <a:p>
            <a:pPr algn="ctr"/>
            <a:r>
              <a:rPr lang="en-CA" sz="4400" dirty="0" smtClean="0">
                <a:solidFill>
                  <a:srgbClr val="000000"/>
                </a:solidFill>
                <a:latin typeface="Intro Inline" panose="02000000000000000000" pitchFamily="50" charset="0"/>
              </a:rPr>
              <a:t>Mount</a:t>
            </a:r>
            <a:endParaRPr lang="en-CA" sz="4400" dirty="0">
              <a:solidFill>
                <a:srgbClr val="000000"/>
              </a:solidFill>
              <a:latin typeface="Intro Inline" panose="02000000000000000000" pitchFamily="50" charset="0"/>
            </a:endParaRPr>
          </a:p>
        </p:txBody>
      </p:sp>
      <p:sp>
        <p:nvSpPr>
          <p:cNvPr id="8" name="TextBox 7"/>
          <p:cNvSpPr txBox="1"/>
          <p:nvPr userDrawn="1"/>
        </p:nvSpPr>
        <p:spPr>
          <a:xfrm>
            <a:off x="9729714" y="4792496"/>
            <a:ext cx="9266830" cy="1631216"/>
          </a:xfrm>
          <a:prstGeom prst="rect">
            <a:avLst/>
          </a:prstGeom>
          <a:noFill/>
        </p:spPr>
        <p:txBody>
          <a:bodyPr wrap="square" rtlCol="0">
            <a:spAutoFit/>
          </a:bodyPr>
          <a:lstStyle/>
          <a:p>
            <a:r>
              <a:rPr lang="en-CA" sz="10000" dirty="0" smtClean="0">
                <a:latin typeface="Palace Script MT" panose="030303020206070C0B05" pitchFamily="66" charset="0"/>
              </a:rPr>
              <a:t>on the</a:t>
            </a:r>
            <a:endParaRPr lang="en-CA" sz="10000" dirty="0">
              <a:latin typeface="Palace Script MT" panose="030303020206070C0B05" pitchFamily="66" charset="0"/>
            </a:endParaRPr>
          </a:p>
        </p:txBody>
      </p:sp>
    </p:spTree>
    <p:extLst>
      <p:ext uri="{BB962C8B-B14F-4D97-AF65-F5344CB8AC3E}">
        <p14:creationId xmlns:p14="http://schemas.microsoft.com/office/powerpoint/2010/main" val="227068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bg1"/>
          </a:solidFill>
          <a:effectLst>
            <a:outerShdw blurRad="38100" dist="38100" dir="2700000" algn="tl">
              <a:srgbClr val="000000">
                <a:alpha val="43137"/>
              </a:srgbClr>
            </a:outerShdw>
          </a:effectLst>
          <a:latin typeface="Intro Inline"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68228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2" y="293682"/>
            <a:ext cx="7591428" cy="4200519"/>
          </a:xfrm>
        </p:spPr>
        <p:txBody>
          <a:bodyPr>
            <a:noAutofit/>
          </a:bodyPr>
          <a:lstStyle/>
          <a:p>
            <a:r>
              <a:rPr lang="en-CA" b="1" dirty="0">
                <a:solidFill>
                  <a:schemeClr val="tx1"/>
                </a:solidFill>
                <a:effectLst/>
              </a:rPr>
              <a:t>T</a:t>
            </a:r>
            <a:r>
              <a:rPr lang="en-CA" b="1" dirty="0" smtClean="0">
                <a:solidFill>
                  <a:schemeClr val="tx1"/>
                </a:solidFill>
                <a:effectLst/>
              </a:rPr>
              <a:t>here </a:t>
            </a:r>
            <a:r>
              <a:rPr lang="en-CA" b="1" dirty="0">
                <a:solidFill>
                  <a:schemeClr val="tx1"/>
                </a:solidFill>
                <a:effectLst/>
              </a:rPr>
              <a:t>is a great deception in our world today in this regard from those who teach that it is possible to express a sincere faith in Christ apart from obedience to the word of God; that it is possible to enter the Kingdom of God without doing the will of the Father. </a:t>
            </a:r>
            <a:endParaRPr lang="en-CA" b="1" dirty="0" smtClean="0">
              <a:solidFill>
                <a:schemeClr val="tx1"/>
              </a:solidFill>
              <a:effectLst/>
            </a:endParaRPr>
          </a:p>
          <a:p>
            <a:r>
              <a:rPr lang="en-CA" b="1" dirty="0" smtClean="0">
                <a:solidFill>
                  <a:schemeClr val="tx1"/>
                </a:solidFill>
                <a:effectLst/>
              </a:rPr>
              <a:t>It </a:t>
            </a:r>
            <a:r>
              <a:rPr lang="en-CA" b="1" dirty="0">
                <a:solidFill>
                  <a:schemeClr val="tx1"/>
                </a:solidFill>
                <a:effectLst/>
              </a:rPr>
              <a:t>is my sincere hope and prayer that we are people building on a firm foundation, a community who hears the words of Christ and puts them into practice.</a:t>
            </a:r>
          </a:p>
        </p:txBody>
      </p:sp>
      <p:pic>
        <p:nvPicPr>
          <p:cNvPr id="2050" name="Picture 2" descr="It Is Written on Twitter: &quot;📖 Know what God's Word says. #deception #looks # deceiving #rotten #truth #personal #experience #itiswritten #inspirational  #salvation #God #blessed #goodnews #gospel #Bible https://t.co/R1wOLoDDhp&quo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25" y="400050"/>
            <a:ext cx="3630613" cy="363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70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CA"/>
          </a:p>
        </p:txBody>
      </p:sp>
      <p:sp>
        <p:nvSpPr>
          <p:cNvPr id="8" name="Content Placeholder 7"/>
          <p:cNvSpPr>
            <a:spLocks noGrp="1"/>
          </p:cNvSpPr>
          <p:nvPr>
            <p:ph idx="1"/>
          </p:nvPr>
        </p:nvSpPr>
        <p:spPr>
          <a:xfrm>
            <a:off x="838200" y="279396"/>
            <a:ext cx="10515600" cy="4378329"/>
          </a:xfrm>
        </p:spPr>
        <p:txBody>
          <a:bodyPr>
            <a:noAutofit/>
          </a:bodyPr>
          <a:lstStyle/>
          <a:p>
            <a:r>
              <a:rPr lang="en-CA" b="1" dirty="0">
                <a:solidFill>
                  <a:schemeClr val="tx1"/>
                </a:solidFill>
                <a:effectLst/>
              </a:rPr>
              <a:t>M</a:t>
            </a:r>
            <a:r>
              <a:rPr lang="en-CA" b="1" dirty="0" smtClean="0">
                <a:solidFill>
                  <a:schemeClr val="tx1"/>
                </a:solidFill>
                <a:effectLst/>
              </a:rPr>
              <a:t>y </a:t>
            </a:r>
            <a:r>
              <a:rPr lang="en-CA" b="1" dirty="0">
                <a:solidFill>
                  <a:schemeClr val="tx1"/>
                </a:solidFill>
                <a:effectLst/>
              </a:rPr>
              <a:t>hope is that as we together hear and put into practice the words of Christ </a:t>
            </a:r>
            <a:r>
              <a:rPr lang="en-CA" b="1" dirty="0" smtClean="0">
                <a:solidFill>
                  <a:schemeClr val="tx1"/>
                </a:solidFill>
                <a:effectLst/>
              </a:rPr>
              <a:t>in communion that </a:t>
            </a:r>
            <a:r>
              <a:rPr lang="en-CA" b="1" dirty="0">
                <a:solidFill>
                  <a:schemeClr val="tx1"/>
                </a:solidFill>
                <a:effectLst/>
              </a:rPr>
              <a:t>we, together, will experience His blessing upon us and see our corporate spiritual house strengthened against the storms of culture.</a:t>
            </a:r>
            <a:endParaRPr lang="en-CA" b="1" dirty="0">
              <a:solidFill>
                <a:schemeClr val="tx1"/>
              </a:solidFill>
            </a:endParaRPr>
          </a:p>
        </p:txBody>
      </p:sp>
      <p:pic>
        <p:nvPicPr>
          <p:cNvPr id="5122" name="Picture 2" descr="https://ci4.googleusercontent.com/proxy/y5kEkbDGdoXnnWLeUynFIdryUpC-C9crqIIaTPsonLJBFKwzyRd2ceiMRxrKBYe0RD6-9JPIAJm3ZcR-T7TJSB8zKJY3WfGWF01T-74uoRA3smITsZoy-oI7eEE0pIliQUO75tvibaXFvDGQqAWbzjIed8yy7xM=s0-d-e1-ft#https://mcusercontent.com/7f79c535cdfb1c6f2d7c016b5/images/c8357169-260e-4280-9524-ed9eb65d77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3048000"/>
            <a:ext cx="6959600" cy="362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2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Application</a:t>
            </a:r>
            <a:endParaRPr lang="en-CA" dirty="0">
              <a:solidFill>
                <a:schemeClr val="tx1"/>
              </a:solidFill>
            </a:endParaRPr>
          </a:p>
        </p:txBody>
      </p:sp>
      <p:sp>
        <p:nvSpPr>
          <p:cNvPr id="3" name="Content Placeholder 2"/>
          <p:cNvSpPr>
            <a:spLocks noGrp="1"/>
          </p:cNvSpPr>
          <p:nvPr>
            <p:ph idx="1"/>
          </p:nvPr>
        </p:nvSpPr>
        <p:spPr>
          <a:xfrm>
            <a:off x="838200" y="1825625"/>
            <a:ext cx="7948613" cy="4351338"/>
          </a:xfrm>
        </p:spPr>
        <p:txBody>
          <a:bodyPr/>
          <a:lstStyle/>
          <a:p>
            <a:pPr marL="742950" indent="-742950">
              <a:buFont typeface="+mj-lt"/>
              <a:buAutoNum type="arabicPeriod"/>
            </a:pPr>
            <a:r>
              <a:rPr lang="en-CA" b="1" dirty="0" smtClean="0">
                <a:solidFill>
                  <a:schemeClr val="tx1"/>
                </a:solidFill>
                <a:effectLst/>
              </a:rPr>
              <a:t>Engage with the words of Jesus, by “hearing” the words of Jesus in the book of John. </a:t>
            </a:r>
          </a:p>
          <a:p>
            <a:pPr marL="742950" indent="-742950">
              <a:buFont typeface="+mj-lt"/>
              <a:buAutoNum type="arabicPeriod"/>
            </a:pPr>
            <a:r>
              <a:rPr lang="en-CA" b="1" dirty="0" smtClean="0">
                <a:solidFill>
                  <a:schemeClr val="tx1"/>
                </a:solidFill>
                <a:effectLst/>
              </a:rPr>
              <a:t>Think of a way to ensure that putting into practice Christ’s commands results in love being shown to those around you. </a:t>
            </a:r>
            <a:endParaRPr lang="en-CA" b="1" dirty="0">
              <a:solidFill>
                <a:schemeClr val="tx1"/>
              </a:solidFill>
              <a:effectLst/>
            </a:endParaRPr>
          </a:p>
        </p:txBody>
      </p:sp>
      <p:pic>
        <p:nvPicPr>
          <p:cNvPr id="4" name="Picture 2" descr="See the source image"/>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78634" y="804188"/>
            <a:ext cx="2970479" cy="222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09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376" y="1214435"/>
            <a:ext cx="8558212" cy="6804815"/>
          </a:xfrm>
        </p:spPr>
        <p:txBody>
          <a:bodyPr>
            <a:normAutofit/>
          </a:bodyPr>
          <a:lstStyle/>
          <a:p>
            <a:pPr marL="0" indent="0">
              <a:buNone/>
            </a:pPr>
            <a:r>
              <a:rPr lang="en-CA" b="1" dirty="0">
                <a:solidFill>
                  <a:schemeClr val="tx1"/>
                </a:solidFill>
                <a:effectLst/>
              </a:rPr>
              <a:t>My prayer today </a:t>
            </a:r>
            <a:r>
              <a:rPr lang="en-CA" b="1" dirty="0" smtClean="0">
                <a:solidFill>
                  <a:schemeClr val="tx1"/>
                </a:solidFill>
                <a:effectLst/>
              </a:rPr>
              <a:t>is that:</a:t>
            </a:r>
          </a:p>
          <a:p>
            <a:r>
              <a:rPr lang="en-CA" b="1" dirty="0" smtClean="0">
                <a:solidFill>
                  <a:schemeClr val="tx1"/>
                </a:solidFill>
                <a:effectLst/>
              </a:rPr>
              <a:t>We have </a:t>
            </a:r>
            <a:r>
              <a:rPr lang="en-CA" b="1" dirty="0">
                <a:solidFill>
                  <a:schemeClr val="tx1"/>
                </a:solidFill>
                <a:effectLst/>
              </a:rPr>
              <a:t>been challenged by these words of Jesus and that now, </a:t>
            </a:r>
            <a:r>
              <a:rPr lang="en-CA" b="1" dirty="0" smtClean="0">
                <a:solidFill>
                  <a:schemeClr val="tx1"/>
                </a:solidFill>
                <a:effectLst/>
              </a:rPr>
              <a:t>we </a:t>
            </a:r>
            <a:r>
              <a:rPr lang="en-CA" b="1" dirty="0">
                <a:solidFill>
                  <a:schemeClr val="tx1"/>
                </a:solidFill>
                <a:effectLst/>
              </a:rPr>
              <a:t>are encouraged to put them into practice. </a:t>
            </a:r>
            <a:endParaRPr lang="en-CA" b="1" dirty="0" smtClean="0">
              <a:solidFill>
                <a:schemeClr val="tx1"/>
              </a:solidFill>
              <a:effectLst/>
            </a:endParaRPr>
          </a:p>
          <a:p>
            <a:r>
              <a:rPr lang="en-CA" b="1" dirty="0">
                <a:solidFill>
                  <a:schemeClr val="tx1"/>
                </a:solidFill>
                <a:effectLst/>
              </a:rPr>
              <a:t>W</a:t>
            </a:r>
            <a:r>
              <a:rPr lang="en-CA" b="1" dirty="0" smtClean="0">
                <a:solidFill>
                  <a:schemeClr val="tx1"/>
                </a:solidFill>
                <a:effectLst/>
              </a:rPr>
              <a:t>e </a:t>
            </a:r>
            <a:r>
              <a:rPr lang="en-CA" b="1" dirty="0">
                <a:solidFill>
                  <a:schemeClr val="tx1"/>
                </a:solidFill>
                <a:effectLst/>
              </a:rPr>
              <a:t>might see increased obedience to the words of Jesus and not only the production of greater fruit, but also lives more firmly built upon the foundation of Christ Jesus. </a:t>
            </a:r>
            <a:endParaRPr lang="en-CA" b="1" dirty="0">
              <a:solidFill>
                <a:schemeClr val="tx1"/>
              </a:solidFill>
              <a:effectLst/>
            </a:endParaRPr>
          </a:p>
        </p:txBody>
      </p:sp>
      <p:pic>
        <p:nvPicPr>
          <p:cNvPr id="4" name="Picture 2" descr="https://static.vecteezy.com/system/resources/previews/000/380/194/original/praying-vector-icon.jp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10937" y="1346990"/>
            <a:ext cx="2077359" cy="207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7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18" y="325428"/>
            <a:ext cx="9320219" cy="6018221"/>
          </a:xfrm>
        </p:spPr>
        <p:txBody>
          <a:bodyPr>
            <a:noAutofit/>
          </a:bodyPr>
          <a:lstStyle/>
          <a:p>
            <a:r>
              <a:rPr lang="en-CA" b="1" dirty="0" smtClean="0">
                <a:solidFill>
                  <a:srgbClr val="000000"/>
                </a:solidFill>
                <a:effectLst/>
              </a:rPr>
              <a:t>We know </a:t>
            </a:r>
            <a:r>
              <a:rPr lang="en-CA" b="1" dirty="0">
                <a:solidFill>
                  <a:srgbClr val="000000"/>
                </a:solidFill>
                <a:effectLst/>
              </a:rPr>
              <a:t>that we are free to obey the Law, not in order to win God's favor, but because we trust that His commandments will lead to full and lasting joy</a:t>
            </a:r>
            <a:r>
              <a:rPr lang="en-CA" b="1" dirty="0" smtClean="0">
                <a:solidFill>
                  <a:srgbClr val="000000"/>
                </a:solidFill>
                <a:effectLst/>
              </a:rPr>
              <a:t>.</a:t>
            </a:r>
          </a:p>
          <a:p>
            <a:r>
              <a:rPr lang="en-CA" b="1" dirty="0" smtClean="0">
                <a:solidFill>
                  <a:srgbClr val="000000"/>
                </a:solidFill>
                <a:effectLst/>
              </a:rPr>
              <a:t>We </a:t>
            </a:r>
            <a:r>
              <a:rPr lang="en-CA" b="1" dirty="0">
                <a:solidFill>
                  <a:srgbClr val="000000"/>
                </a:solidFill>
                <a:effectLst/>
              </a:rPr>
              <a:t>too can fulfill the law when we become great </a:t>
            </a:r>
            <a:r>
              <a:rPr lang="en-CA" b="1" dirty="0" smtClean="0">
                <a:solidFill>
                  <a:srgbClr val="000000"/>
                </a:solidFill>
                <a:effectLst/>
              </a:rPr>
              <a:t>commandment people. </a:t>
            </a:r>
          </a:p>
          <a:p>
            <a:r>
              <a:rPr lang="en-CA" b="1" dirty="0" smtClean="0">
                <a:solidFill>
                  <a:srgbClr val="000000"/>
                </a:solidFill>
                <a:effectLst/>
              </a:rPr>
              <a:t>The </a:t>
            </a:r>
            <a:r>
              <a:rPr lang="en-CA" b="1" dirty="0">
                <a:solidFill>
                  <a:srgbClr val="000000"/>
                </a:solidFill>
                <a:effectLst/>
              </a:rPr>
              <a:t>follower of Jesus is to find motivation for obedience in love and not in the fear of judgment. </a:t>
            </a:r>
            <a:endParaRPr lang="en-CA" b="1" dirty="0" smtClean="0">
              <a:solidFill>
                <a:srgbClr val="000000"/>
              </a:solidFill>
              <a:effectLst/>
            </a:endParaRPr>
          </a:p>
        </p:txBody>
      </p:sp>
      <p:pic>
        <p:nvPicPr>
          <p:cNvPr id="1026" name="Picture 2" descr="https://i.pinimg.com/originals/8b/0c/e3/8b0ce36db5dc5f1636a075d845611e9d.png"/>
          <p:cNvPicPr>
            <a:picLocks noChangeAspect="1" noChangeArrowheads="1"/>
          </p:cNvPicPr>
          <p:nvPr/>
        </p:nvPicPr>
        <p:blipFill rotWithShape="1">
          <a:blip r:embed="rId2">
            <a:extLst>
              <a:ext uri="{28A0092B-C50C-407E-A947-70E740481C1C}">
                <a14:useLocalDpi xmlns:a14="http://schemas.microsoft.com/office/drawing/2010/main" val="0"/>
              </a:ext>
            </a:extLst>
          </a:blip>
          <a:srcRect l="26489" t="28178" r="20934" b="29210"/>
          <a:stretch/>
        </p:blipFill>
        <p:spPr bwMode="auto">
          <a:xfrm>
            <a:off x="9901237" y="1257299"/>
            <a:ext cx="2091968" cy="1271589"/>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3" y="3705120"/>
            <a:ext cx="8103372" cy="4558147"/>
          </a:xfrm>
          <a:prstGeom prst="rect">
            <a:avLst/>
          </a:prstGeom>
        </p:spPr>
      </p:pic>
    </p:spTree>
    <p:extLst>
      <p:ext uri="{BB962C8B-B14F-4D97-AF65-F5344CB8AC3E}">
        <p14:creationId xmlns:p14="http://schemas.microsoft.com/office/powerpoint/2010/main" val="15638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265237"/>
            <a:ext cx="7577138" cy="5257791"/>
          </a:xfrm>
        </p:spPr>
        <p:txBody>
          <a:bodyPr>
            <a:noAutofit/>
          </a:bodyPr>
          <a:lstStyle/>
          <a:p>
            <a:pPr marL="0" indent="0">
              <a:buNone/>
            </a:pPr>
            <a:r>
              <a:rPr lang="en-CA" b="1" dirty="0" smtClean="0">
                <a:solidFill>
                  <a:schemeClr val="tx1"/>
                </a:solidFill>
                <a:effectLst/>
              </a:rPr>
              <a:t>“</a:t>
            </a:r>
            <a:r>
              <a:rPr lang="en-CA" b="1" dirty="0" smtClean="0">
                <a:solidFill>
                  <a:schemeClr val="tx1"/>
                </a:solidFill>
                <a:effectLst/>
              </a:rPr>
              <a:t>Therefore </a:t>
            </a:r>
            <a:r>
              <a:rPr lang="en-CA" b="1" dirty="0">
                <a:solidFill>
                  <a:schemeClr val="tx1"/>
                </a:solidFill>
                <a:effectLst/>
              </a:rPr>
              <a:t>everyone who hears these words of mine and puts them into practice is like a wise man who built his house on the rock. The rain came down, the streams rose, and the winds blew and beat against that house; yet it did not fall, because it had its foundation on the rock</a:t>
            </a:r>
            <a:r>
              <a:rPr lang="en-CA" b="1" dirty="0" smtClean="0">
                <a:solidFill>
                  <a:schemeClr val="tx1"/>
                </a:solidFill>
                <a:effectLst/>
              </a:rPr>
              <a:t>.”</a:t>
            </a:r>
            <a:r>
              <a:rPr lang="en-CA" b="1" dirty="0">
                <a:solidFill>
                  <a:schemeClr val="tx1"/>
                </a:solidFill>
                <a:effectLst/>
              </a:rPr>
              <a:t> </a:t>
            </a:r>
          </a:p>
        </p:txBody>
      </p:sp>
    </p:spTree>
    <p:extLst>
      <p:ext uri="{BB962C8B-B14F-4D97-AF65-F5344CB8AC3E}">
        <p14:creationId xmlns:p14="http://schemas.microsoft.com/office/powerpoint/2010/main" val="4083054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657221"/>
            <a:ext cx="8377238" cy="5257791"/>
          </a:xfrm>
        </p:spPr>
        <p:txBody>
          <a:bodyPr>
            <a:noAutofit/>
          </a:bodyPr>
          <a:lstStyle/>
          <a:p>
            <a:pPr marL="0" indent="0">
              <a:buNone/>
            </a:pPr>
            <a:r>
              <a:rPr lang="en-CA" b="1" dirty="0" smtClean="0">
                <a:solidFill>
                  <a:schemeClr val="tx1"/>
                </a:solidFill>
                <a:effectLst/>
              </a:rPr>
              <a:t>“But </a:t>
            </a:r>
            <a:r>
              <a:rPr lang="en-CA" b="1" dirty="0">
                <a:solidFill>
                  <a:schemeClr val="tx1"/>
                </a:solidFill>
                <a:effectLst/>
              </a:rPr>
              <a:t>everyone who hears these words of mine and does not put them into practice is like a foolish man who built his house on sand. The rain came down, the streams rose, and the winds blew and beat against that house, and it fell with a great crash.”</a:t>
            </a:r>
            <a:r>
              <a:rPr lang="en-CA" b="1" baseline="30000" dirty="0">
                <a:solidFill>
                  <a:schemeClr val="tx1"/>
                </a:solidFill>
                <a:effectLst/>
              </a:rPr>
              <a:t> </a:t>
            </a:r>
            <a:r>
              <a:rPr lang="en-CA" b="1" dirty="0">
                <a:solidFill>
                  <a:schemeClr val="tx1"/>
                </a:solidFill>
                <a:effectLst/>
              </a:rPr>
              <a:t>When Jesus had finished saying these things, the crowds were amazed at his teaching, because he taught as one who had authority, and not as their teachers of the law.” </a:t>
            </a:r>
            <a:endParaRPr lang="en-CA" b="1" dirty="0" smtClean="0">
              <a:solidFill>
                <a:schemeClr val="tx1"/>
              </a:solidFill>
              <a:effectLst/>
            </a:endParaRPr>
          </a:p>
          <a:p>
            <a:pPr marL="0" indent="0" algn="r">
              <a:buNone/>
            </a:pPr>
            <a:r>
              <a:rPr lang="en-CA" b="1" dirty="0" smtClean="0">
                <a:solidFill>
                  <a:schemeClr val="tx1"/>
                </a:solidFill>
                <a:effectLst/>
              </a:rPr>
              <a:t>(</a:t>
            </a:r>
            <a:r>
              <a:rPr lang="en-CA" b="1" dirty="0">
                <a:solidFill>
                  <a:schemeClr val="tx1"/>
                </a:solidFill>
                <a:effectLst/>
              </a:rPr>
              <a:t>Matthew 7:24-29)</a:t>
            </a:r>
            <a:endParaRPr lang="en-CA" b="1" dirty="0">
              <a:solidFill>
                <a:schemeClr val="tx1"/>
              </a:solidFill>
              <a:effectLst/>
            </a:endParaRPr>
          </a:p>
        </p:txBody>
      </p:sp>
    </p:spTree>
    <p:extLst>
      <p:ext uri="{BB962C8B-B14F-4D97-AF65-F5344CB8AC3E}">
        <p14:creationId xmlns:p14="http://schemas.microsoft.com/office/powerpoint/2010/main" val="280565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075"/>
            <a:ext cx="10515600" cy="1325563"/>
          </a:xfrm>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6" name="Picture 2" descr="Matthew 7:24 - Graphics for the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857250"/>
            <a:ext cx="8548510" cy="480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4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075"/>
            <a:ext cx="10515600" cy="1325563"/>
          </a:xfrm>
        </p:spPr>
        <p:txBody>
          <a:bodyPr/>
          <a:lstStyle/>
          <a:p>
            <a:endParaRPr lang="en-CA"/>
          </a:p>
        </p:txBody>
      </p:sp>
      <p:sp>
        <p:nvSpPr>
          <p:cNvPr id="3" name="Content Placeholder 2"/>
          <p:cNvSpPr>
            <a:spLocks noGrp="1"/>
          </p:cNvSpPr>
          <p:nvPr>
            <p:ph idx="1"/>
          </p:nvPr>
        </p:nvSpPr>
        <p:spPr>
          <a:xfrm>
            <a:off x="838200" y="314322"/>
            <a:ext cx="10515600" cy="6357938"/>
          </a:xfrm>
        </p:spPr>
        <p:txBody>
          <a:bodyPr>
            <a:noAutofit/>
          </a:bodyPr>
          <a:lstStyle/>
          <a:p>
            <a:r>
              <a:rPr lang="en-CA" sz="3400" b="1" dirty="0" smtClean="0">
                <a:solidFill>
                  <a:schemeClr val="tx1"/>
                </a:solidFill>
                <a:effectLst/>
              </a:rPr>
              <a:t>Sermons </a:t>
            </a:r>
            <a:r>
              <a:rPr lang="en-CA" sz="3400" b="1" dirty="0">
                <a:solidFill>
                  <a:schemeClr val="tx1"/>
                </a:solidFill>
                <a:effectLst/>
              </a:rPr>
              <a:t>on this portion of Scripture key in on the </a:t>
            </a:r>
            <a:r>
              <a:rPr lang="en-CA" sz="3400" b="1" dirty="0" smtClean="0">
                <a:solidFill>
                  <a:schemeClr val="tx1"/>
                </a:solidFill>
                <a:effectLst/>
              </a:rPr>
              <a:t>foundation </a:t>
            </a:r>
            <a:r>
              <a:rPr lang="en-CA" sz="3400" b="1" dirty="0">
                <a:solidFill>
                  <a:schemeClr val="tx1"/>
                </a:solidFill>
                <a:effectLst/>
              </a:rPr>
              <a:t>upon which we build our </a:t>
            </a:r>
            <a:r>
              <a:rPr lang="en-CA" sz="3400" b="1" dirty="0" smtClean="0">
                <a:solidFill>
                  <a:schemeClr val="tx1"/>
                </a:solidFill>
                <a:effectLst/>
              </a:rPr>
              <a:t>lives and the </a:t>
            </a:r>
            <a:r>
              <a:rPr lang="en-CA" sz="3400" b="1" dirty="0">
                <a:solidFill>
                  <a:schemeClr val="tx1"/>
                </a:solidFill>
                <a:effectLst/>
              </a:rPr>
              <a:t>common interpretation of this text is that it communicates that it is wise to build one’s life upon a rock-like foundation, rather than a shifting sand foundation, permitting us to build a life stable enough to withstand the stormy challenges of life. </a:t>
            </a:r>
            <a:endParaRPr lang="en-CA" sz="3400" b="1" dirty="0" smtClean="0">
              <a:solidFill>
                <a:schemeClr val="tx1"/>
              </a:solidFill>
              <a:effectLst/>
            </a:endParaRPr>
          </a:p>
          <a:p>
            <a:r>
              <a:rPr lang="en-CA" sz="3400" b="1" dirty="0" smtClean="0">
                <a:solidFill>
                  <a:schemeClr val="tx1"/>
                </a:solidFill>
                <a:effectLst/>
              </a:rPr>
              <a:t>“The</a:t>
            </a:r>
            <a:r>
              <a:rPr lang="en-CA" sz="3400" b="1" dirty="0">
                <a:solidFill>
                  <a:schemeClr val="tx1"/>
                </a:solidFill>
                <a:effectLst/>
              </a:rPr>
              <a:t> </a:t>
            </a:r>
            <a:r>
              <a:rPr lang="en-CA" sz="3400" b="1" cap="small" dirty="0">
                <a:solidFill>
                  <a:schemeClr val="tx1"/>
                </a:solidFill>
                <a:effectLst/>
              </a:rPr>
              <a:t>Lord</a:t>
            </a:r>
            <a:r>
              <a:rPr lang="en-CA" sz="3400" b="1" dirty="0">
                <a:solidFill>
                  <a:schemeClr val="tx1"/>
                </a:solidFill>
                <a:effectLst/>
              </a:rPr>
              <a:t> is my rock, my fortress and my deliverer; my God is my rock, in whom I take refuge, my shield and the horn of my salvation, my </a:t>
            </a:r>
            <a:r>
              <a:rPr lang="en-CA" sz="3400" b="1" dirty="0" smtClean="0">
                <a:solidFill>
                  <a:schemeClr val="tx1"/>
                </a:solidFill>
                <a:effectLst/>
              </a:rPr>
              <a:t>stronghold.”(Psalm 18:2)</a:t>
            </a:r>
          </a:p>
          <a:p>
            <a:r>
              <a:rPr lang="en-CA" sz="3400" b="1" dirty="0" smtClean="0">
                <a:solidFill>
                  <a:schemeClr val="tx1"/>
                </a:solidFill>
                <a:effectLst/>
              </a:rPr>
              <a:t>“For </a:t>
            </a:r>
            <a:r>
              <a:rPr lang="en-CA" sz="3400" b="1" dirty="0">
                <a:solidFill>
                  <a:schemeClr val="tx1"/>
                </a:solidFill>
                <a:effectLst/>
              </a:rPr>
              <a:t>they drank from the spiritual Rock that </a:t>
            </a:r>
            <a:r>
              <a:rPr lang="en-CA" sz="3400" b="1" dirty="0" smtClean="0">
                <a:solidFill>
                  <a:schemeClr val="tx1"/>
                </a:solidFill>
                <a:effectLst/>
              </a:rPr>
              <a:t>                                                    followed </a:t>
            </a:r>
            <a:r>
              <a:rPr lang="en-CA" sz="3400" b="1" dirty="0">
                <a:solidFill>
                  <a:schemeClr val="tx1"/>
                </a:solidFill>
                <a:effectLst/>
              </a:rPr>
              <a:t>them, and the Rock was </a:t>
            </a:r>
            <a:r>
              <a:rPr lang="en-CA" sz="3400" b="1" dirty="0" smtClean="0">
                <a:solidFill>
                  <a:schemeClr val="tx1"/>
                </a:solidFill>
                <a:effectLst/>
              </a:rPr>
              <a:t>Christ.”                                               (1 </a:t>
            </a:r>
            <a:r>
              <a:rPr lang="en-CA" sz="3400" b="1" dirty="0">
                <a:solidFill>
                  <a:schemeClr val="tx1"/>
                </a:solidFill>
                <a:effectLst/>
              </a:rPr>
              <a:t>Corinthians </a:t>
            </a:r>
            <a:r>
              <a:rPr lang="en-CA" sz="3400" b="1" dirty="0" smtClean="0">
                <a:solidFill>
                  <a:schemeClr val="tx1"/>
                </a:solidFill>
                <a:effectLst/>
              </a:rPr>
              <a:t>10:4)</a:t>
            </a:r>
          </a:p>
        </p:txBody>
      </p:sp>
    </p:spTree>
    <p:extLst>
      <p:ext uri="{BB962C8B-B14F-4D97-AF65-F5344CB8AC3E}">
        <p14:creationId xmlns:p14="http://schemas.microsoft.com/office/powerpoint/2010/main" val="3482715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075"/>
            <a:ext cx="10515600" cy="1325563"/>
          </a:xfrm>
        </p:spPr>
        <p:txBody>
          <a:bodyPr/>
          <a:lstStyle/>
          <a:p>
            <a:endParaRPr lang="en-CA"/>
          </a:p>
        </p:txBody>
      </p:sp>
      <p:sp>
        <p:nvSpPr>
          <p:cNvPr id="3" name="Content Placeholder 2"/>
          <p:cNvSpPr>
            <a:spLocks noGrp="1"/>
          </p:cNvSpPr>
          <p:nvPr>
            <p:ph idx="1"/>
          </p:nvPr>
        </p:nvSpPr>
        <p:spPr>
          <a:xfrm>
            <a:off x="595304" y="514350"/>
            <a:ext cx="8148646" cy="6443663"/>
          </a:xfrm>
        </p:spPr>
        <p:txBody>
          <a:bodyPr>
            <a:normAutofit/>
          </a:bodyPr>
          <a:lstStyle/>
          <a:p>
            <a:r>
              <a:rPr lang="en-CA" sz="4000" b="1" dirty="0">
                <a:solidFill>
                  <a:schemeClr val="tx1"/>
                </a:solidFill>
                <a:effectLst/>
              </a:rPr>
              <a:t>Unsurprisingly, linking the rock with God or Christ encourages us to build a life founded upon Him. </a:t>
            </a:r>
          </a:p>
          <a:p>
            <a:r>
              <a:rPr lang="en-CA" sz="4000" b="1" dirty="0" smtClean="0">
                <a:solidFill>
                  <a:schemeClr val="tx1"/>
                </a:solidFill>
                <a:effectLst/>
              </a:rPr>
              <a:t>While </a:t>
            </a:r>
            <a:r>
              <a:rPr lang="en-CA" sz="4000" b="1" dirty="0">
                <a:solidFill>
                  <a:schemeClr val="tx1"/>
                </a:solidFill>
                <a:effectLst/>
              </a:rPr>
              <a:t>there is certainly nothing wrong with taking time to determine the foundation upon which one is building one’s life, I’m not sure this is Christ’s point in this passage. </a:t>
            </a:r>
            <a:endParaRPr lang="en-CA" sz="4000" b="1" dirty="0" smtClean="0">
              <a:solidFill>
                <a:schemeClr val="tx1"/>
              </a:solidFill>
              <a:effectLst/>
            </a:endParaRPr>
          </a:p>
          <a:p>
            <a:r>
              <a:rPr lang="en-CA" sz="4000" b="1" dirty="0" smtClean="0">
                <a:solidFill>
                  <a:schemeClr val="tx1"/>
                </a:solidFill>
                <a:effectLst/>
              </a:rPr>
              <a:t>Who </a:t>
            </a:r>
            <a:r>
              <a:rPr lang="en-CA" sz="4000" b="1" dirty="0">
                <a:solidFill>
                  <a:schemeClr val="tx1"/>
                </a:solidFill>
                <a:effectLst/>
              </a:rPr>
              <a:t>can tell me what Jesus is speaking about here? </a:t>
            </a:r>
            <a:endParaRPr lang="en-CA" b="1" dirty="0">
              <a:solidFill>
                <a:schemeClr val="tx1"/>
              </a:solidFill>
            </a:endParaRPr>
          </a:p>
          <a:p>
            <a:endParaRPr lang="en-CA" dirty="0"/>
          </a:p>
        </p:txBody>
      </p:sp>
      <p:pic>
        <p:nvPicPr>
          <p:cNvPr id="4" name="Picture 2" descr="Matthew 7:24 - Graphics for the Church"/>
          <p:cNvPicPr>
            <a:picLocks noChangeAspect="1" noChangeArrowheads="1"/>
          </p:cNvPicPr>
          <p:nvPr/>
        </p:nvPicPr>
        <p:blipFill rotWithShape="1">
          <a:blip r:embed="rId2">
            <a:extLst>
              <a:ext uri="{28A0092B-C50C-407E-A947-70E740481C1C}">
                <a14:useLocalDpi xmlns:a14="http://schemas.microsoft.com/office/drawing/2010/main" val="0"/>
              </a:ext>
            </a:extLst>
          </a:blip>
          <a:srcRect l="67186" r="7409" b="28986"/>
          <a:stretch/>
        </p:blipFill>
        <p:spPr bwMode="auto">
          <a:xfrm>
            <a:off x="9424996" y="514350"/>
            <a:ext cx="2171700" cy="341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04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3408" y="479997"/>
            <a:ext cx="10910891" cy="2734689"/>
          </a:xfrm>
        </p:spPr>
        <p:txBody>
          <a:bodyPr>
            <a:noAutofit/>
          </a:bodyPr>
          <a:lstStyle/>
          <a:p>
            <a:r>
              <a:rPr lang="en-CA" b="1" dirty="0">
                <a:solidFill>
                  <a:schemeClr val="tx1"/>
                </a:solidFill>
                <a:effectLst/>
              </a:rPr>
              <a:t>Jesus is speaking </a:t>
            </a:r>
            <a:r>
              <a:rPr lang="en-CA" b="1" dirty="0" smtClean="0">
                <a:solidFill>
                  <a:schemeClr val="tx1"/>
                </a:solidFill>
                <a:effectLst/>
              </a:rPr>
              <a:t>about </a:t>
            </a:r>
            <a:r>
              <a:rPr lang="en-CA" b="1" dirty="0">
                <a:solidFill>
                  <a:schemeClr val="tx1"/>
                </a:solidFill>
                <a:effectLst/>
              </a:rPr>
              <a:t>the failure to </a:t>
            </a:r>
            <a:r>
              <a:rPr lang="en-CA" b="1" dirty="0" smtClean="0">
                <a:solidFill>
                  <a:schemeClr val="tx1"/>
                </a:solidFill>
                <a:effectLst/>
              </a:rPr>
              <a:t>put into practice His  words. </a:t>
            </a:r>
          </a:p>
          <a:p>
            <a:r>
              <a:rPr lang="en-CA" b="1" dirty="0">
                <a:solidFill>
                  <a:schemeClr val="tx1"/>
                </a:solidFill>
                <a:effectLst/>
              </a:rPr>
              <a:t>“Do not merely listen to the word, and so deceive yourselves. Do what it says. Anyone who listens to the word but does not do what it says is like someone who looks at his face in a mirror and, after looking at himself, goes away and immediately forgets what he looks like. But whoever looks intently into the perfect law that gives freedom, and continues in it—not forgetting </a:t>
            </a:r>
            <a:r>
              <a:rPr lang="en-CA" b="1" dirty="0" smtClean="0">
                <a:solidFill>
                  <a:schemeClr val="tx1"/>
                </a:solidFill>
                <a:effectLst/>
              </a:rPr>
              <a:t>                         what </a:t>
            </a:r>
            <a:r>
              <a:rPr lang="en-CA" b="1" dirty="0">
                <a:solidFill>
                  <a:schemeClr val="tx1"/>
                </a:solidFill>
                <a:effectLst/>
              </a:rPr>
              <a:t>they have heard, but doing it—they will </a:t>
            </a:r>
            <a:r>
              <a:rPr lang="en-CA" b="1" dirty="0" smtClean="0">
                <a:solidFill>
                  <a:schemeClr val="tx1"/>
                </a:solidFill>
                <a:effectLst/>
              </a:rPr>
              <a:t>                         be </a:t>
            </a:r>
            <a:r>
              <a:rPr lang="en-CA" b="1" dirty="0">
                <a:solidFill>
                  <a:schemeClr val="tx1"/>
                </a:solidFill>
                <a:effectLst/>
              </a:rPr>
              <a:t>blessed in what they do.” (James 1:22-25)</a:t>
            </a:r>
          </a:p>
          <a:p>
            <a:endParaRPr lang="en-CA" b="1" dirty="0">
              <a:solidFill>
                <a:schemeClr val="tx1"/>
              </a:solidFill>
              <a:effectLst/>
            </a:endParaRPr>
          </a:p>
        </p:txBody>
      </p:sp>
    </p:spTree>
    <p:extLst>
      <p:ext uri="{BB962C8B-B14F-4D97-AF65-F5344CB8AC3E}">
        <p14:creationId xmlns:p14="http://schemas.microsoft.com/office/powerpoint/2010/main" val="145124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6848475" cy="3819522"/>
          </a:xfrm>
        </p:spPr>
        <p:txBody>
          <a:bodyPr>
            <a:noAutofit/>
          </a:bodyPr>
          <a:lstStyle/>
          <a:p>
            <a:r>
              <a:rPr lang="en-CA" b="1" dirty="0" smtClean="0">
                <a:solidFill>
                  <a:schemeClr val="tx1"/>
                </a:solidFill>
                <a:effectLst/>
              </a:rPr>
              <a:t>The </a:t>
            </a:r>
            <a:r>
              <a:rPr lang="en-CA" b="1" dirty="0">
                <a:solidFill>
                  <a:schemeClr val="tx1"/>
                </a:solidFill>
                <a:effectLst/>
              </a:rPr>
              <a:t>result of practicing the words of Christ is a life that withstands the stormy assault of the world</a:t>
            </a:r>
            <a:r>
              <a:rPr lang="en-CA" b="1" dirty="0" smtClean="0">
                <a:solidFill>
                  <a:schemeClr val="tx1"/>
                </a:solidFill>
                <a:effectLst/>
              </a:rPr>
              <a:t>.</a:t>
            </a:r>
          </a:p>
          <a:p>
            <a:r>
              <a:rPr lang="en-CA" b="1" dirty="0" smtClean="0">
                <a:solidFill>
                  <a:schemeClr val="tx1"/>
                </a:solidFill>
                <a:effectLst/>
              </a:rPr>
              <a:t>This </a:t>
            </a:r>
            <a:r>
              <a:rPr lang="en-CA" b="1" dirty="0">
                <a:solidFill>
                  <a:schemeClr val="tx1"/>
                </a:solidFill>
                <a:effectLst/>
              </a:rPr>
              <a:t>teaching is keenly focused on life in the here and now; life in the fourth quadrant of our Gospel Journey; life in victory in the here and now. </a:t>
            </a:r>
            <a:endParaRPr lang="en-CA" b="1" dirty="0" smtClean="0">
              <a:solidFill>
                <a:schemeClr val="tx1"/>
              </a:solidFill>
              <a:effectLst/>
            </a:endParaRPr>
          </a:p>
          <a:p>
            <a:r>
              <a:rPr lang="en-CA" b="1" dirty="0" smtClean="0">
                <a:solidFill>
                  <a:schemeClr val="tx1"/>
                </a:solidFill>
                <a:effectLst/>
              </a:rPr>
              <a:t>As </a:t>
            </a:r>
            <a:r>
              <a:rPr lang="en-CA" b="1" dirty="0">
                <a:solidFill>
                  <a:schemeClr val="tx1"/>
                </a:solidFill>
                <a:effectLst/>
              </a:rPr>
              <a:t>James indicates, when we put into practice Christ’s words, we “will be blessed in what [we] do</a:t>
            </a:r>
            <a:r>
              <a:rPr lang="en-CA" b="1" dirty="0" smtClean="0">
                <a:solidFill>
                  <a:schemeClr val="tx1"/>
                </a:solidFill>
                <a:effectLst/>
              </a:rPr>
              <a:t>”.</a:t>
            </a:r>
            <a:endParaRPr lang="en-CA" b="1" dirty="0">
              <a:solidFill>
                <a:schemeClr val="tx1"/>
              </a:solidFill>
              <a:effectLst/>
            </a:endParaRPr>
          </a:p>
        </p:txBody>
      </p:sp>
      <p:pic>
        <p:nvPicPr>
          <p:cNvPr id="6" name="Picture 2" descr="Matthew 7:24 - Graphics for the Church"/>
          <p:cNvPicPr>
            <a:picLocks noChangeAspect="1" noChangeArrowheads="1"/>
          </p:cNvPicPr>
          <p:nvPr/>
        </p:nvPicPr>
        <p:blipFill rotWithShape="1">
          <a:blip r:embed="rId2">
            <a:extLst>
              <a:ext uri="{28A0092B-C50C-407E-A947-70E740481C1C}">
                <a14:useLocalDpi xmlns:a14="http://schemas.microsoft.com/office/drawing/2010/main" val="0"/>
              </a:ext>
            </a:extLst>
          </a:blip>
          <a:srcRect l="67186" r="7409" b="28986"/>
          <a:stretch/>
        </p:blipFill>
        <p:spPr bwMode="auto">
          <a:xfrm>
            <a:off x="9424996" y="514350"/>
            <a:ext cx="2171700" cy="341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7835</TotalTime>
  <Words>576</Words>
  <Application>Microsoft Office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Intro Inline</vt:lpstr>
      <vt:lpstr>Palace Script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96</cp:revision>
  <cp:lastPrinted>2023-05-19T16:54:39Z</cp:lastPrinted>
  <dcterms:created xsi:type="dcterms:W3CDTF">2023-01-10T20:29:15Z</dcterms:created>
  <dcterms:modified xsi:type="dcterms:W3CDTF">2023-05-26T18:06:39Z</dcterms:modified>
</cp:coreProperties>
</file>