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61" r:id="rId3"/>
    <p:sldId id="257" r:id="rId4"/>
    <p:sldId id="278" r:id="rId5"/>
    <p:sldId id="274" r:id="rId6"/>
    <p:sldId id="275" r:id="rId7"/>
    <p:sldId id="276" r:id="rId8"/>
    <p:sldId id="273" r:id="rId9"/>
    <p:sldId id="258" r:id="rId10"/>
    <p:sldId id="271" r:id="rId11"/>
    <p:sldId id="259" r:id="rId12"/>
    <p:sldId id="260" r:id="rId13"/>
    <p:sldId id="26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1EB8BF"/>
    <a:srgbClr val="353535"/>
    <a:srgbClr val="000000"/>
    <a:srgbClr val="FFFFFF"/>
    <a:srgbClr val="5AB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951AF98-0DF8-48C6-83E6-ED11E69E4C01}" type="datetimeFigureOut">
              <a:rPr lang="en-CA" smtClean="0"/>
              <a:t>2023-04-14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241495-192F-4BD1-8FCF-EC39E016B512}" type="slidenum">
              <a:rPr lang="en-CA" smtClean="0"/>
              <a:t>‹#›</a:t>
            </a:fld>
            <a:endParaRPr lang="en-CA"/>
          </a:p>
        </p:txBody>
      </p:sp>
    </p:spTree>
    <p:extLst>
      <p:ext uri="{BB962C8B-B14F-4D97-AF65-F5344CB8AC3E}">
        <p14:creationId xmlns:p14="http://schemas.microsoft.com/office/powerpoint/2010/main" val="41263305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 y="-1"/>
            <a:ext cx="12187947" cy="6860281"/>
          </a:xfrm>
          <a:prstGeom prst="rect">
            <a:avLst/>
          </a:prstGeom>
        </p:spPr>
      </p:pic>
      <p:sp>
        <p:nvSpPr>
          <p:cNvPr id="8" name="TextBox 7"/>
          <p:cNvSpPr txBox="1"/>
          <p:nvPr userDrawn="1"/>
        </p:nvSpPr>
        <p:spPr>
          <a:xfrm>
            <a:off x="4038600" y="1467714"/>
            <a:ext cx="9266830" cy="3170099"/>
          </a:xfrm>
          <a:prstGeom prst="rect">
            <a:avLst/>
          </a:prstGeom>
          <a:noFill/>
        </p:spPr>
        <p:txBody>
          <a:bodyPr wrap="square" rtlCol="0">
            <a:spAutoFit/>
          </a:bodyPr>
          <a:lstStyle/>
          <a:p>
            <a:r>
              <a:rPr lang="en-CA" sz="20000" dirty="0" smtClean="0">
                <a:latin typeface="Palace Script MT" panose="030303020206070C0B05" pitchFamily="66" charset="0"/>
              </a:rPr>
              <a:t>on the</a:t>
            </a:r>
            <a:endParaRPr lang="en-CA" sz="20000" dirty="0">
              <a:latin typeface="Palace Script MT" panose="030303020206070C0B05" pitchFamily="66" charset="0"/>
            </a:endParaRPr>
          </a:p>
        </p:txBody>
      </p:sp>
    </p:spTree>
    <p:extLst>
      <p:ext uri="{BB962C8B-B14F-4D97-AF65-F5344CB8AC3E}">
        <p14:creationId xmlns:p14="http://schemas.microsoft.com/office/powerpoint/2010/main" val="19382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47587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11134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220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8BC71-60AE-4E32-AA7F-8DE4505796A4}" type="datetimeFigureOut">
              <a:rPr lang="en-CA" smtClean="0"/>
              <a:t>2023-04-14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36061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38BC71-60AE-4E32-AA7F-8DE4505796A4}" type="datetimeFigureOut">
              <a:rPr lang="en-CA" smtClean="0"/>
              <a:t>2023-04-14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0213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38BC71-60AE-4E32-AA7F-8DE4505796A4}" type="datetimeFigureOut">
              <a:rPr lang="en-CA" smtClean="0"/>
              <a:t>2023-04-14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318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38BC71-60AE-4E32-AA7F-8DE4505796A4}" type="datetimeFigureOut">
              <a:rPr lang="en-CA" smtClean="0"/>
              <a:t>2023-04-14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493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BC71-60AE-4E32-AA7F-8DE4505796A4}" type="datetimeFigureOut">
              <a:rPr lang="en-CA" smtClean="0"/>
              <a:t>2023-04-14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4241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1451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556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s://png.pngtree.com/back_origin_pic/03/74/71/cc0c8ec8c2d1810fcfe8b8eecbeb69cf.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214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8BC71-60AE-4E32-AA7F-8DE4505796A4}" type="datetimeFigureOut">
              <a:rPr lang="en-CA" smtClean="0"/>
              <a:t>2023-04-14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28585-0EBF-4093-9538-5E8B2EAFC96B}" type="slidenum">
              <a:rPr lang="en-CA" smtClean="0"/>
              <a:t>‹#›</a:t>
            </a:fld>
            <a:endParaRPr lang="en-CA"/>
          </a:p>
        </p:txBody>
      </p:sp>
      <p:sp>
        <p:nvSpPr>
          <p:cNvPr id="9" name="Isosceles Triangle 8"/>
          <p:cNvSpPr/>
          <p:nvPr userDrawn="1"/>
        </p:nvSpPr>
        <p:spPr>
          <a:xfrm>
            <a:off x="9087729" y="4346917"/>
            <a:ext cx="3126780" cy="25110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userDrawn="1"/>
        </p:nvSpPr>
        <p:spPr>
          <a:xfrm>
            <a:off x="6891900" y="4663530"/>
            <a:ext cx="7471229" cy="2123658"/>
          </a:xfrm>
          <a:prstGeom prst="rect">
            <a:avLst/>
          </a:prstGeom>
          <a:noFill/>
        </p:spPr>
        <p:txBody>
          <a:bodyPr wrap="square" rtlCol="0">
            <a:spAutoFit/>
          </a:bodyPr>
          <a:lstStyle/>
          <a:p>
            <a:pPr algn="ctr"/>
            <a:r>
              <a:rPr lang="en-CA" sz="4400" dirty="0" smtClean="0">
                <a:solidFill>
                  <a:srgbClr val="000000"/>
                </a:solidFill>
                <a:latin typeface="Intro Inline" panose="02000000000000000000" pitchFamily="50" charset="0"/>
              </a:rPr>
              <a:t>Sermon</a:t>
            </a:r>
          </a:p>
          <a:p>
            <a:pPr algn="ctr"/>
            <a:r>
              <a:rPr lang="en-CA" sz="4400" dirty="0" smtClean="0">
                <a:solidFill>
                  <a:srgbClr val="000000"/>
                </a:solidFill>
                <a:latin typeface="Intro Inline" panose="02000000000000000000" pitchFamily="50" charset="0"/>
              </a:rPr>
              <a:t> </a:t>
            </a:r>
          </a:p>
          <a:p>
            <a:pPr algn="ctr"/>
            <a:r>
              <a:rPr lang="en-CA" sz="4400" dirty="0" smtClean="0">
                <a:solidFill>
                  <a:srgbClr val="000000"/>
                </a:solidFill>
                <a:latin typeface="Intro Inline" panose="02000000000000000000" pitchFamily="50" charset="0"/>
              </a:rPr>
              <a:t>Mount</a:t>
            </a:r>
            <a:endParaRPr lang="en-CA" sz="4400" dirty="0">
              <a:solidFill>
                <a:srgbClr val="000000"/>
              </a:solidFill>
              <a:latin typeface="Intro Inline" panose="02000000000000000000" pitchFamily="50" charset="0"/>
            </a:endParaRPr>
          </a:p>
        </p:txBody>
      </p:sp>
      <p:sp>
        <p:nvSpPr>
          <p:cNvPr id="8" name="TextBox 7"/>
          <p:cNvSpPr txBox="1"/>
          <p:nvPr userDrawn="1"/>
        </p:nvSpPr>
        <p:spPr>
          <a:xfrm>
            <a:off x="9729714" y="4792496"/>
            <a:ext cx="9266830" cy="1631216"/>
          </a:xfrm>
          <a:prstGeom prst="rect">
            <a:avLst/>
          </a:prstGeom>
          <a:noFill/>
        </p:spPr>
        <p:txBody>
          <a:bodyPr wrap="square" rtlCol="0">
            <a:spAutoFit/>
          </a:bodyPr>
          <a:lstStyle/>
          <a:p>
            <a:r>
              <a:rPr lang="en-CA" sz="10000" dirty="0" smtClean="0">
                <a:latin typeface="Palace Script MT" panose="030303020206070C0B05" pitchFamily="66" charset="0"/>
              </a:rPr>
              <a:t>on the</a:t>
            </a:r>
            <a:endParaRPr lang="en-CA" sz="10000" dirty="0">
              <a:latin typeface="Palace Script MT" panose="030303020206070C0B05" pitchFamily="66" charset="0"/>
            </a:endParaRPr>
          </a:p>
        </p:txBody>
      </p:sp>
    </p:spTree>
    <p:extLst>
      <p:ext uri="{BB962C8B-B14F-4D97-AF65-F5344CB8AC3E}">
        <p14:creationId xmlns:p14="http://schemas.microsoft.com/office/powerpoint/2010/main" val="227068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bg1"/>
          </a:solidFill>
          <a:effectLst>
            <a:outerShdw blurRad="38100" dist="38100" dir="2700000" algn="tl">
              <a:srgbClr val="000000">
                <a:alpha val="43137"/>
              </a:srgbClr>
            </a:outerShdw>
          </a:effectLst>
          <a:latin typeface="Intro Inline"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68228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65125"/>
            <a:ext cx="11372850" cy="1325563"/>
          </a:xfrm>
        </p:spPr>
        <p:txBody>
          <a:bodyPr>
            <a:normAutofit/>
          </a:bodyPr>
          <a:lstStyle/>
          <a:p>
            <a:r>
              <a:rPr lang="en-CA" sz="3600" dirty="0" smtClean="0">
                <a:solidFill>
                  <a:schemeClr val="tx1"/>
                </a:solidFill>
              </a:rPr>
              <a:t>Treasuring Others above Earthly Wealth</a:t>
            </a:r>
            <a:endParaRPr lang="en-CA" sz="3600" dirty="0">
              <a:solidFill>
                <a:schemeClr val="tx1"/>
              </a:solidFill>
            </a:endParaRPr>
          </a:p>
        </p:txBody>
      </p:sp>
      <p:sp>
        <p:nvSpPr>
          <p:cNvPr id="4" name="Content Placeholder 3"/>
          <p:cNvSpPr>
            <a:spLocks noGrp="1"/>
          </p:cNvSpPr>
          <p:nvPr>
            <p:ph idx="1"/>
          </p:nvPr>
        </p:nvSpPr>
        <p:spPr>
          <a:xfrm>
            <a:off x="414338" y="1443031"/>
            <a:ext cx="8915400" cy="5086347"/>
          </a:xfrm>
        </p:spPr>
        <p:txBody>
          <a:bodyPr>
            <a:normAutofit/>
          </a:bodyPr>
          <a:lstStyle/>
          <a:p>
            <a:r>
              <a:rPr lang="en-CA" b="1" dirty="0">
                <a:solidFill>
                  <a:schemeClr val="tx1"/>
                </a:solidFill>
                <a:effectLst/>
              </a:rPr>
              <a:t>A</a:t>
            </a:r>
            <a:r>
              <a:rPr lang="en-CA" b="1" dirty="0" smtClean="0">
                <a:solidFill>
                  <a:schemeClr val="tx1"/>
                </a:solidFill>
                <a:effectLst/>
              </a:rPr>
              <a:t>s </a:t>
            </a:r>
            <a:r>
              <a:rPr lang="en-CA" b="1" dirty="0">
                <a:solidFill>
                  <a:schemeClr val="tx1"/>
                </a:solidFill>
                <a:effectLst/>
              </a:rPr>
              <a:t>followers of Jesus, we are to love one another more than we love money; we are to treasure one another beyond our possessions. </a:t>
            </a:r>
            <a:endParaRPr lang="en-CA" b="1" dirty="0" smtClean="0">
              <a:solidFill>
                <a:schemeClr val="tx1"/>
              </a:solidFill>
              <a:effectLst/>
            </a:endParaRPr>
          </a:p>
          <a:p>
            <a:r>
              <a:rPr lang="en-CA" b="1" dirty="0">
                <a:solidFill>
                  <a:schemeClr val="tx1"/>
                </a:solidFill>
                <a:effectLst/>
              </a:rPr>
              <a:t>Secure a heavenly treasure, not by hoarding possessions, but by actively loving others sacrificially. Refuse to be possession-focussed, but be people-focussed instead! </a:t>
            </a:r>
            <a:endParaRPr lang="en-CA" b="1" dirty="0" smtClean="0">
              <a:solidFill>
                <a:schemeClr val="tx1"/>
              </a:solidFill>
              <a:effectLst/>
            </a:endParaRPr>
          </a:p>
          <a:p>
            <a:r>
              <a:rPr lang="en-CA" b="1" dirty="0" smtClean="0">
                <a:solidFill>
                  <a:schemeClr val="tx1"/>
                </a:solidFill>
                <a:effectLst/>
              </a:rPr>
              <a:t>We </a:t>
            </a:r>
            <a:r>
              <a:rPr lang="en-CA" b="1" dirty="0">
                <a:solidFill>
                  <a:schemeClr val="tx1"/>
                </a:solidFill>
                <a:effectLst/>
              </a:rPr>
              <a:t>are to care about the souls of those around us more than we care about our possessions. </a:t>
            </a:r>
          </a:p>
          <a:p>
            <a:endParaRPr lang="en-CA" b="1" dirty="0" smtClean="0">
              <a:solidFill>
                <a:srgbClr val="000000"/>
              </a:solidFill>
              <a:effectLst/>
            </a:endParaRPr>
          </a:p>
        </p:txBody>
      </p:sp>
      <p:pic>
        <p:nvPicPr>
          <p:cNvPr id="2050" name="Picture 2" descr="https://static1.squarespace.com/static/54bf0beae4b01fd4b7571e91/t/550ee72ce4b035ab73061942/1427040061238/oshea-divorce-law-oh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708" y="-4280630"/>
            <a:ext cx="533192" cy="376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easure 1 | Treasure chest, Treasures, Free vecto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329" y="1690688"/>
            <a:ext cx="2498217"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90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914525"/>
            <a:ext cx="8434388" cy="3100388"/>
          </a:xfrm>
        </p:spPr>
        <p:txBody>
          <a:bodyPr>
            <a:noAutofit/>
          </a:bodyPr>
          <a:lstStyle/>
          <a:p>
            <a:r>
              <a:rPr lang="en-CA" b="1" dirty="0">
                <a:solidFill>
                  <a:schemeClr val="tx1"/>
                </a:solidFill>
                <a:effectLst/>
              </a:rPr>
              <a:t>W</a:t>
            </a:r>
            <a:r>
              <a:rPr lang="en-CA" b="1" dirty="0" smtClean="0">
                <a:solidFill>
                  <a:schemeClr val="tx1"/>
                </a:solidFill>
                <a:effectLst/>
              </a:rPr>
              <a:t>hat </a:t>
            </a:r>
            <a:r>
              <a:rPr lang="en-CA" b="1" dirty="0">
                <a:solidFill>
                  <a:schemeClr val="tx1"/>
                </a:solidFill>
                <a:effectLst/>
              </a:rPr>
              <a:t>do I treasure in life? </a:t>
            </a:r>
            <a:endParaRPr lang="en-CA" b="1" dirty="0" smtClean="0">
              <a:solidFill>
                <a:schemeClr val="tx1"/>
              </a:solidFill>
              <a:effectLst/>
            </a:endParaRPr>
          </a:p>
          <a:p>
            <a:r>
              <a:rPr lang="en-CA" b="1" dirty="0" smtClean="0">
                <a:solidFill>
                  <a:schemeClr val="tx1"/>
                </a:solidFill>
                <a:effectLst/>
              </a:rPr>
              <a:t>Do </a:t>
            </a:r>
            <a:r>
              <a:rPr lang="en-CA" b="1" dirty="0">
                <a:solidFill>
                  <a:schemeClr val="tx1"/>
                </a:solidFill>
                <a:effectLst/>
              </a:rPr>
              <a:t>I treasure God? </a:t>
            </a:r>
            <a:endParaRPr lang="en-CA" b="1" dirty="0" smtClean="0">
              <a:solidFill>
                <a:schemeClr val="tx1"/>
              </a:solidFill>
              <a:effectLst/>
            </a:endParaRPr>
          </a:p>
          <a:p>
            <a:r>
              <a:rPr lang="en-CA" b="1" dirty="0" smtClean="0">
                <a:solidFill>
                  <a:schemeClr val="tx1"/>
                </a:solidFill>
                <a:effectLst/>
              </a:rPr>
              <a:t>Do </a:t>
            </a:r>
            <a:r>
              <a:rPr lang="en-CA" b="1" dirty="0">
                <a:solidFill>
                  <a:schemeClr val="tx1"/>
                </a:solidFill>
                <a:effectLst/>
              </a:rPr>
              <a:t>I treasure others? </a:t>
            </a:r>
            <a:endParaRPr lang="en-CA" b="1" dirty="0" smtClean="0">
              <a:solidFill>
                <a:schemeClr val="tx1"/>
              </a:solidFill>
              <a:effectLst/>
            </a:endParaRPr>
          </a:p>
          <a:p>
            <a:r>
              <a:rPr lang="en-CA" b="1" dirty="0" smtClean="0">
                <a:solidFill>
                  <a:schemeClr val="tx1"/>
                </a:solidFill>
                <a:effectLst/>
              </a:rPr>
              <a:t>Do </a:t>
            </a:r>
            <a:r>
              <a:rPr lang="en-CA" b="1" dirty="0">
                <a:solidFill>
                  <a:schemeClr val="tx1"/>
                </a:solidFill>
                <a:effectLst/>
              </a:rPr>
              <a:t>I treasure money and possessions? </a:t>
            </a:r>
            <a:endParaRPr lang="en-CA" b="1" dirty="0" smtClean="0">
              <a:solidFill>
                <a:schemeClr val="tx1"/>
              </a:solidFill>
              <a:effectLst/>
            </a:endParaRPr>
          </a:p>
          <a:p>
            <a:r>
              <a:rPr lang="en-CA" b="1" dirty="0" smtClean="0">
                <a:solidFill>
                  <a:schemeClr val="tx1"/>
                </a:solidFill>
                <a:effectLst/>
              </a:rPr>
              <a:t>Where </a:t>
            </a:r>
            <a:r>
              <a:rPr lang="en-CA" b="1" dirty="0">
                <a:solidFill>
                  <a:schemeClr val="tx1"/>
                </a:solidFill>
                <a:effectLst/>
              </a:rPr>
              <a:t>is my heart, and therefore my treasure, today?</a:t>
            </a:r>
            <a:endParaRPr lang="en-CA" b="1" dirty="0">
              <a:solidFill>
                <a:schemeClr val="tx1"/>
              </a:solidFill>
              <a:effectLst/>
            </a:endParaRPr>
          </a:p>
        </p:txBody>
      </p:sp>
      <p:sp>
        <p:nvSpPr>
          <p:cNvPr id="2" name="Title 1"/>
          <p:cNvSpPr>
            <a:spLocks noGrp="1"/>
          </p:cNvSpPr>
          <p:nvPr>
            <p:ph type="title"/>
          </p:nvPr>
        </p:nvSpPr>
        <p:spPr/>
        <p:txBody>
          <a:bodyPr/>
          <a:lstStyle/>
          <a:p>
            <a:r>
              <a:rPr lang="en-CA" dirty="0" smtClean="0">
                <a:solidFill>
                  <a:schemeClr val="tx1"/>
                </a:solidFill>
              </a:rPr>
              <a:t>REFLECTION QUESTIONS</a:t>
            </a:r>
            <a:endParaRPr lang="en-CA" dirty="0">
              <a:solidFill>
                <a:schemeClr val="tx1"/>
              </a:solidFill>
            </a:endParaRPr>
          </a:p>
        </p:txBody>
      </p:sp>
      <p:pic>
        <p:nvPicPr>
          <p:cNvPr id="4" name="Picture 2" descr="treasure 1 | Treasure chest, Treasures, Free vector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329" y="1690688"/>
            <a:ext cx="2498217"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8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2" name="Content Placeholder 1"/>
          <p:cNvSpPr>
            <a:spLocks noGrp="1"/>
          </p:cNvSpPr>
          <p:nvPr>
            <p:ph idx="1"/>
          </p:nvPr>
        </p:nvSpPr>
        <p:spPr>
          <a:xfrm>
            <a:off x="838200" y="557213"/>
            <a:ext cx="10515600" cy="5619750"/>
          </a:xfrm>
        </p:spPr>
        <p:txBody>
          <a:bodyPr>
            <a:normAutofit/>
          </a:bodyPr>
          <a:lstStyle/>
          <a:p>
            <a:r>
              <a:rPr lang="en-CA" b="1" dirty="0" smtClean="0">
                <a:solidFill>
                  <a:schemeClr val="tx1"/>
                </a:solidFill>
                <a:effectLst/>
              </a:rPr>
              <a:t>Due to the sinful condition of our world, I wonder if we don’t quite understand the unhealthiness of our eyes, not physically, of course, but spiritually.</a:t>
            </a:r>
          </a:p>
          <a:p>
            <a:r>
              <a:rPr lang="en-CA" b="1" dirty="0" smtClean="0">
                <a:solidFill>
                  <a:schemeClr val="tx1"/>
                </a:solidFill>
                <a:effectLst/>
              </a:rPr>
              <a:t>Do we fail to fully appreciate how “the god of this age has blinded the minds of unbelievers, so that they cannot see the light of the gospel that displays the glory of Christ, who is the image of God” (2 Corinthians 4:4)? </a:t>
            </a:r>
          </a:p>
          <a:p>
            <a:r>
              <a:rPr lang="en-CA" b="1" dirty="0" smtClean="0">
                <a:solidFill>
                  <a:schemeClr val="tx1"/>
                </a:solidFill>
                <a:effectLst/>
              </a:rPr>
              <a:t>How often we might short-change ourselves                                       on living in victory because our eyes are                                            yet unhealthy?</a:t>
            </a:r>
            <a:endParaRPr lang="en-CA" b="1" dirty="0">
              <a:solidFill>
                <a:schemeClr val="tx1"/>
              </a:solidFill>
              <a:effectLst/>
            </a:endParaRPr>
          </a:p>
        </p:txBody>
      </p:sp>
    </p:spTree>
    <p:extLst>
      <p:ext uri="{BB962C8B-B14F-4D97-AF65-F5344CB8AC3E}">
        <p14:creationId xmlns:p14="http://schemas.microsoft.com/office/powerpoint/2010/main" val="331544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913" y="585788"/>
            <a:ext cx="9672637" cy="6100762"/>
          </a:xfrm>
        </p:spPr>
        <p:txBody>
          <a:bodyPr>
            <a:normAutofit lnSpcReduction="10000"/>
          </a:bodyPr>
          <a:lstStyle/>
          <a:p>
            <a:pPr marL="0" indent="0">
              <a:buNone/>
            </a:pPr>
            <a:r>
              <a:rPr lang="en-CA" b="1" dirty="0" smtClean="0">
                <a:solidFill>
                  <a:schemeClr val="tx1"/>
                </a:solidFill>
                <a:effectLst/>
              </a:rPr>
              <a:t>The Odd Story of Saul’s Scaly Eyes</a:t>
            </a:r>
          </a:p>
          <a:p>
            <a:r>
              <a:rPr lang="en-CA" b="1" dirty="0" smtClean="0">
                <a:solidFill>
                  <a:schemeClr val="tx1"/>
                </a:solidFill>
                <a:effectLst/>
              </a:rPr>
              <a:t>Might we need </a:t>
            </a:r>
            <a:r>
              <a:rPr lang="en-CA" b="1" dirty="0">
                <a:solidFill>
                  <a:schemeClr val="tx1"/>
                </a:solidFill>
                <a:effectLst/>
              </a:rPr>
              <a:t>a touch from Jesus to restore health to our eyes, so that we might rightly discern that which is of God, permitting us to live in </a:t>
            </a:r>
            <a:r>
              <a:rPr lang="en-CA" b="1" dirty="0" smtClean="0">
                <a:solidFill>
                  <a:schemeClr val="tx1"/>
                </a:solidFill>
                <a:effectLst/>
              </a:rPr>
              <a:t>victory? </a:t>
            </a:r>
          </a:p>
          <a:p>
            <a:r>
              <a:rPr lang="en-CA" b="1" dirty="0" smtClean="0">
                <a:solidFill>
                  <a:schemeClr val="tx1"/>
                </a:solidFill>
                <a:effectLst/>
              </a:rPr>
              <a:t>Might </a:t>
            </a:r>
            <a:r>
              <a:rPr lang="en-CA" b="1" dirty="0">
                <a:solidFill>
                  <a:schemeClr val="tx1"/>
                </a:solidFill>
                <a:effectLst/>
              </a:rPr>
              <a:t>we be a people who serve God only, loving Him wholeheartedly and a people who love one another generously and sacrificially. </a:t>
            </a:r>
            <a:endParaRPr lang="en-CA" b="1" dirty="0" smtClean="0">
              <a:solidFill>
                <a:schemeClr val="tx1"/>
              </a:solidFill>
              <a:effectLst/>
            </a:endParaRPr>
          </a:p>
          <a:p>
            <a:r>
              <a:rPr lang="en-CA" b="1" dirty="0" smtClean="0">
                <a:solidFill>
                  <a:schemeClr val="tx1"/>
                </a:solidFill>
                <a:effectLst/>
              </a:rPr>
              <a:t>Might </a:t>
            </a:r>
            <a:r>
              <a:rPr lang="en-CA" b="1" dirty="0">
                <a:solidFill>
                  <a:schemeClr val="tx1"/>
                </a:solidFill>
                <a:effectLst/>
              </a:rPr>
              <a:t>our hearts be set upon loving God and loving others and might we find </a:t>
            </a:r>
            <a:r>
              <a:rPr lang="en-CA" b="1" dirty="0" smtClean="0">
                <a:solidFill>
                  <a:schemeClr val="tx1"/>
                </a:solidFill>
                <a:effectLst/>
              </a:rPr>
              <a:t>the </a:t>
            </a:r>
            <a:r>
              <a:rPr lang="en-CA" b="1" dirty="0">
                <a:solidFill>
                  <a:schemeClr val="tx1"/>
                </a:solidFill>
                <a:effectLst/>
              </a:rPr>
              <a:t>heavenly </a:t>
            </a:r>
            <a:r>
              <a:rPr lang="en-CA" b="1" dirty="0" smtClean="0">
                <a:solidFill>
                  <a:schemeClr val="tx1"/>
                </a:solidFill>
                <a:effectLst/>
              </a:rPr>
              <a:t>treasure  that </a:t>
            </a:r>
            <a:r>
              <a:rPr lang="en-CA" b="1" dirty="0">
                <a:solidFill>
                  <a:schemeClr val="tx1"/>
                </a:solidFill>
                <a:effectLst/>
              </a:rPr>
              <a:t>accompanies a life shaped like this. </a:t>
            </a:r>
            <a:endParaRPr lang="en-CA" b="1" dirty="0" smtClean="0">
              <a:solidFill>
                <a:schemeClr val="tx1"/>
              </a:solidFill>
              <a:effectLst/>
            </a:endParaRPr>
          </a:p>
          <a:p>
            <a:r>
              <a:rPr lang="en-CA" b="1" dirty="0" smtClean="0">
                <a:solidFill>
                  <a:schemeClr val="tx1"/>
                </a:solidFill>
                <a:effectLst/>
              </a:rPr>
              <a:t>Might </a:t>
            </a:r>
            <a:r>
              <a:rPr lang="en-CA" b="1" dirty="0">
                <a:solidFill>
                  <a:schemeClr val="tx1"/>
                </a:solidFill>
                <a:effectLst/>
              </a:rPr>
              <a:t>God’s Spirit teach us how to treasure </a:t>
            </a:r>
            <a:r>
              <a:rPr lang="en-CA" b="1" dirty="0" smtClean="0">
                <a:solidFill>
                  <a:schemeClr val="tx1"/>
                </a:solidFill>
                <a:effectLst/>
              </a:rPr>
              <a:t>                         Jesus </a:t>
            </a:r>
            <a:r>
              <a:rPr lang="en-CA" b="1" dirty="0">
                <a:solidFill>
                  <a:schemeClr val="tx1"/>
                </a:solidFill>
                <a:effectLst/>
              </a:rPr>
              <a:t>and one another</a:t>
            </a:r>
            <a:r>
              <a:rPr lang="en-CA" b="1" dirty="0" smtClean="0">
                <a:solidFill>
                  <a:schemeClr val="tx1"/>
                </a:solidFill>
                <a:effectLst/>
              </a:rPr>
              <a:t>.</a:t>
            </a:r>
            <a:endParaRPr lang="en-CA" b="1" dirty="0">
              <a:solidFill>
                <a:schemeClr val="tx1"/>
              </a:solidFill>
              <a:effectLst/>
            </a:endParaRPr>
          </a:p>
        </p:txBody>
      </p:sp>
      <p:pic>
        <p:nvPicPr>
          <p:cNvPr id="4" name="Picture 2" descr="https://static.vecteezy.com/system/resources/previews/000/380/194/original/praying-vector-icon.jp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10975" y="1847053"/>
            <a:ext cx="2077359" cy="207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7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18" y="325428"/>
            <a:ext cx="9320219" cy="6018221"/>
          </a:xfrm>
        </p:spPr>
        <p:txBody>
          <a:bodyPr>
            <a:noAutofit/>
          </a:bodyPr>
          <a:lstStyle/>
          <a:p>
            <a:r>
              <a:rPr lang="en-CA" b="1" dirty="0" smtClean="0">
                <a:solidFill>
                  <a:srgbClr val="000000"/>
                </a:solidFill>
                <a:effectLst/>
              </a:rPr>
              <a:t>We know </a:t>
            </a:r>
            <a:r>
              <a:rPr lang="en-CA" b="1" dirty="0">
                <a:solidFill>
                  <a:srgbClr val="000000"/>
                </a:solidFill>
                <a:effectLst/>
              </a:rPr>
              <a:t>that we are free to obey the Law, not in order to win God's favor, but because we trust that His commandments will lead to full and lasting joy</a:t>
            </a:r>
            <a:r>
              <a:rPr lang="en-CA" b="1" dirty="0" smtClean="0">
                <a:solidFill>
                  <a:srgbClr val="000000"/>
                </a:solidFill>
                <a:effectLst/>
              </a:rPr>
              <a:t>.</a:t>
            </a:r>
          </a:p>
          <a:p>
            <a:r>
              <a:rPr lang="en-CA" b="1" dirty="0" smtClean="0">
                <a:solidFill>
                  <a:srgbClr val="000000"/>
                </a:solidFill>
                <a:effectLst/>
              </a:rPr>
              <a:t>We </a:t>
            </a:r>
            <a:r>
              <a:rPr lang="en-CA" b="1" dirty="0">
                <a:solidFill>
                  <a:srgbClr val="000000"/>
                </a:solidFill>
                <a:effectLst/>
              </a:rPr>
              <a:t>too can fulfill the law when we become great </a:t>
            </a:r>
            <a:r>
              <a:rPr lang="en-CA" b="1" dirty="0" smtClean="0">
                <a:solidFill>
                  <a:srgbClr val="000000"/>
                </a:solidFill>
                <a:effectLst/>
              </a:rPr>
              <a:t>commandment people. </a:t>
            </a:r>
          </a:p>
          <a:p>
            <a:r>
              <a:rPr lang="en-CA" b="1" dirty="0" smtClean="0">
                <a:solidFill>
                  <a:srgbClr val="000000"/>
                </a:solidFill>
                <a:effectLst/>
              </a:rPr>
              <a:t>The </a:t>
            </a:r>
            <a:r>
              <a:rPr lang="en-CA" b="1" dirty="0">
                <a:solidFill>
                  <a:srgbClr val="000000"/>
                </a:solidFill>
                <a:effectLst/>
              </a:rPr>
              <a:t>follower of Jesus is to find motivation for obedience in love and not in the fear of judgment. </a:t>
            </a:r>
            <a:endParaRPr lang="en-CA" b="1" dirty="0" smtClean="0">
              <a:solidFill>
                <a:srgbClr val="000000"/>
              </a:solidFill>
              <a:effectLst/>
            </a:endParaRPr>
          </a:p>
        </p:txBody>
      </p:sp>
      <p:pic>
        <p:nvPicPr>
          <p:cNvPr id="1026" name="Picture 2" descr="https://i.pinimg.com/originals/8b/0c/e3/8b0ce36db5dc5f1636a075d845611e9d.png"/>
          <p:cNvPicPr>
            <a:picLocks noChangeAspect="1" noChangeArrowheads="1"/>
          </p:cNvPicPr>
          <p:nvPr/>
        </p:nvPicPr>
        <p:blipFill rotWithShape="1">
          <a:blip r:embed="rId2">
            <a:extLst>
              <a:ext uri="{28A0092B-C50C-407E-A947-70E740481C1C}">
                <a14:useLocalDpi xmlns:a14="http://schemas.microsoft.com/office/drawing/2010/main" val="0"/>
              </a:ext>
            </a:extLst>
          </a:blip>
          <a:srcRect l="26489" t="28178" r="20934" b="29210"/>
          <a:stretch/>
        </p:blipFill>
        <p:spPr bwMode="auto">
          <a:xfrm>
            <a:off x="9901237" y="1257299"/>
            <a:ext cx="2091968" cy="1271589"/>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3" y="3705120"/>
            <a:ext cx="8103372" cy="4558147"/>
          </a:xfrm>
          <a:prstGeom prst="rect">
            <a:avLst/>
          </a:prstGeom>
        </p:spPr>
      </p:pic>
    </p:spTree>
    <p:extLst>
      <p:ext uri="{BB962C8B-B14F-4D97-AF65-F5344CB8AC3E}">
        <p14:creationId xmlns:p14="http://schemas.microsoft.com/office/powerpoint/2010/main" val="15638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871539"/>
            <a:ext cx="8091491" cy="5986461"/>
          </a:xfrm>
        </p:spPr>
        <p:txBody>
          <a:bodyPr>
            <a:noAutofit/>
          </a:bodyPr>
          <a:lstStyle/>
          <a:p>
            <a:pPr marL="0" indent="0">
              <a:buNone/>
            </a:pPr>
            <a:r>
              <a:rPr lang="en-CA" b="1" dirty="0" smtClean="0">
                <a:solidFill>
                  <a:schemeClr val="tx1"/>
                </a:solidFill>
                <a:effectLst/>
              </a:rPr>
              <a:t>“</a:t>
            </a:r>
            <a:r>
              <a:rPr lang="en-CA" b="1" dirty="0" smtClean="0">
                <a:solidFill>
                  <a:schemeClr val="tx1"/>
                </a:solidFill>
                <a:effectLst/>
              </a:rPr>
              <a:t>Do </a:t>
            </a:r>
            <a:r>
              <a:rPr lang="en-CA" b="1" dirty="0">
                <a:solidFill>
                  <a:schemeClr val="tx1"/>
                </a:solidFill>
                <a:effectLst/>
              </a:rPr>
              <a:t>not store up for yourselves treasures on earth, where moths and vermin destroy, and where thieves break in and steal. But store up for yourselves treasures in heaven, where moths and vermin do not destroy, and where thieves do not break in and steal. For where your treasure is, there your heart will be also. The eye is the lamp of the body. If your eyes are healthy, your whole body will be full of light</a:t>
            </a:r>
            <a:r>
              <a:rPr lang="en-CA" b="1" dirty="0" smtClean="0">
                <a:solidFill>
                  <a:schemeClr val="tx1"/>
                </a:solidFill>
                <a:effectLst/>
              </a:rPr>
              <a:t>.”</a:t>
            </a:r>
            <a:r>
              <a:rPr lang="en-CA" b="1" dirty="0">
                <a:solidFill>
                  <a:schemeClr val="tx1"/>
                </a:solidFill>
                <a:effectLst/>
              </a:rPr>
              <a:t> </a:t>
            </a:r>
            <a:endParaRPr lang="en-CA" b="1" dirty="0">
              <a:solidFill>
                <a:schemeClr val="tx1"/>
              </a:solidFill>
              <a:effectLst/>
            </a:endParaRPr>
          </a:p>
        </p:txBody>
      </p:sp>
    </p:spTree>
    <p:extLst>
      <p:ext uri="{BB962C8B-B14F-4D97-AF65-F5344CB8AC3E}">
        <p14:creationId xmlns:p14="http://schemas.microsoft.com/office/powerpoint/2010/main" val="4083054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871539"/>
            <a:ext cx="8091491" cy="5986461"/>
          </a:xfrm>
        </p:spPr>
        <p:txBody>
          <a:bodyPr>
            <a:noAutofit/>
          </a:bodyPr>
          <a:lstStyle/>
          <a:p>
            <a:pPr marL="0" indent="0">
              <a:buNone/>
            </a:pPr>
            <a:r>
              <a:rPr lang="en-CA" b="1" dirty="0">
                <a:solidFill>
                  <a:schemeClr val="tx1"/>
                </a:solidFill>
                <a:effectLst/>
              </a:rPr>
              <a:t>“But if your eyes are unhealthy, your whole body will be full of darkness. If then the light within you is darkness, how great is that darkness! No one can serve two masters. Either you will hate the one and love the other, or you will be devoted to the one and despise the other. You cannot serve both God and money</a:t>
            </a:r>
            <a:r>
              <a:rPr lang="en-CA" b="1" dirty="0" smtClean="0">
                <a:solidFill>
                  <a:schemeClr val="tx1"/>
                </a:solidFill>
                <a:effectLst/>
              </a:rPr>
              <a:t>.”</a:t>
            </a:r>
          </a:p>
          <a:p>
            <a:pPr marL="0" indent="0" algn="r">
              <a:buNone/>
            </a:pPr>
            <a:r>
              <a:rPr lang="en-CA" b="1" dirty="0">
                <a:solidFill>
                  <a:schemeClr val="tx1"/>
                </a:solidFill>
                <a:effectLst/>
              </a:rPr>
              <a:t>		</a:t>
            </a:r>
            <a:r>
              <a:rPr lang="en-CA" b="1" dirty="0" smtClean="0">
                <a:solidFill>
                  <a:schemeClr val="tx1"/>
                </a:solidFill>
                <a:effectLst/>
              </a:rPr>
              <a:t> - Matthew </a:t>
            </a:r>
            <a:r>
              <a:rPr lang="en-CA" b="1" dirty="0">
                <a:solidFill>
                  <a:schemeClr val="tx1"/>
                </a:solidFill>
                <a:effectLst/>
              </a:rPr>
              <a:t>6:19-24</a:t>
            </a:r>
            <a:endParaRPr lang="en-CA" b="1" dirty="0">
              <a:solidFill>
                <a:schemeClr val="tx1"/>
              </a:solidFill>
              <a:effectLst/>
            </a:endParaRPr>
          </a:p>
        </p:txBody>
      </p:sp>
    </p:spTree>
    <p:extLst>
      <p:ext uri="{BB962C8B-B14F-4D97-AF65-F5344CB8AC3E}">
        <p14:creationId xmlns:p14="http://schemas.microsoft.com/office/powerpoint/2010/main" val="215134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a:xfrm>
            <a:off x="838200" y="5243513"/>
            <a:ext cx="7405688" cy="933450"/>
          </a:xfrm>
        </p:spPr>
        <p:txBody>
          <a:bodyPr/>
          <a:lstStyle/>
          <a:p>
            <a:r>
              <a:rPr lang="en-CA" dirty="0" smtClean="0"/>
              <a:t>CON$UMERISM</a:t>
            </a:r>
            <a:endParaRPr lang="en-CA" dirty="0"/>
          </a:p>
        </p:txBody>
      </p:sp>
      <p:pic>
        <p:nvPicPr>
          <p:cNvPr id="3" name="Picture 2" descr="66 best Consumerism images on Pinterest | Minimalism, Anti consumeris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49" y="365125"/>
            <a:ext cx="5262563" cy="59965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7225" y="365125"/>
            <a:ext cx="3071813" cy="5996511"/>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640681" y="4857750"/>
            <a:ext cx="5800725" cy="1200329"/>
          </a:xfrm>
          <a:prstGeom prst="rect">
            <a:avLst/>
          </a:prstGeom>
          <a:noFill/>
        </p:spPr>
        <p:txBody>
          <a:bodyPr wrap="square" rtlCol="0">
            <a:spAutoFit/>
          </a:bodyPr>
          <a:lstStyle/>
          <a:p>
            <a:r>
              <a:rPr lang="en-CA" sz="7200" dirty="0" smtClean="0">
                <a:solidFill>
                  <a:srgbClr val="FEFEFE"/>
                </a:solidFill>
                <a:latin typeface="Impact" panose="020B0806030902050204" pitchFamily="34" charset="0"/>
              </a:rPr>
              <a:t>CON$UMERISM</a:t>
            </a:r>
            <a:endParaRPr lang="en-CA" sz="7200" dirty="0">
              <a:solidFill>
                <a:srgbClr val="FEFEFE"/>
              </a:solidFill>
              <a:latin typeface="Impact" panose="020B0806030902050204" pitchFamily="34" charset="0"/>
            </a:endParaRPr>
          </a:p>
        </p:txBody>
      </p:sp>
    </p:spTree>
    <p:extLst>
      <p:ext uri="{BB962C8B-B14F-4D97-AF65-F5344CB8AC3E}">
        <p14:creationId xmlns:p14="http://schemas.microsoft.com/office/powerpoint/2010/main" val="1451243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81018" y="485772"/>
            <a:ext cx="10977564" cy="5248275"/>
          </a:xfrm>
        </p:spPr>
        <p:txBody>
          <a:bodyPr>
            <a:noAutofit/>
          </a:bodyPr>
          <a:lstStyle/>
          <a:p>
            <a:r>
              <a:rPr lang="en-CA" b="1" dirty="0">
                <a:solidFill>
                  <a:schemeClr val="tx1"/>
                </a:solidFill>
                <a:effectLst/>
              </a:rPr>
              <a:t>W</a:t>
            </a:r>
            <a:r>
              <a:rPr lang="en-CA" b="1" dirty="0" smtClean="0">
                <a:solidFill>
                  <a:schemeClr val="tx1"/>
                </a:solidFill>
                <a:effectLst/>
              </a:rPr>
              <a:t>hat </a:t>
            </a:r>
            <a:r>
              <a:rPr lang="en-CA" b="1" dirty="0">
                <a:solidFill>
                  <a:schemeClr val="tx1"/>
                </a:solidFill>
                <a:effectLst/>
              </a:rPr>
              <a:t>if the treasures in heaven which Jesus urges us to store up somehow are gathered through our loving of God with all of our minds, hearts, souls and strength and our loving of our neighbours as ourselves? </a:t>
            </a:r>
            <a:endParaRPr lang="en-CA" b="1" dirty="0" smtClean="0">
              <a:solidFill>
                <a:schemeClr val="tx1"/>
              </a:solidFill>
              <a:effectLst/>
            </a:endParaRPr>
          </a:p>
          <a:p>
            <a:r>
              <a:rPr lang="en-CA" b="1" dirty="0" smtClean="0">
                <a:solidFill>
                  <a:schemeClr val="tx1"/>
                </a:solidFill>
                <a:effectLst/>
              </a:rPr>
              <a:t>What </a:t>
            </a:r>
            <a:r>
              <a:rPr lang="en-CA" b="1" dirty="0">
                <a:solidFill>
                  <a:schemeClr val="tx1"/>
                </a:solidFill>
                <a:effectLst/>
              </a:rPr>
              <a:t>if Jesus is teaching us here about the importance of treasuring God and treasuring others above treasuring earthly wealth? </a:t>
            </a:r>
            <a:endParaRPr lang="en-CA" b="1" dirty="0" smtClean="0">
              <a:solidFill>
                <a:schemeClr val="tx1"/>
              </a:solidFill>
              <a:effectLst/>
            </a:endParaRPr>
          </a:p>
        </p:txBody>
      </p:sp>
      <p:pic>
        <p:nvPicPr>
          <p:cNvPr id="2050" name="Picture 2" descr="PANAMA BAPTIST CHURCH - Baptist Church,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55549"/>
            <a:ext cx="5325034" cy="234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solidFill>
                  <a:schemeClr val="tx1"/>
                </a:solidFill>
                <a:effectLst/>
              </a:rPr>
              <a:t>treasuring God above earthly wealth</a:t>
            </a:r>
            <a:endParaRPr lang="en-CA" sz="3600" dirty="0">
              <a:solidFill>
                <a:schemeClr val="tx1"/>
              </a:solidFill>
            </a:endParaRPr>
          </a:p>
        </p:txBody>
      </p:sp>
      <p:sp>
        <p:nvSpPr>
          <p:cNvPr id="3" name="Content Placeholder 2"/>
          <p:cNvSpPr>
            <a:spLocks noGrp="1"/>
          </p:cNvSpPr>
          <p:nvPr>
            <p:ph idx="1"/>
          </p:nvPr>
        </p:nvSpPr>
        <p:spPr>
          <a:xfrm>
            <a:off x="581021" y="1485900"/>
            <a:ext cx="8620129" cy="4200519"/>
          </a:xfrm>
        </p:spPr>
        <p:txBody>
          <a:bodyPr>
            <a:noAutofit/>
          </a:bodyPr>
          <a:lstStyle/>
          <a:p>
            <a:r>
              <a:rPr lang="en-CA" b="1" dirty="0" smtClean="0">
                <a:solidFill>
                  <a:schemeClr val="tx1"/>
                </a:solidFill>
                <a:effectLst/>
              </a:rPr>
              <a:t>One biblical motive </a:t>
            </a:r>
            <a:r>
              <a:rPr lang="en-CA" b="1" dirty="0">
                <a:solidFill>
                  <a:schemeClr val="tx1"/>
                </a:solidFill>
                <a:effectLst/>
              </a:rPr>
              <a:t>for refusing to love money in order that we avoid all kinds of other evils - </a:t>
            </a:r>
            <a:r>
              <a:rPr lang="en-CA" b="1" dirty="0" smtClean="0">
                <a:solidFill>
                  <a:schemeClr val="tx1"/>
                </a:solidFill>
                <a:effectLst/>
              </a:rPr>
              <a:t>“</a:t>
            </a:r>
            <a:r>
              <a:rPr lang="en-CA" b="1" dirty="0">
                <a:solidFill>
                  <a:schemeClr val="tx1"/>
                </a:solidFill>
                <a:effectLst/>
              </a:rPr>
              <a:t>the love of money is a root of all kinds of evil” (1 Timothy 6:10). </a:t>
            </a:r>
            <a:endParaRPr lang="en-CA" b="1" dirty="0" smtClean="0">
              <a:solidFill>
                <a:schemeClr val="tx1"/>
              </a:solidFill>
              <a:effectLst/>
            </a:endParaRPr>
          </a:p>
          <a:p>
            <a:r>
              <a:rPr lang="en-CA" b="1" dirty="0" smtClean="0">
                <a:solidFill>
                  <a:schemeClr val="tx1"/>
                </a:solidFill>
                <a:effectLst/>
              </a:rPr>
              <a:t>Another biblical motive for refusing to love money is </a:t>
            </a:r>
            <a:r>
              <a:rPr lang="en-CA" b="1" dirty="0">
                <a:solidFill>
                  <a:schemeClr val="tx1"/>
                </a:solidFill>
                <a:effectLst/>
              </a:rPr>
              <a:t>that if we are to love God wholeheartedly, we cannot love money. In fact, our love of God ought to cause in us a hate for money; our devotion to God ought to cause us to despise money. </a:t>
            </a:r>
          </a:p>
        </p:txBody>
      </p:sp>
      <p:pic>
        <p:nvPicPr>
          <p:cNvPr id="5122" name="Picture 2" descr="treasure 1 | Treasure chest, Treasures, Free vector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329" y="1690688"/>
            <a:ext cx="2498217"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70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17037"/>
            <a:ext cx="10515600" cy="1325563"/>
          </a:xfrm>
        </p:spPr>
        <p:txBody>
          <a:bodyPr/>
          <a:lstStyle/>
          <a:p>
            <a:r>
              <a:rPr lang="en-CA" dirty="0" err="1" smtClean="0">
                <a:solidFill>
                  <a:schemeClr val="tx1"/>
                </a:solidFill>
              </a:rPr>
              <a:t>LovE</a:t>
            </a:r>
            <a:r>
              <a:rPr lang="en-CA" dirty="0" smtClean="0">
                <a:solidFill>
                  <a:schemeClr val="tx1"/>
                </a:solidFill>
              </a:rPr>
              <a:t> OF Money</a:t>
            </a:r>
            <a:endParaRPr lang="en-CA" dirty="0">
              <a:solidFill>
                <a:schemeClr val="tx1"/>
              </a:solidFill>
            </a:endParaRPr>
          </a:p>
        </p:txBody>
      </p:sp>
      <p:sp>
        <p:nvSpPr>
          <p:cNvPr id="3" name="Content Placeholder 2"/>
          <p:cNvSpPr>
            <a:spLocks noGrp="1"/>
          </p:cNvSpPr>
          <p:nvPr>
            <p:ph idx="1"/>
          </p:nvPr>
        </p:nvSpPr>
        <p:spPr>
          <a:xfrm>
            <a:off x="257175" y="1400173"/>
            <a:ext cx="9472612" cy="4243388"/>
          </a:xfrm>
        </p:spPr>
        <p:txBody>
          <a:bodyPr>
            <a:noAutofit/>
          </a:bodyPr>
          <a:lstStyle/>
          <a:p>
            <a:r>
              <a:rPr lang="en-CA" b="1" dirty="0" smtClean="0">
                <a:solidFill>
                  <a:schemeClr val="tx1"/>
                </a:solidFill>
                <a:effectLst/>
              </a:rPr>
              <a:t>“Keep your </a:t>
            </a:r>
            <a:r>
              <a:rPr lang="en-CA" b="1" dirty="0">
                <a:solidFill>
                  <a:schemeClr val="tx1"/>
                </a:solidFill>
                <a:effectLst/>
              </a:rPr>
              <a:t>lives free from the love of money and be content with what </a:t>
            </a:r>
            <a:r>
              <a:rPr lang="en-CA" b="1" dirty="0" smtClean="0">
                <a:solidFill>
                  <a:schemeClr val="tx1"/>
                </a:solidFill>
                <a:effectLst/>
              </a:rPr>
              <a:t>you </a:t>
            </a:r>
            <a:r>
              <a:rPr lang="en-CA" b="1" dirty="0">
                <a:solidFill>
                  <a:schemeClr val="tx1"/>
                </a:solidFill>
                <a:effectLst/>
              </a:rPr>
              <a:t>have, because God has said, “Never will I leave you; never will I forsake you”. </a:t>
            </a:r>
            <a:r>
              <a:rPr lang="en-CA" b="1" dirty="0" smtClean="0">
                <a:solidFill>
                  <a:schemeClr val="tx1"/>
                </a:solidFill>
                <a:effectLst/>
              </a:rPr>
              <a:t>(Hebrews 13:5) </a:t>
            </a:r>
          </a:p>
          <a:p>
            <a:r>
              <a:rPr lang="en-CA" b="1" dirty="0">
                <a:solidFill>
                  <a:schemeClr val="tx1"/>
                </a:solidFill>
                <a:effectLst/>
              </a:rPr>
              <a:t>W</a:t>
            </a:r>
            <a:r>
              <a:rPr lang="en-CA" b="1" dirty="0" smtClean="0">
                <a:solidFill>
                  <a:schemeClr val="tx1"/>
                </a:solidFill>
                <a:effectLst/>
              </a:rPr>
              <a:t>e can drift </a:t>
            </a:r>
            <a:r>
              <a:rPr lang="en-CA" b="1" dirty="0">
                <a:solidFill>
                  <a:schemeClr val="tx1"/>
                </a:solidFill>
                <a:effectLst/>
              </a:rPr>
              <a:t>into a love of money when we find ourselves discontent with God’s presence with </a:t>
            </a:r>
            <a:r>
              <a:rPr lang="en-CA" b="1" dirty="0" smtClean="0">
                <a:solidFill>
                  <a:schemeClr val="tx1"/>
                </a:solidFill>
                <a:effectLst/>
              </a:rPr>
              <a:t>us.</a:t>
            </a:r>
          </a:p>
          <a:p>
            <a:r>
              <a:rPr lang="en-CA" b="1" dirty="0">
                <a:solidFill>
                  <a:schemeClr val="tx1"/>
                </a:solidFill>
                <a:effectLst/>
              </a:rPr>
              <a:t>S</a:t>
            </a:r>
            <a:r>
              <a:rPr lang="en-CA" b="1" dirty="0" smtClean="0">
                <a:solidFill>
                  <a:schemeClr val="tx1"/>
                </a:solidFill>
                <a:effectLst/>
              </a:rPr>
              <a:t>cripture </a:t>
            </a:r>
            <a:r>
              <a:rPr lang="en-CA" b="1" dirty="0">
                <a:solidFill>
                  <a:schemeClr val="tx1"/>
                </a:solidFill>
                <a:effectLst/>
              </a:rPr>
              <a:t>teaches us that we can avoid loving money when we live in such a way that we maximize Jesus – and relationship with Him - as our treasure. </a:t>
            </a:r>
            <a:endParaRPr lang="en-CA" b="1" dirty="0">
              <a:solidFill>
                <a:schemeClr val="tx1"/>
              </a:solidFill>
            </a:endParaRPr>
          </a:p>
        </p:txBody>
      </p:sp>
      <p:grpSp>
        <p:nvGrpSpPr>
          <p:cNvPr id="6" name="Group 5"/>
          <p:cNvGrpSpPr/>
          <p:nvPr/>
        </p:nvGrpSpPr>
        <p:grpSpPr>
          <a:xfrm>
            <a:off x="8486776" y="2085975"/>
            <a:ext cx="4229100" cy="2130821"/>
            <a:chOff x="6271710" y="870744"/>
            <a:chExt cx="4194677" cy="2195512"/>
          </a:xfrm>
        </p:grpSpPr>
        <p:sp>
          <p:nvSpPr>
            <p:cNvPr id="4" name="Oval 3"/>
            <p:cNvSpPr/>
            <p:nvPr/>
          </p:nvSpPr>
          <p:spPr>
            <a:xfrm>
              <a:off x="7390092" y="993775"/>
              <a:ext cx="1957912" cy="1949450"/>
            </a:xfrm>
            <a:prstGeom prst="ellipse">
              <a:avLst/>
            </a:prstGeom>
            <a:solidFill>
              <a:srgbClr val="FEFE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descr="Emoticon with dollar ey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1710" y="870744"/>
              <a:ext cx="4194677" cy="219551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11 Heart Eyes Emoji Png Transparent - Movie Sarlen14"/>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584407" y="11283"/>
            <a:ext cx="2003908" cy="213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2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HEALTHY EYES</a:t>
            </a:r>
            <a:endParaRPr lang="en-CA" dirty="0">
              <a:solidFill>
                <a:schemeClr val="tx1"/>
              </a:solidFill>
            </a:endParaRPr>
          </a:p>
        </p:txBody>
      </p:sp>
      <p:sp>
        <p:nvSpPr>
          <p:cNvPr id="5" name="Content Placeholder 4"/>
          <p:cNvSpPr>
            <a:spLocks noGrp="1"/>
          </p:cNvSpPr>
          <p:nvPr>
            <p:ph idx="1"/>
          </p:nvPr>
        </p:nvSpPr>
        <p:spPr>
          <a:xfrm>
            <a:off x="658812" y="1550988"/>
            <a:ext cx="7561263" cy="4021135"/>
          </a:xfrm>
        </p:spPr>
        <p:txBody>
          <a:bodyPr>
            <a:noAutofit/>
          </a:bodyPr>
          <a:lstStyle/>
          <a:p>
            <a:r>
              <a:rPr lang="en-CA" b="1" dirty="0">
                <a:solidFill>
                  <a:schemeClr val="tx1"/>
                </a:solidFill>
                <a:effectLst/>
              </a:rPr>
              <a:t>A healthy eye discerns light – it recognizes the things of God as of surpassing value - permitting His light to flood one’s entire being. </a:t>
            </a:r>
            <a:endParaRPr lang="en-CA" b="1" dirty="0" smtClean="0">
              <a:solidFill>
                <a:schemeClr val="tx1"/>
              </a:solidFill>
              <a:effectLst/>
            </a:endParaRPr>
          </a:p>
          <a:p>
            <a:r>
              <a:rPr lang="en-CA" b="1" dirty="0" smtClean="0">
                <a:solidFill>
                  <a:schemeClr val="tx1"/>
                </a:solidFill>
                <a:effectLst/>
              </a:rPr>
              <a:t>An </a:t>
            </a:r>
            <a:r>
              <a:rPr lang="en-CA" b="1" dirty="0">
                <a:solidFill>
                  <a:schemeClr val="tx1"/>
                </a:solidFill>
                <a:effectLst/>
              </a:rPr>
              <a:t>unhealthy eye fails to discern light – it permits things not of God, money in this case, a place of surpassing value – and permits the evils associated with a love of money to take root in one’s life.</a:t>
            </a:r>
            <a:endParaRPr lang="en-CA" b="1" dirty="0">
              <a:solidFill>
                <a:schemeClr val="tx1"/>
              </a:solidFill>
            </a:endParaRPr>
          </a:p>
        </p:txBody>
      </p:sp>
      <p:pic>
        <p:nvPicPr>
          <p:cNvPr id="4098" name="Picture 2" descr="Premium Vector | Ophthalmology concept. oculist pointing at eye te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362" y="771524"/>
            <a:ext cx="313372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68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4622</TotalTime>
  <Words>521</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Impact</vt:lpstr>
      <vt:lpstr>Intro Inline</vt:lpstr>
      <vt:lpstr>Palace Script MT</vt:lpstr>
      <vt:lpstr>Office Theme</vt:lpstr>
      <vt:lpstr>PowerPoint Presentation</vt:lpstr>
      <vt:lpstr>PowerPoint Presentation</vt:lpstr>
      <vt:lpstr>PowerPoint Presentation</vt:lpstr>
      <vt:lpstr>PowerPoint Presentation</vt:lpstr>
      <vt:lpstr>PowerPoint Presentation</vt:lpstr>
      <vt:lpstr>PowerPoint Presentation</vt:lpstr>
      <vt:lpstr>treasuring God above earthly wealth</vt:lpstr>
      <vt:lpstr>LovE OF Money</vt:lpstr>
      <vt:lpstr>HEALTHY EYES</vt:lpstr>
      <vt:lpstr>Treasuring Others above Earthly Wealth</vt:lpstr>
      <vt:lpstr>REFLECTION QUESTIONS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70</cp:revision>
  <cp:lastPrinted>2023-01-13T14:44:17Z</cp:lastPrinted>
  <dcterms:created xsi:type="dcterms:W3CDTF">2023-01-10T20:29:15Z</dcterms:created>
  <dcterms:modified xsi:type="dcterms:W3CDTF">2023-04-14T15:42:25Z</dcterms:modified>
</cp:coreProperties>
</file>