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1" r:id="rId5"/>
    <p:sldId id="262" r:id="rId6"/>
    <p:sldId id="263" r:id="rId7"/>
    <p:sldId id="264" r:id="rId8"/>
    <p:sldId id="265" r:id="rId9"/>
    <p:sldId id="266" r:id="rId10"/>
    <p:sldId id="269" r:id="rId11"/>
    <p:sldId id="257" r:id="rId12"/>
    <p:sldId id="258" r:id="rId13"/>
    <p:sldId id="260" r:id="rId14"/>
    <p:sldId id="25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BE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8404BD71-0251-4638-9D4A-E2C283BE2083}" type="datetimeFigureOut">
              <a:rPr lang="en-CA" smtClean="0"/>
              <a:t>2023-04-06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553111-57A0-4ABE-A7ED-867F76C388AD}" type="slidenum">
              <a:rPr lang="en-CA" smtClean="0"/>
              <a:t>‹#›</a:t>
            </a:fld>
            <a:endParaRPr lang="en-CA"/>
          </a:p>
        </p:txBody>
      </p:sp>
      <p:pic>
        <p:nvPicPr>
          <p:cNvPr id="7" name="Picture 4" descr="Good Friday 2020 - Nick Floyd | Cross Church Neosh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3722" y="-245660"/>
            <a:ext cx="12587256" cy="7435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0859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404BD71-0251-4638-9D4A-E2C283BE2083}" type="datetimeFigureOut">
              <a:rPr lang="en-CA" smtClean="0"/>
              <a:t>2023-04-06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553111-57A0-4ABE-A7ED-867F76C388AD}" type="slidenum">
              <a:rPr lang="en-CA" smtClean="0"/>
              <a:t>‹#›</a:t>
            </a:fld>
            <a:endParaRPr lang="en-CA"/>
          </a:p>
        </p:txBody>
      </p:sp>
    </p:spTree>
    <p:extLst>
      <p:ext uri="{BB962C8B-B14F-4D97-AF65-F5344CB8AC3E}">
        <p14:creationId xmlns:p14="http://schemas.microsoft.com/office/powerpoint/2010/main" val="4212922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404BD71-0251-4638-9D4A-E2C283BE2083}" type="datetimeFigureOut">
              <a:rPr lang="en-CA" smtClean="0"/>
              <a:t>2023-04-06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553111-57A0-4ABE-A7ED-867F76C388AD}" type="slidenum">
              <a:rPr lang="en-CA" smtClean="0"/>
              <a:t>‹#›</a:t>
            </a:fld>
            <a:endParaRPr lang="en-CA"/>
          </a:p>
        </p:txBody>
      </p:sp>
    </p:spTree>
    <p:extLst>
      <p:ext uri="{BB962C8B-B14F-4D97-AF65-F5344CB8AC3E}">
        <p14:creationId xmlns:p14="http://schemas.microsoft.com/office/powerpoint/2010/main" val="123273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fld id="{8404BD71-0251-4638-9D4A-E2C283BE2083}" type="datetimeFigureOut">
              <a:rPr lang="en-CA" smtClean="0"/>
              <a:t>2023-04-06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553111-57A0-4ABE-A7ED-867F76C388AD}" type="slidenum">
              <a:rPr lang="en-CA" smtClean="0"/>
              <a:t>‹#›</a:t>
            </a:fld>
            <a:endParaRPr lang="en-CA"/>
          </a:p>
        </p:txBody>
      </p:sp>
    </p:spTree>
    <p:extLst>
      <p:ext uri="{BB962C8B-B14F-4D97-AF65-F5344CB8AC3E}">
        <p14:creationId xmlns:p14="http://schemas.microsoft.com/office/powerpoint/2010/main" val="2048612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04BD71-0251-4638-9D4A-E2C283BE2083}" type="datetimeFigureOut">
              <a:rPr lang="en-CA" smtClean="0"/>
              <a:t>2023-04-06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553111-57A0-4ABE-A7ED-867F76C388AD}" type="slidenum">
              <a:rPr lang="en-CA" smtClean="0"/>
              <a:t>‹#›</a:t>
            </a:fld>
            <a:endParaRPr lang="en-CA"/>
          </a:p>
        </p:txBody>
      </p:sp>
    </p:spTree>
    <p:extLst>
      <p:ext uri="{BB962C8B-B14F-4D97-AF65-F5344CB8AC3E}">
        <p14:creationId xmlns:p14="http://schemas.microsoft.com/office/powerpoint/2010/main" val="378403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8404BD71-0251-4638-9D4A-E2C283BE2083}" type="datetimeFigureOut">
              <a:rPr lang="en-CA" smtClean="0"/>
              <a:t>2023-04-06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553111-57A0-4ABE-A7ED-867F76C388AD}" type="slidenum">
              <a:rPr lang="en-CA" smtClean="0"/>
              <a:t>‹#›</a:t>
            </a:fld>
            <a:endParaRPr lang="en-CA"/>
          </a:p>
        </p:txBody>
      </p:sp>
    </p:spTree>
    <p:extLst>
      <p:ext uri="{BB962C8B-B14F-4D97-AF65-F5344CB8AC3E}">
        <p14:creationId xmlns:p14="http://schemas.microsoft.com/office/powerpoint/2010/main" val="1025099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8404BD71-0251-4638-9D4A-E2C283BE2083}" type="datetimeFigureOut">
              <a:rPr lang="en-CA" smtClean="0"/>
              <a:t>2023-04-06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0553111-57A0-4ABE-A7ED-867F76C388AD}" type="slidenum">
              <a:rPr lang="en-CA" smtClean="0"/>
              <a:t>‹#›</a:t>
            </a:fld>
            <a:endParaRPr lang="en-CA"/>
          </a:p>
        </p:txBody>
      </p:sp>
    </p:spTree>
    <p:extLst>
      <p:ext uri="{BB962C8B-B14F-4D97-AF65-F5344CB8AC3E}">
        <p14:creationId xmlns:p14="http://schemas.microsoft.com/office/powerpoint/2010/main" val="1924659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404BD71-0251-4638-9D4A-E2C283BE2083}" type="datetimeFigureOut">
              <a:rPr lang="en-CA" smtClean="0"/>
              <a:t>2023-04-06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0553111-57A0-4ABE-A7ED-867F76C388AD}" type="slidenum">
              <a:rPr lang="en-CA" smtClean="0"/>
              <a:t>‹#›</a:t>
            </a:fld>
            <a:endParaRPr lang="en-CA"/>
          </a:p>
        </p:txBody>
      </p:sp>
    </p:spTree>
    <p:extLst>
      <p:ext uri="{BB962C8B-B14F-4D97-AF65-F5344CB8AC3E}">
        <p14:creationId xmlns:p14="http://schemas.microsoft.com/office/powerpoint/2010/main" val="664305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04BD71-0251-4638-9D4A-E2C283BE2083}" type="datetimeFigureOut">
              <a:rPr lang="en-CA" smtClean="0"/>
              <a:t>2023-04-06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0553111-57A0-4ABE-A7ED-867F76C388AD}" type="slidenum">
              <a:rPr lang="en-CA" smtClean="0"/>
              <a:t>‹#›</a:t>
            </a:fld>
            <a:endParaRPr lang="en-CA"/>
          </a:p>
        </p:txBody>
      </p:sp>
    </p:spTree>
    <p:extLst>
      <p:ext uri="{BB962C8B-B14F-4D97-AF65-F5344CB8AC3E}">
        <p14:creationId xmlns:p14="http://schemas.microsoft.com/office/powerpoint/2010/main" val="1759214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04BD71-0251-4638-9D4A-E2C283BE2083}" type="datetimeFigureOut">
              <a:rPr lang="en-CA" smtClean="0"/>
              <a:t>2023-04-06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553111-57A0-4ABE-A7ED-867F76C388AD}" type="slidenum">
              <a:rPr lang="en-CA" smtClean="0"/>
              <a:t>‹#›</a:t>
            </a:fld>
            <a:endParaRPr lang="en-CA"/>
          </a:p>
        </p:txBody>
      </p:sp>
    </p:spTree>
    <p:extLst>
      <p:ext uri="{BB962C8B-B14F-4D97-AF65-F5344CB8AC3E}">
        <p14:creationId xmlns:p14="http://schemas.microsoft.com/office/powerpoint/2010/main" val="50507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04BD71-0251-4638-9D4A-E2C283BE2083}" type="datetimeFigureOut">
              <a:rPr lang="en-CA" smtClean="0"/>
              <a:t>2023-04-06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553111-57A0-4ABE-A7ED-867F76C388AD}" type="slidenum">
              <a:rPr lang="en-CA" smtClean="0"/>
              <a:t>‹#›</a:t>
            </a:fld>
            <a:endParaRPr lang="en-CA"/>
          </a:p>
        </p:txBody>
      </p:sp>
    </p:spTree>
    <p:extLst>
      <p:ext uri="{BB962C8B-B14F-4D97-AF65-F5344CB8AC3E}">
        <p14:creationId xmlns:p14="http://schemas.microsoft.com/office/powerpoint/2010/main" val="93445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04BD71-0251-4638-9D4A-E2C283BE2083}" type="datetimeFigureOut">
              <a:rPr lang="en-CA" smtClean="0"/>
              <a:t>2023-04-06</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53111-57A0-4ABE-A7ED-867F76C388AD}" type="slidenum">
              <a:rPr lang="en-CA" smtClean="0"/>
              <a:t>‹#›</a:t>
            </a:fld>
            <a:endParaRPr lang="en-CA"/>
          </a:p>
        </p:txBody>
      </p:sp>
      <p:pic>
        <p:nvPicPr>
          <p:cNvPr id="1028" name="Picture 4" descr="Good Friday 2020 - Nick Floyd | Cross Church Neosh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32010" y="-259407"/>
            <a:ext cx="12583235" cy="743313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Good Friday 2020 - Nick Floyd | Cross Church Neosho"/>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11282" t="69682" r="17579" b="13976"/>
          <a:stretch/>
        </p:blipFill>
        <p:spPr bwMode="auto">
          <a:xfrm>
            <a:off x="1742049" y="3746501"/>
            <a:ext cx="8707902" cy="118168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Good Friday 2020 - Nick Floyd | Cross Church Neosho"/>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40703" t="33495" r="41713" b="45299"/>
          <a:stretch/>
        </p:blipFill>
        <p:spPr bwMode="auto">
          <a:xfrm>
            <a:off x="9982200" y="5454039"/>
            <a:ext cx="2027623" cy="14445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Good Friday 2020 - Nick Floyd | Cross Church Neosho"/>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33072" t="67030" r="39691" b="11766"/>
          <a:stretch/>
        </p:blipFill>
        <p:spPr bwMode="auto">
          <a:xfrm>
            <a:off x="4553818" y="2055813"/>
            <a:ext cx="3334043" cy="153337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Good Friday 2020 - Nick Floyd | Cross Church Neosho"/>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33072" t="67030" r="39691" b="-878"/>
          <a:stretch/>
        </p:blipFill>
        <p:spPr bwMode="auto">
          <a:xfrm>
            <a:off x="972525" y="-177423"/>
            <a:ext cx="3334043" cy="244777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Good Friday 2020 - Nick Floyd | Cross Church Neosho"/>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33072" t="67030" r="39691" b="-878"/>
          <a:stretch/>
        </p:blipFill>
        <p:spPr bwMode="auto">
          <a:xfrm>
            <a:off x="-216419" y="831924"/>
            <a:ext cx="3334043" cy="2447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9026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3423256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961" y="2903608"/>
            <a:ext cx="10515600" cy="1325563"/>
          </a:xfrm>
        </p:spPr>
        <p:txBody>
          <a:bodyPr>
            <a:noAutofit/>
          </a:bodyPr>
          <a:lstStyle/>
          <a:p>
            <a:r>
              <a:rPr lang="en-CA" sz="11500" dirty="0" smtClean="0">
                <a:solidFill>
                  <a:srgbClr val="D2BEAC"/>
                </a:solidFill>
                <a:latin typeface="Edwardian Script ITC" panose="030303020407070D0804" pitchFamily="66" charset="0"/>
              </a:rPr>
              <a:t>A Good Friday Responsive Reading</a:t>
            </a:r>
            <a:endParaRPr lang="en-CA" sz="11500" dirty="0">
              <a:solidFill>
                <a:srgbClr val="D2BEAC"/>
              </a:solidFill>
              <a:latin typeface="Edwardian Script ITC" panose="030303020407070D0804" pitchFamily="66" charset="0"/>
            </a:endParaRPr>
          </a:p>
        </p:txBody>
      </p:sp>
    </p:spTree>
    <p:extLst>
      <p:ext uri="{BB962C8B-B14F-4D97-AF65-F5344CB8AC3E}">
        <p14:creationId xmlns:p14="http://schemas.microsoft.com/office/powerpoint/2010/main" val="3300784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224945"/>
            <a:ext cx="9929884" cy="4034264"/>
          </a:xfrm>
        </p:spPr>
        <p:txBody>
          <a:bodyPr>
            <a:noAutofit/>
          </a:bodyPr>
          <a:lstStyle/>
          <a:p>
            <a:r>
              <a:rPr lang="en-CA" sz="3600" b="1" dirty="0">
                <a:solidFill>
                  <a:srgbClr val="D2BEAC"/>
                </a:solidFill>
                <a:latin typeface="Arial Narrow" panose="020B0606020202030204" pitchFamily="34" charset="0"/>
              </a:rPr>
              <a:t>READER: And Jesus said, “Father, forgive them, for they know not what they do.” And they cast lots to divide his garments. (Luke 23:34)</a:t>
            </a:r>
          </a:p>
          <a:p>
            <a:r>
              <a:rPr lang="en-CA" sz="3600" b="1" dirty="0">
                <a:solidFill>
                  <a:schemeClr val="bg1"/>
                </a:solidFill>
                <a:latin typeface="Arial Narrow" panose="020B0606020202030204" pitchFamily="34" charset="0"/>
              </a:rPr>
              <a:t>PEOPLE: O what a gracious Savior. </a:t>
            </a:r>
          </a:p>
          <a:p>
            <a:pPr marL="0" indent="0">
              <a:buNone/>
            </a:pPr>
            <a:endParaRPr lang="en-CA" sz="3600" b="1" dirty="0">
              <a:solidFill>
                <a:srgbClr val="D2BEAC"/>
              </a:solidFill>
              <a:latin typeface="Arial Narrow" panose="020B0606020202030204" pitchFamily="34" charset="0"/>
            </a:endParaRPr>
          </a:p>
          <a:p>
            <a:r>
              <a:rPr lang="en-CA" sz="3600" b="1" dirty="0">
                <a:solidFill>
                  <a:srgbClr val="D2BEAC"/>
                </a:solidFill>
                <a:latin typeface="Arial Narrow" panose="020B0606020202030204" pitchFamily="34" charset="0"/>
              </a:rPr>
              <a:t>READER: And he said to him, “Truly, I say to you, today you will be with me in paradise.” (Luke 23:43)</a:t>
            </a:r>
          </a:p>
          <a:p>
            <a:r>
              <a:rPr lang="en-CA" sz="3600" b="1" dirty="0">
                <a:solidFill>
                  <a:schemeClr val="bg1"/>
                </a:solidFill>
                <a:latin typeface="Arial Narrow" panose="020B0606020202030204" pitchFamily="34" charset="0"/>
              </a:rPr>
              <a:t>PEOPLE: O what a merciful Savior. </a:t>
            </a:r>
          </a:p>
        </p:txBody>
      </p:sp>
    </p:spTree>
    <p:extLst>
      <p:ext uri="{BB962C8B-B14F-4D97-AF65-F5344CB8AC3E}">
        <p14:creationId xmlns:p14="http://schemas.microsoft.com/office/powerpoint/2010/main" val="1639278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020223"/>
            <a:ext cx="9820701" cy="4916559"/>
          </a:xfrm>
        </p:spPr>
        <p:txBody>
          <a:bodyPr>
            <a:normAutofit/>
          </a:bodyPr>
          <a:lstStyle/>
          <a:p>
            <a:endParaRPr lang="en-CA" sz="3600" b="1" dirty="0" smtClean="0">
              <a:solidFill>
                <a:srgbClr val="D2BEAC"/>
              </a:solidFill>
              <a:latin typeface="Arial Narrow" panose="020B0606020202030204" pitchFamily="34" charset="0"/>
            </a:endParaRPr>
          </a:p>
          <a:p>
            <a:r>
              <a:rPr lang="en-CA" sz="3600" b="1" dirty="0" smtClean="0">
                <a:solidFill>
                  <a:srgbClr val="D2BEAC"/>
                </a:solidFill>
                <a:latin typeface="Arial Narrow" panose="020B0606020202030204" pitchFamily="34" charset="0"/>
              </a:rPr>
              <a:t>READER: When Jesus saw his mother and the disciple whom he loved standing nearby, he said to his mother, “Woman, behold, your son!” Then he said to the disciple, “Behold, your mother!” And from that hour the disciple took her to his own home. (John 19:26–27)</a:t>
            </a:r>
          </a:p>
          <a:p>
            <a:r>
              <a:rPr lang="en-CA" sz="3600" b="1" dirty="0" smtClean="0">
                <a:solidFill>
                  <a:schemeClr val="bg1"/>
                </a:solidFill>
                <a:latin typeface="Arial Narrow" panose="020B0606020202030204" pitchFamily="34" charset="0"/>
              </a:rPr>
              <a:t>PEOPLE: O what a beautiful Savior. </a:t>
            </a:r>
            <a:endParaRPr lang="en-CA" sz="3600" dirty="0">
              <a:solidFill>
                <a:schemeClr val="bg1"/>
              </a:solidFill>
            </a:endParaRPr>
          </a:p>
        </p:txBody>
      </p:sp>
    </p:spTree>
    <p:extLst>
      <p:ext uri="{BB962C8B-B14F-4D97-AF65-F5344CB8AC3E}">
        <p14:creationId xmlns:p14="http://schemas.microsoft.com/office/powerpoint/2010/main" val="1480019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5"/>
            <a:ext cx="9820701" cy="6492875"/>
          </a:xfrm>
        </p:spPr>
        <p:txBody>
          <a:bodyPr>
            <a:normAutofit/>
          </a:bodyPr>
          <a:lstStyle/>
          <a:p>
            <a:endParaRPr lang="en-CA" sz="3600" b="1" dirty="0" smtClean="0">
              <a:solidFill>
                <a:srgbClr val="D2BEAC"/>
              </a:solidFill>
              <a:latin typeface="Arial Narrow" panose="020B0606020202030204" pitchFamily="34" charset="0"/>
            </a:endParaRPr>
          </a:p>
          <a:p>
            <a:r>
              <a:rPr lang="en-CA" sz="3600" b="1" dirty="0" smtClean="0">
                <a:solidFill>
                  <a:srgbClr val="D2BEAC"/>
                </a:solidFill>
                <a:latin typeface="Arial Narrow" panose="020B0606020202030204" pitchFamily="34" charset="0"/>
              </a:rPr>
              <a:t>READER: And about the ninth hour Jesus cried out with a loud voice, saying, “Eli, Eli, </a:t>
            </a:r>
            <a:r>
              <a:rPr lang="en-CA" sz="3600" b="1" dirty="0" err="1" smtClean="0">
                <a:solidFill>
                  <a:srgbClr val="D2BEAC"/>
                </a:solidFill>
                <a:latin typeface="Arial Narrow" panose="020B0606020202030204" pitchFamily="34" charset="0"/>
              </a:rPr>
              <a:t>lema</a:t>
            </a:r>
            <a:r>
              <a:rPr lang="en-CA" sz="3600" b="1" dirty="0" smtClean="0">
                <a:solidFill>
                  <a:srgbClr val="D2BEAC"/>
                </a:solidFill>
                <a:latin typeface="Arial Narrow" panose="020B0606020202030204" pitchFamily="34" charset="0"/>
              </a:rPr>
              <a:t> </a:t>
            </a:r>
            <a:r>
              <a:rPr lang="en-CA" sz="3600" b="1" dirty="0" err="1" smtClean="0">
                <a:solidFill>
                  <a:srgbClr val="D2BEAC"/>
                </a:solidFill>
                <a:latin typeface="Arial Narrow" panose="020B0606020202030204" pitchFamily="34" charset="0"/>
              </a:rPr>
              <a:t>sabachthani</a:t>
            </a:r>
            <a:r>
              <a:rPr lang="en-CA" sz="3600" b="1" dirty="0" smtClean="0">
                <a:solidFill>
                  <a:srgbClr val="D2BEAC"/>
                </a:solidFill>
                <a:latin typeface="Arial Narrow" panose="020B0606020202030204" pitchFamily="34" charset="0"/>
              </a:rPr>
              <a:t>?” that is, “My God, my God, why have you forsaken me?” (Matthew 27:46 &amp; Mark 15:34)</a:t>
            </a:r>
          </a:p>
          <a:p>
            <a:r>
              <a:rPr lang="en-CA" sz="3600" b="1" dirty="0" smtClean="0">
                <a:solidFill>
                  <a:schemeClr val="bg1"/>
                </a:solidFill>
                <a:latin typeface="Arial Narrow" panose="020B0606020202030204" pitchFamily="34" charset="0"/>
              </a:rPr>
              <a:t>PEOPLE: O what a costly redemption. </a:t>
            </a:r>
          </a:p>
          <a:p>
            <a:pPr marL="0" indent="0">
              <a:buNone/>
            </a:pPr>
            <a:endParaRPr lang="en-CA" sz="3600" b="1" dirty="0" smtClean="0">
              <a:solidFill>
                <a:schemeClr val="bg1"/>
              </a:solidFill>
              <a:latin typeface="Arial Narrow" panose="020B0606020202030204" pitchFamily="34" charset="0"/>
            </a:endParaRPr>
          </a:p>
          <a:p>
            <a:r>
              <a:rPr lang="en-CA" sz="3600" b="1" dirty="0" smtClean="0">
                <a:solidFill>
                  <a:srgbClr val="D2BEAC"/>
                </a:solidFill>
                <a:latin typeface="Arial Narrow" panose="020B0606020202030204" pitchFamily="34" charset="0"/>
              </a:rPr>
              <a:t>READER: After this, Jesus, knowing that all was now finished, said (to fulfill the Scripture), “I thirst.” (John 19:28)</a:t>
            </a:r>
          </a:p>
          <a:p>
            <a:r>
              <a:rPr lang="en-CA" sz="3600" b="1" dirty="0" smtClean="0">
                <a:solidFill>
                  <a:schemeClr val="bg1"/>
                </a:solidFill>
                <a:latin typeface="Arial Narrow" panose="020B0606020202030204" pitchFamily="34" charset="0"/>
              </a:rPr>
              <a:t>PEOPLE: O what agony He endured for us. </a:t>
            </a:r>
          </a:p>
          <a:p>
            <a:endParaRPr lang="en-CA" sz="3600" b="1" dirty="0" smtClean="0">
              <a:solidFill>
                <a:schemeClr val="bg1"/>
              </a:solidFill>
              <a:latin typeface="Arial Narrow" panose="020B0606020202030204" pitchFamily="34" charset="0"/>
            </a:endParaRPr>
          </a:p>
          <a:p>
            <a:endParaRPr lang="en-CA" dirty="0"/>
          </a:p>
        </p:txBody>
      </p:sp>
    </p:spTree>
    <p:extLst>
      <p:ext uri="{BB962C8B-B14F-4D97-AF65-F5344CB8AC3E}">
        <p14:creationId xmlns:p14="http://schemas.microsoft.com/office/powerpoint/2010/main" val="1011075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269588"/>
            <a:ext cx="10515600" cy="6363221"/>
          </a:xfrm>
        </p:spPr>
        <p:txBody>
          <a:bodyPr>
            <a:normAutofit/>
          </a:bodyPr>
          <a:lstStyle/>
          <a:p>
            <a:endParaRPr lang="en-CA" sz="1400" b="1" dirty="0" smtClean="0">
              <a:solidFill>
                <a:srgbClr val="D2BEAC"/>
              </a:solidFill>
              <a:latin typeface="Arial Narrow" panose="020B0606020202030204" pitchFamily="34" charset="0"/>
            </a:endParaRPr>
          </a:p>
          <a:p>
            <a:r>
              <a:rPr lang="en-CA" sz="3600" b="1" dirty="0" smtClean="0">
                <a:solidFill>
                  <a:srgbClr val="D2BEAC"/>
                </a:solidFill>
                <a:latin typeface="Arial Narrow" panose="020B0606020202030204" pitchFamily="34" charset="0"/>
              </a:rPr>
              <a:t>READER: A jar full of sour wine stood there, so they put      a sponge full of the sour wine on a hyssop branch and             held it to his mouth. When Jesus had received the sour wine, he said, “It is finished,” and he bowed his head and gave up his spirit. (John 19:29–30)</a:t>
            </a:r>
          </a:p>
          <a:p>
            <a:r>
              <a:rPr lang="en-CA" sz="3600" b="1" dirty="0" smtClean="0">
                <a:solidFill>
                  <a:schemeClr val="bg1"/>
                </a:solidFill>
                <a:latin typeface="Arial Narrow" panose="020B0606020202030204" pitchFamily="34" charset="0"/>
              </a:rPr>
              <a:t>PEOPLE: O what a powerful Saviour. </a:t>
            </a:r>
            <a:r>
              <a:rPr lang="en-CA" sz="3600" b="1" dirty="0" smtClean="0">
                <a:solidFill>
                  <a:srgbClr val="D2BEAC"/>
                </a:solidFill>
                <a:latin typeface="Arial Narrow" panose="020B0606020202030204" pitchFamily="34" charset="0"/>
              </a:rPr>
              <a:t> </a:t>
            </a:r>
          </a:p>
          <a:p>
            <a:pPr marL="0" indent="0">
              <a:buNone/>
            </a:pPr>
            <a:endParaRPr lang="en-CA" sz="3600" b="1" dirty="0" smtClean="0">
              <a:solidFill>
                <a:srgbClr val="D2BEAC"/>
              </a:solidFill>
              <a:latin typeface="Arial Narrow" panose="020B0606020202030204" pitchFamily="34" charset="0"/>
            </a:endParaRPr>
          </a:p>
          <a:p>
            <a:r>
              <a:rPr lang="en-CA" sz="3600" b="1" dirty="0" smtClean="0">
                <a:solidFill>
                  <a:srgbClr val="D2BEAC"/>
                </a:solidFill>
                <a:latin typeface="Arial Narrow" panose="020B0606020202030204" pitchFamily="34" charset="0"/>
              </a:rPr>
              <a:t>READER: Then Jesus, calling out with a loud voice, said, “Father, into your hands I commit my spirit!” And having said this he breathed his last. (Luke 23:46)</a:t>
            </a:r>
          </a:p>
          <a:p>
            <a:r>
              <a:rPr lang="en-CA" sz="3600" b="1" dirty="0" smtClean="0">
                <a:solidFill>
                  <a:schemeClr val="bg1"/>
                </a:solidFill>
                <a:latin typeface="Arial Narrow" panose="020B0606020202030204" pitchFamily="34" charset="0"/>
              </a:rPr>
              <a:t>PEOPLE: O what a “good” Friday.</a:t>
            </a:r>
          </a:p>
          <a:p>
            <a:endParaRPr lang="en-CA" sz="3600" b="1" dirty="0" smtClean="0">
              <a:solidFill>
                <a:schemeClr val="bg1"/>
              </a:solidFill>
              <a:latin typeface="Arial Narrow" panose="020B0606020202030204" pitchFamily="34" charset="0"/>
            </a:endParaRPr>
          </a:p>
          <a:p>
            <a:endParaRPr lang="en-CA" dirty="0"/>
          </a:p>
        </p:txBody>
      </p:sp>
    </p:spTree>
    <p:extLst>
      <p:ext uri="{BB962C8B-B14F-4D97-AF65-F5344CB8AC3E}">
        <p14:creationId xmlns:p14="http://schemas.microsoft.com/office/powerpoint/2010/main" val="4100665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327" y="2716675"/>
            <a:ext cx="6668069" cy="1325563"/>
          </a:xfrm>
        </p:spPr>
        <p:txBody>
          <a:bodyPr>
            <a:noAutofit/>
          </a:bodyPr>
          <a:lstStyle/>
          <a:p>
            <a:r>
              <a:rPr lang="en-CA" sz="20000" dirty="0" smtClean="0">
                <a:solidFill>
                  <a:srgbClr val="D2BEAC"/>
                </a:solidFill>
                <a:latin typeface="Edwardian Script ITC" panose="030303020407070D0804" pitchFamily="66" charset="0"/>
              </a:rPr>
              <a:t>Prayer</a:t>
            </a:r>
            <a:endParaRPr lang="en-CA" sz="20000" dirty="0">
              <a:solidFill>
                <a:srgbClr val="D2BEAC"/>
              </a:solidFill>
              <a:latin typeface="Edwardian Script ITC" panose="030303020407070D0804" pitchFamily="66" charset="0"/>
            </a:endParaRPr>
          </a:p>
        </p:txBody>
      </p:sp>
    </p:spTree>
    <p:extLst>
      <p:ext uri="{BB962C8B-B14F-4D97-AF65-F5344CB8AC3E}">
        <p14:creationId xmlns:p14="http://schemas.microsoft.com/office/powerpoint/2010/main" val="2938891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199" y="368487"/>
            <a:ext cx="9302087" cy="6810233"/>
          </a:xfrm>
        </p:spPr>
        <p:txBody>
          <a:bodyPr>
            <a:normAutofit/>
          </a:bodyPr>
          <a:lstStyle/>
          <a:p>
            <a:pPr marL="0" indent="0">
              <a:buNone/>
            </a:pPr>
            <a:r>
              <a:rPr lang="en-CA" sz="3600" b="1" dirty="0">
                <a:solidFill>
                  <a:schemeClr val="bg1"/>
                </a:solidFill>
                <a:latin typeface="Arial Narrow" panose="020B0606020202030204" pitchFamily="34" charset="0"/>
              </a:rPr>
              <a:t>“From noon until three in the afternoon darkness came over all the land. About three in the afternoon Jesus cried out in a loud voice, </a:t>
            </a:r>
            <a:r>
              <a:rPr lang="en-CA" sz="3600" b="1" i="1" dirty="0">
                <a:solidFill>
                  <a:schemeClr val="bg1"/>
                </a:solidFill>
                <a:latin typeface="Arial Narrow" panose="020B0606020202030204" pitchFamily="34" charset="0"/>
              </a:rPr>
              <a:t>“Eli</a:t>
            </a:r>
            <a:r>
              <a:rPr lang="en-CA" sz="3600" b="1" i="1" dirty="0" smtClean="0">
                <a:solidFill>
                  <a:schemeClr val="bg1"/>
                </a:solidFill>
                <a:latin typeface="Arial Narrow" panose="020B0606020202030204" pitchFamily="34" charset="0"/>
              </a:rPr>
              <a:t>, Eli, </a:t>
            </a:r>
            <a:r>
              <a:rPr lang="en-CA" sz="3600" b="1" i="1" dirty="0" err="1" smtClean="0">
                <a:solidFill>
                  <a:schemeClr val="bg1"/>
                </a:solidFill>
                <a:latin typeface="Arial Narrow" panose="020B0606020202030204" pitchFamily="34" charset="0"/>
              </a:rPr>
              <a:t>lema</a:t>
            </a:r>
            <a:r>
              <a:rPr lang="en-CA" sz="3600" b="1" i="1" dirty="0" smtClean="0">
                <a:solidFill>
                  <a:schemeClr val="bg1"/>
                </a:solidFill>
                <a:latin typeface="Arial Narrow" panose="020B0606020202030204" pitchFamily="34" charset="0"/>
              </a:rPr>
              <a:t> </a:t>
            </a:r>
            <a:r>
              <a:rPr lang="en-CA" sz="3600" b="1" i="1" dirty="0" err="1" smtClean="0">
                <a:solidFill>
                  <a:schemeClr val="bg1"/>
                </a:solidFill>
                <a:latin typeface="Arial Narrow" panose="020B0606020202030204" pitchFamily="34" charset="0"/>
              </a:rPr>
              <a:t>sabachthani</a:t>
            </a:r>
            <a:r>
              <a:rPr lang="en-CA" sz="3600" b="1" i="1" dirty="0" smtClean="0">
                <a:solidFill>
                  <a:schemeClr val="bg1"/>
                </a:solidFill>
                <a:latin typeface="Arial Narrow" panose="020B0606020202030204" pitchFamily="34" charset="0"/>
              </a:rPr>
              <a:t>?” </a:t>
            </a:r>
            <a:r>
              <a:rPr lang="en-CA" sz="3600" b="1" dirty="0" smtClean="0">
                <a:solidFill>
                  <a:schemeClr val="bg1"/>
                </a:solidFill>
                <a:latin typeface="Arial Narrow" panose="020B0606020202030204" pitchFamily="34" charset="0"/>
              </a:rPr>
              <a:t>(</a:t>
            </a:r>
            <a:r>
              <a:rPr lang="en-CA" sz="3600" b="1" dirty="0">
                <a:solidFill>
                  <a:schemeClr val="bg1"/>
                </a:solidFill>
                <a:latin typeface="Arial Narrow" panose="020B0606020202030204" pitchFamily="34" charset="0"/>
              </a:rPr>
              <a:t>which means “My God, my God, why have you forsaken me?”).</a:t>
            </a:r>
            <a:r>
              <a:rPr lang="en-CA" sz="3600" b="1" baseline="30000" dirty="0">
                <a:solidFill>
                  <a:schemeClr val="bg1"/>
                </a:solidFill>
                <a:latin typeface="Arial Narrow" panose="020B0606020202030204" pitchFamily="34" charset="0"/>
              </a:rPr>
              <a:t> </a:t>
            </a:r>
            <a:r>
              <a:rPr lang="en-CA" sz="3600" b="1" dirty="0">
                <a:solidFill>
                  <a:schemeClr val="bg1"/>
                </a:solidFill>
                <a:latin typeface="Arial Narrow" panose="020B0606020202030204" pitchFamily="34" charset="0"/>
              </a:rPr>
              <a:t>When some of those standing there heard this, they said, “He’s calling Elijah.”</a:t>
            </a:r>
            <a:r>
              <a:rPr lang="en-CA" sz="3600" b="1" baseline="30000" dirty="0">
                <a:solidFill>
                  <a:schemeClr val="bg1"/>
                </a:solidFill>
                <a:latin typeface="Arial Narrow" panose="020B0606020202030204" pitchFamily="34" charset="0"/>
              </a:rPr>
              <a:t> </a:t>
            </a:r>
            <a:r>
              <a:rPr lang="en-CA" sz="3600" b="1" dirty="0">
                <a:solidFill>
                  <a:schemeClr val="bg1"/>
                </a:solidFill>
                <a:latin typeface="Arial Narrow" panose="020B0606020202030204" pitchFamily="34" charset="0"/>
              </a:rPr>
              <a:t>Immediately one of them ran and got a sponge. He filled it with wine vinegar, put it on a staff, and offered it to Jesus to drink. The rest said, “Now leave him alone. Let’s see if Elijah comes to save him.”</a:t>
            </a:r>
            <a:r>
              <a:rPr lang="en-CA" sz="3600" b="1" baseline="30000" dirty="0">
                <a:solidFill>
                  <a:schemeClr val="bg1"/>
                </a:solidFill>
                <a:latin typeface="Arial Narrow" panose="020B0606020202030204" pitchFamily="34" charset="0"/>
              </a:rPr>
              <a:t> </a:t>
            </a:r>
            <a:r>
              <a:rPr lang="en-CA" sz="3600" b="1" dirty="0">
                <a:solidFill>
                  <a:schemeClr val="bg1"/>
                </a:solidFill>
                <a:latin typeface="Arial Narrow" panose="020B0606020202030204" pitchFamily="34" charset="0"/>
              </a:rPr>
              <a:t>And when Jesus had cried out again in a loud voice, he gave up his spirit</a:t>
            </a:r>
            <a:r>
              <a:rPr lang="en-CA" sz="3600" b="1" dirty="0" smtClean="0">
                <a:solidFill>
                  <a:schemeClr val="bg1"/>
                </a:solidFill>
                <a:latin typeface="Arial Narrow" panose="020B0606020202030204" pitchFamily="34" charset="0"/>
              </a:rPr>
              <a:t>.</a:t>
            </a:r>
          </a:p>
        </p:txBody>
      </p:sp>
    </p:spTree>
    <p:extLst>
      <p:ext uri="{BB962C8B-B14F-4D97-AF65-F5344CB8AC3E}">
        <p14:creationId xmlns:p14="http://schemas.microsoft.com/office/powerpoint/2010/main" val="911339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199" y="365124"/>
            <a:ext cx="9397621" cy="6950076"/>
          </a:xfrm>
        </p:spPr>
        <p:txBody>
          <a:bodyPr>
            <a:normAutofit/>
          </a:bodyPr>
          <a:lstStyle/>
          <a:p>
            <a:pPr marL="0" indent="0">
              <a:buNone/>
            </a:pPr>
            <a:r>
              <a:rPr lang="en-CA" sz="3600" b="1" dirty="0" smtClean="0">
                <a:solidFill>
                  <a:schemeClr val="bg1"/>
                </a:solidFill>
                <a:latin typeface="Arial Narrow" panose="020B0606020202030204" pitchFamily="34" charset="0"/>
              </a:rPr>
              <a:t>“At that moment the curtain of the temple was torn in two from top to bottom. The earth shook, the rocks split and the tombs broke open. The bodies of many holy people who had died were raised to life. They came out of the tombs after Jesus’ resurrection and went into the holy city and appeared to many people.</a:t>
            </a:r>
            <a:r>
              <a:rPr lang="en-CA" sz="3600" b="1" baseline="30000" dirty="0" smtClean="0">
                <a:solidFill>
                  <a:schemeClr val="bg1"/>
                </a:solidFill>
                <a:latin typeface="Arial Narrow" panose="020B0606020202030204" pitchFamily="34" charset="0"/>
              </a:rPr>
              <a:t> </a:t>
            </a:r>
            <a:r>
              <a:rPr lang="en-CA" sz="3600" b="1" dirty="0" smtClean="0">
                <a:solidFill>
                  <a:schemeClr val="bg1"/>
                </a:solidFill>
                <a:latin typeface="Arial Narrow" panose="020B0606020202030204" pitchFamily="34" charset="0"/>
              </a:rPr>
              <a:t>When the centurion and those with him who were guarding Jesus saw the earthquake and all that had happened, they were terrified, and exclaimed, “Surely he was the Son of God!” Many women were there, watching from a distance.” (Matthew 27:45-55)</a:t>
            </a:r>
            <a:endParaRPr lang="en-CA" dirty="0"/>
          </a:p>
        </p:txBody>
      </p:sp>
    </p:spTree>
    <p:extLst>
      <p:ext uri="{BB962C8B-B14F-4D97-AF65-F5344CB8AC3E}">
        <p14:creationId xmlns:p14="http://schemas.microsoft.com/office/powerpoint/2010/main" val="2710443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6445"/>
            <a:ext cx="10515600" cy="1325563"/>
          </a:xfrm>
        </p:spPr>
        <p:txBody>
          <a:bodyPr>
            <a:noAutofit/>
          </a:bodyPr>
          <a:lstStyle/>
          <a:p>
            <a:r>
              <a:rPr lang="en-CA" sz="11500" dirty="0" err="1" smtClean="0">
                <a:solidFill>
                  <a:srgbClr val="D2BEAC"/>
                </a:solidFill>
                <a:latin typeface="Edwardian Script ITC" panose="030303020407070D0804" pitchFamily="66" charset="0"/>
              </a:rPr>
              <a:t>TheCross</a:t>
            </a:r>
            <a:r>
              <a:rPr lang="en-CA" sz="11500" dirty="0" smtClean="0">
                <a:solidFill>
                  <a:srgbClr val="D2BEAC"/>
                </a:solidFill>
                <a:latin typeface="Edwardian Script ITC" panose="030303020407070D0804" pitchFamily="66" charset="0"/>
              </a:rPr>
              <a:t> </a:t>
            </a:r>
            <a:endParaRPr lang="en-CA" sz="11500" dirty="0">
              <a:solidFill>
                <a:srgbClr val="D2BEAC"/>
              </a:solidFill>
              <a:latin typeface="Edwardian Script ITC" panose="030303020407070D0804" pitchFamily="66" charset="0"/>
            </a:endParaRPr>
          </a:p>
        </p:txBody>
      </p:sp>
      <p:sp>
        <p:nvSpPr>
          <p:cNvPr id="3" name="Content Placeholder 2"/>
          <p:cNvSpPr>
            <a:spLocks noGrp="1"/>
          </p:cNvSpPr>
          <p:nvPr>
            <p:ph idx="1"/>
          </p:nvPr>
        </p:nvSpPr>
        <p:spPr>
          <a:xfrm>
            <a:off x="838200" y="2141067"/>
            <a:ext cx="5194110" cy="4351338"/>
          </a:xfrm>
        </p:spPr>
        <p:txBody>
          <a:bodyPr>
            <a:normAutofit/>
          </a:bodyPr>
          <a:lstStyle/>
          <a:p>
            <a:r>
              <a:rPr lang="en-CA" sz="3600" b="1" dirty="0" smtClean="0">
                <a:solidFill>
                  <a:srgbClr val="D2BEAC"/>
                </a:solidFill>
                <a:latin typeface="Arial Narrow" panose="020B0606020202030204" pitchFamily="34" charset="0"/>
              </a:rPr>
              <a:t>A </a:t>
            </a:r>
            <a:r>
              <a:rPr lang="en-CA" sz="3600" b="1" dirty="0">
                <a:solidFill>
                  <a:srgbClr val="D2BEAC"/>
                </a:solidFill>
                <a:latin typeface="Arial Narrow" panose="020B0606020202030204" pitchFamily="34" charset="0"/>
              </a:rPr>
              <a:t>place of betrayal, abandonment, injustice, abuse, and </a:t>
            </a:r>
            <a:r>
              <a:rPr lang="en-CA" sz="3600" b="1" dirty="0" smtClean="0">
                <a:solidFill>
                  <a:srgbClr val="D2BEAC"/>
                </a:solidFill>
                <a:latin typeface="Arial Narrow" panose="020B0606020202030204" pitchFamily="34" charset="0"/>
              </a:rPr>
              <a:t>death, yet also a place of </a:t>
            </a:r>
            <a:r>
              <a:rPr lang="en-CA" sz="3600" b="1" dirty="0" smtClean="0">
                <a:solidFill>
                  <a:srgbClr val="D2BEAC"/>
                </a:solidFill>
                <a:latin typeface="Arial Narrow" panose="020B0606020202030204" pitchFamily="34" charset="0"/>
              </a:rPr>
              <a:t>hope, victory, forgiveness and life</a:t>
            </a:r>
            <a:r>
              <a:rPr lang="en-CA" sz="3600" b="1" dirty="0" smtClean="0">
                <a:solidFill>
                  <a:srgbClr val="D2BEAC"/>
                </a:solidFill>
                <a:latin typeface="Arial Narrow" panose="020B0606020202030204" pitchFamily="34" charset="0"/>
              </a:rPr>
              <a:t>. </a:t>
            </a:r>
          </a:p>
          <a:p>
            <a:r>
              <a:rPr lang="en-CA" sz="3600" b="1" dirty="0" smtClean="0">
                <a:solidFill>
                  <a:srgbClr val="D2BEAC"/>
                </a:solidFill>
                <a:latin typeface="Arial Narrow" panose="020B0606020202030204" pitchFamily="34" charset="0"/>
              </a:rPr>
              <a:t>A place </a:t>
            </a:r>
            <a:r>
              <a:rPr lang="en-CA" sz="3600" b="1" dirty="0">
                <a:solidFill>
                  <a:srgbClr val="D2BEAC"/>
                </a:solidFill>
                <a:latin typeface="Arial Narrow" panose="020B0606020202030204" pitchFamily="34" charset="0"/>
              </a:rPr>
              <a:t>where both sorrow and love flow mingled down.</a:t>
            </a:r>
          </a:p>
          <a:p>
            <a:endParaRPr lang="en-CA" dirty="0">
              <a:solidFill>
                <a:srgbClr val="D2BEAC"/>
              </a:solidFill>
            </a:endParaRPr>
          </a:p>
        </p:txBody>
      </p:sp>
      <p:pic>
        <p:nvPicPr>
          <p:cNvPr id="6146" name="Picture 2" descr="Christian cross Royalty Free Vector Image - VectorStock"/>
          <p:cNvPicPr>
            <a:picLocks noChangeAspect="1" noChangeArrowheads="1"/>
          </p:cNvPicPr>
          <p:nvPr/>
        </p:nvPicPr>
        <p:blipFill rotWithShape="1">
          <a:blip r:embed="rId2">
            <a:duotone>
              <a:prstClr val="black"/>
              <a:srgbClr val="D2BEAC">
                <a:tint val="45000"/>
                <a:satMod val="400000"/>
              </a:srgbClr>
            </a:duotone>
            <a:extLst>
              <a:ext uri="{28A0092B-C50C-407E-A947-70E740481C1C}">
                <a14:useLocalDpi xmlns:a14="http://schemas.microsoft.com/office/drawing/2010/main" val="0"/>
              </a:ext>
            </a:extLst>
          </a:blip>
          <a:srcRect b="8691"/>
          <a:stretch/>
        </p:blipFill>
        <p:spPr bwMode="auto">
          <a:xfrm>
            <a:off x="6464001" y="839381"/>
            <a:ext cx="3623508" cy="5097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808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8206"/>
            <a:ext cx="10515600" cy="1325563"/>
          </a:xfrm>
        </p:spPr>
        <p:txBody>
          <a:bodyPr>
            <a:noAutofit/>
          </a:bodyPr>
          <a:lstStyle/>
          <a:p>
            <a:r>
              <a:rPr lang="en-CA" sz="11500" dirty="0" smtClean="0">
                <a:solidFill>
                  <a:srgbClr val="D2BEAC"/>
                </a:solidFill>
                <a:latin typeface="Edwardian Script ITC" panose="030303020407070D0804" pitchFamily="66" charset="0"/>
              </a:rPr>
              <a:t>Questions</a:t>
            </a:r>
            <a:endParaRPr lang="en-CA" sz="11500" dirty="0">
              <a:solidFill>
                <a:srgbClr val="D2BEAC"/>
              </a:solidFill>
              <a:latin typeface="Edwardian Script ITC" panose="030303020407070D0804" pitchFamily="66" charset="0"/>
            </a:endParaRPr>
          </a:p>
        </p:txBody>
      </p:sp>
      <p:sp>
        <p:nvSpPr>
          <p:cNvPr id="3" name="Content Placeholder 2"/>
          <p:cNvSpPr>
            <a:spLocks noGrp="1"/>
          </p:cNvSpPr>
          <p:nvPr>
            <p:ph idx="1"/>
          </p:nvPr>
        </p:nvSpPr>
        <p:spPr>
          <a:xfrm>
            <a:off x="838200" y="2398833"/>
            <a:ext cx="9411269" cy="4351338"/>
          </a:xfrm>
        </p:spPr>
        <p:txBody>
          <a:bodyPr>
            <a:normAutofit/>
          </a:bodyPr>
          <a:lstStyle/>
          <a:p>
            <a:r>
              <a:rPr lang="en-CA" sz="3600" b="1" dirty="0" smtClean="0">
                <a:solidFill>
                  <a:srgbClr val="D2BEAC"/>
                </a:solidFill>
                <a:latin typeface="Arial Narrow" panose="020B0606020202030204" pitchFamily="34" charset="0"/>
              </a:rPr>
              <a:t>How </a:t>
            </a:r>
            <a:r>
              <a:rPr lang="en-CA" sz="3600" b="1" dirty="0">
                <a:solidFill>
                  <a:srgbClr val="D2BEAC"/>
                </a:solidFill>
                <a:latin typeface="Arial Narrow" panose="020B0606020202030204" pitchFamily="34" charset="0"/>
              </a:rPr>
              <a:t>do the events of Good Friday show us how to love God wholeheartedly and to love others as ourselves? </a:t>
            </a:r>
            <a:endParaRPr lang="en-CA" sz="3600" b="1" dirty="0" smtClean="0">
              <a:solidFill>
                <a:srgbClr val="D2BEAC"/>
              </a:solidFill>
              <a:latin typeface="Arial Narrow" panose="020B0606020202030204" pitchFamily="34" charset="0"/>
            </a:endParaRPr>
          </a:p>
          <a:p>
            <a:r>
              <a:rPr lang="en-CA" sz="3600" b="1" dirty="0" smtClean="0">
                <a:solidFill>
                  <a:srgbClr val="D2BEAC"/>
                </a:solidFill>
                <a:latin typeface="Arial Narrow" panose="020B0606020202030204" pitchFamily="34" charset="0"/>
              </a:rPr>
              <a:t>If</a:t>
            </a:r>
            <a:r>
              <a:rPr lang="en-CA" sz="3600" b="1" dirty="0">
                <a:solidFill>
                  <a:srgbClr val="D2BEAC"/>
                </a:solidFill>
                <a:latin typeface="Arial Narrow" panose="020B0606020202030204" pitchFamily="34" charset="0"/>
              </a:rPr>
              <a:t>, as followers of Jesus, we are to pattern our lives after Christ, how does Good Friday fit in?</a:t>
            </a:r>
          </a:p>
        </p:txBody>
      </p:sp>
    </p:spTree>
    <p:extLst>
      <p:ext uri="{BB962C8B-B14F-4D97-AF65-F5344CB8AC3E}">
        <p14:creationId xmlns:p14="http://schemas.microsoft.com/office/powerpoint/2010/main" val="1720478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68" y="897389"/>
            <a:ext cx="10612273" cy="1325563"/>
          </a:xfrm>
        </p:spPr>
        <p:txBody>
          <a:bodyPr>
            <a:noAutofit/>
          </a:bodyPr>
          <a:lstStyle/>
          <a:p>
            <a:r>
              <a:rPr lang="en-CA" sz="9600" dirty="0" smtClean="0">
                <a:solidFill>
                  <a:srgbClr val="D2BEAC"/>
                </a:solidFill>
                <a:latin typeface="Edwardian Script ITC" panose="030303020407070D0804" pitchFamily="66" charset="0"/>
              </a:rPr>
              <a:t>Loving God Wholeheartedly</a:t>
            </a:r>
            <a:endParaRPr lang="en-CA" sz="9600" dirty="0">
              <a:solidFill>
                <a:srgbClr val="D2BEAC"/>
              </a:solidFill>
              <a:latin typeface="Edwardian Script ITC" panose="030303020407070D0804" pitchFamily="66" charset="0"/>
            </a:endParaRPr>
          </a:p>
        </p:txBody>
      </p:sp>
      <p:sp>
        <p:nvSpPr>
          <p:cNvPr id="3" name="Content Placeholder 2"/>
          <p:cNvSpPr>
            <a:spLocks noGrp="1"/>
          </p:cNvSpPr>
          <p:nvPr>
            <p:ph idx="1"/>
          </p:nvPr>
        </p:nvSpPr>
        <p:spPr>
          <a:xfrm>
            <a:off x="715368" y="2409351"/>
            <a:ext cx="10066363" cy="4351338"/>
          </a:xfrm>
        </p:spPr>
        <p:txBody>
          <a:bodyPr>
            <a:normAutofit/>
          </a:bodyPr>
          <a:lstStyle/>
          <a:p>
            <a:r>
              <a:rPr lang="en-CA" sz="3600" b="1" dirty="0" smtClean="0">
                <a:solidFill>
                  <a:srgbClr val="D2BEAC"/>
                </a:solidFill>
                <a:latin typeface="Arial Narrow" panose="020B0606020202030204" pitchFamily="34" charset="0"/>
              </a:rPr>
              <a:t>Whole hearted love for God is shown to us in Christ’s self-denial, in forfeiting His will in favour of God’s will.</a:t>
            </a:r>
            <a:endParaRPr lang="en-CA" sz="3600" b="1" dirty="0">
              <a:solidFill>
                <a:srgbClr val="D2BEAC"/>
              </a:solidFill>
              <a:latin typeface="Arial Narrow" panose="020B0606020202030204" pitchFamily="34" charset="0"/>
            </a:endParaRPr>
          </a:p>
        </p:txBody>
      </p:sp>
      <p:pic>
        <p:nvPicPr>
          <p:cNvPr id="2050" name="Picture 2" descr="Love The Lord With All Your Heart, Part 2: Soul, Strength &amp; Mind ..."/>
          <p:cNvPicPr>
            <a:picLocks noChangeAspect="1" noChangeArrowheads="1"/>
          </p:cNvPicPr>
          <p:nvPr/>
        </p:nvPicPr>
        <p:blipFill>
          <a:blip r:embed="rId2" cstate="print">
            <a:duotone>
              <a:prstClr val="black"/>
              <a:srgbClr val="D2BEAC">
                <a:tint val="45000"/>
                <a:satMod val="400000"/>
              </a:srgbClr>
            </a:duotone>
            <a:extLst>
              <a:ext uri="{28A0092B-C50C-407E-A947-70E740481C1C}">
                <a14:useLocalDpi xmlns:a14="http://schemas.microsoft.com/office/drawing/2010/main" val="0"/>
              </a:ext>
            </a:extLst>
          </a:blip>
          <a:srcRect/>
          <a:stretch>
            <a:fillRect/>
          </a:stretch>
        </p:blipFill>
        <p:spPr bwMode="auto">
          <a:xfrm>
            <a:off x="3452884" y="3911886"/>
            <a:ext cx="5064537" cy="2848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310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9600" dirty="0" smtClean="0">
                <a:solidFill>
                  <a:srgbClr val="D2BEAC"/>
                </a:solidFill>
                <a:latin typeface="Edwardian Script ITC" panose="030303020407070D0804" pitchFamily="66" charset="0"/>
              </a:rPr>
              <a:t>Loving Others As Yourself</a:t>
            </a:r>
            <a:endParaRPr lang="en-CA" sz="9600" dirty="0">
              <a:solidFill>
                <a:srgbClr val="D2BEAC"/>
              </a:solidFill>
              <a:latin typeface="Edwardian Script ITC" panose="030303020407070D0804" pitchFamily="66" charset="0"/>
            </a:endParaRPr>
          </a:p>
        </p:txBody>
      </p:sp>
      <p:sp>
        <p:nvSpPr>
          <p:cNvPr id="3" name="Content Placeholder 2"/>
          <p:cNvSpPr>
            <a:spLocks noGrp="1"/>
          </p:cNvSpPr>
          <p:nvPr>
            <p:ph idx="1"/>
          </p:nvPr>
        </p:nvSpPr>
        <p:spPr>
          <a:xfrm>
            <a:off x="947382" y="1966995"/>
            <a:ext cx="4484427" cy="4351338"/>
          </a:xfrm>
        </p:spPr>
        <p:txBody>
          <a:bodyPr>
            <a:normAutofit/>
          </a:bodyPr>
          <a:lstStyle/>
          <a:p>
            <a:r>
              <a:rPr lang="en-CA" sz="3600" b="1" dirty="0" smtClean="0">
                <a:solidFill>
                  <a:srgbClr val="D2BEAC"/>
                </a:solidFill>
                <a:latin typeface="Arial Narrow" panose="020B0606020202030204" pitchFamily="34" charset="0"/>
              </a:rPr>
              <a:t>Jesus shows us how to love others, as not </a:t>
            </a:r>
            <a:r>
              <a:rPr lang="en-CA" sz="3600" b="1" dirty="0">
                <a:solidFill>
                  <a:srgbClr val="D2BEAC"/>
                </a:solidFill>
                <a:latin typeface="Arial Narrow" panose="020B0606020202030204" pitchFamily="34" charset="0"/>
              </a:rPr>
              <a:t>only </a:t>
            </a:r>
            <a:r>
              <a:rPr lang="en-CA" sz="3600" b="1" dirty="0" smtClean="0">
                <a:solidFill>
                  <a:srgbClr val="D2BEAC"/>
                </a:solidFill>
                <a:latin typeface="Arial Narrow" panose="020B0606020202030204" pitchFamily="34" charset="0"/>
              </a:rPr>
              <a:t>did He </a:t>
            </a:r>
            <a:r>
              <a:rPr lang="en-CA" sz="3600" b="1" dirty="0">
                <a:solidFill>
                  <a:srgbClr val="D2BEAC"/>
                </a:solidFill>
                <a:latin typeface="Arial Narrow" panose="020B0606020202030204" pitchFamily="34" charset="0"/>
              </a:rPr>
              <a:t>willingly </a:t>
            </a:r>
            <a:r>
              <a:rPr lang="en-CA" sz="3600" b="1" dirty="0" smtClean="0">
                <a:solidFill>
                  <a:srgbClr val="D2BEAC"/>
                </a:solidFill>
                <a:latin typeface="Arial Narrow" panose="020B0606020202030204" pitchFamily="34" charset="0"/>
              </a:rPr>
              <a:t>lay </a:t>
            </a:r>
            <a:r>
              <a:rPr lang="en-CA" sz="3600" b="1" dirty="0">
                <a:solidFill>
                  <a:srgbClr val="D2BEAC"/>
                </a:solidFill>
                <a:latin typeface="Arial Narrow" panose="020B0606020202030204" pitchFamily="34" charset="0"/>
              </a:rPr>
              <a:t>down His life for His friends out of His love for them, </a:t>
            </a:r>
            <a:r>
              <a:rPr lang="en-CA" sz="3600" b="1" dirty="0" smtClean="0">
                <a:solidFill>
                  <a:srgbClr val="D2BEAC"/>
                </a:solidFill>
                <a:latin typeface="Arial Narrow" panose="020B0606020202030204" pitchFamily="34" charset="0"/>
              </a:rPr>
              <a:t>but also for those who opposed Him.</a:t>
            </a:r>
            <a:endParaRPr lang="en-CA" sz="3600" b="1" dirty="0">
              <a:solidFill>
                <a:srgbClr val="D2BEAC"/>
              </a:solidFill>
              <a:latin typeface="Arial Narrow" panose="020B0606020202030204" pitchFamily="34" charset="0"/>
            </a:endParaRPr>
          </a:p>
        </p:txBody>
      </p:sp>
      <p:pic>
        <p:nvPicPr>
          <p:cNvPr id="4098" name="Picture 2" descr="Love One Another Hand Lettered Typography 180872 Vector Art at Vecteezy"/>
          <p:cNvPicPr>
            <a:picLocks noChangeAspect="1" noChangeArrowheads="1"/>
          </p:cNvPicPr>
          <p:nvPr/>
        </p:nvPicPr>
        <p:blipFill>
          <a:blip r:embed="rId2" cstate="print">
            <a:duotone>
              <a:prstClr val="black"/>
              <a:srgbClr val="D2BEAC">
                <a:tint val="45000"/>
                <a:satMod val="400000"/>
              </a:srgbClr>
            </a:duotone>
            <a:extLst>
              <a:ext uri="{28A0092B-C50C-407E-A947-70E740481C1C}">
                <a14:useLocalDpi xmlns:a14="http://schemas.microsoft.com/office/drawing/2010/main" val="0"/>
              </a:ext>
            </a:extLst>
          </a:blip>
          <a:srcRect/>
          <a:stretch>
            <a:fillRect/>
          </a:stretch>
        </p:blipFill>
        <p:spPr bwMode="auto">
          <a:xfrm>
            <a:off x="5762199" y="1924334"/>
            <a:ext cx="4439829" cy="4436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974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334303"/>
            <a:ext cx="8919949" cy="4351338"/>
          </a:xfrm>
        </p:spPr>
        <p:txBody>
          <a:bodyPr/>
          <a:lstStyle/>
          <a:p>
            <a:r>
              <a:rPr lang="en-CA" sz="3600" b="1" dirty="0" smtClean="0">
                <a:solidFill>
                  <a:schemeClr val="bg1"/>
                </a:solidFill>
                <a:latin typeface="Arial Narrow" panose="020B0606020202030204" pitchFamily="34" charset="0"/>
              </a:rPr>
              <a:t>Be </a:t>
            </a:r>
            <a:r>
              <a:rPr lang="en-CA" sz="3600" b="1" dirty="0">
                <a:solidFill>
                  <a:schemeClr val="bg1"/>
                </a:solidFill>
                <a:latin typeface="Arial Narrow" panose="020B0606020202030204" pitchFamily="34" charset="0"/>
              </a:rPr>
              <a:t>“imitators of God, as beloved children; [those who] walk in love, just as Christ also loved you, and gave Himself up for us, an offering and a sacrifice to God as a fragrant </a:t>
            </a:r>
            <a:r>
              <a:rPr lang="en-CA" sz="3600" b="1" dirty="0" smtClean="0">
                <a:solidFill>
                  <a:schemeClr val="bg1"/>
                </a:solidFill>
                <a:latin typeface="Arial Narrow" panose="020B0606020202030204" pitchFamily="34" charset="0"/>
              </a:rPr>
              <a:t>aroma.” (Ephesians 5:1-2)</a:t>
            </a:r>
          </a:p>
          <a:p>
            <a:r>
              <a:rPr lang="en-CA" sz="3600" b="1" dirty="0" smtClean="0">
                <a:solidFill>
                  <a:srgbClr val="D2BEAC"/>
                </a:solidFill>
                <a:latin typeface="Arial Narrow" panose="020B0606020202030204" pitchFamily="34" charset="0"/>
              </a:rPr>
              <a:t>Can </a:t>
            </a:r>
            <a:r>
              <a:rPr lang="en-CA" sz="3600" b="1" dirty="0">
                <a:solidFill>
                  <a:srgbClr val="D2BEAC"/>
                </a:solidFill>
                <a:latin typeface="Arial Narrow" panose="020B0606020202030204" pitchFamily="34" charset="0"/>
              </a:rPr>
              <a:t>we pattern our loving of God and our loving of others after the Good Friday example of Jesus?</a:t>
            </a:r>
          </a:p>
          <a:p>
            <a:endParaRPr lang="en-CA" dirty="0"/>
          </a:p>
        </p:txBody>
      </p:sp>
    </p:spTree>
    <p:extLst>
      <p:ext uri="{BB962C8B-B14F-4D97-AF65-F5344CB8AC3E}">
        <p14:creationId xmlns:p14="http://schemas.microsoft.com/office/powerpoint/2010/main" val="1278945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272955" y="528901"/>
            <a:ext cx="8147714" cy="6322278"/>
          </a:xfrm>
        </p:spPr>
        <p:txBody>
          <a:bodyPr>
            <a:noAutofit/>
          </a:bodyPr>
          <a:lstStyle/>
          <a:p>
            <a:pPr marL="742950" indent="-742950">
              <a:buFont typeface="+mj-lt"/>
              <a:buAutoNum type="arabicPeriod"/>
            </a:pPr>
            <a:r>
              <a:rPr lang="en-CA" sz="3600" b="1" dirty="0" smtClean="0">
                <a:solidFill>
                  <a:srgbClr val="D2BEAC"/>
                </a:solidFill>
                <a:latin typeface="Arial Narrow" panose="020B0606020202030204" pitchFamily="34" charset="0"/>
              </a:rPr>
              <a:t>My </a:t>
            </a:r>
            <a:r>
              <a:rPr lang="en-CA" sz="3600" b="1" dirty="0">
                <a:solidFill>
                  <a:srgbClr val="D2BEAC"/>
                </a:solidFill>
                <a:latin typeface="Arial Narrow" panose="020B0606020202030204" pitchFamily="34" charset="0"/>
              </a:rPr>
              <a:t>hope this morning is that by engaging in a corporate reading in a few moments centered around the seven statements of Christ on Good Friday, we will testify to the greatness of Jesus beyond even the terror of the cross. </a:t>
            </a:r>
            <a:endParaRPr lang="en-CA" sz="3600" b="1" dirty="0" smtClean="0">
              <a:solidFill>
                <a:srgbClr val="D2BEAC"/>
              </a:solidFill>
              <a:latin typeface="Arial Narrow" panose="020B0606020202030204" pitchFamily="34" charset="0"/>
            </a:endParaRPr>
          </a:p>
          <a:p>
            <a:pPr marL="742950" indent="-742950">
              <a:buFont typeface="+mj-lt"/>
              <a:buAutoNum type="arabicPeriod"/>
            </a:pPr>
            <a:r>
              <a:rPr lang="en-CA" sz="3600" b="1" dirty="0" smtClean="0">
                <a:solidFill>
                  <a:srgbClr val="D2BEAC"/>
                </a:solidFill>
                <a:latin typeface="Arial Narrow" panose="020B0606020202030204" pitchFamily="34" charset="0"/>
              </a:rPr>
              <a:t>As </a:t>
            </a:r>
            <a:r>
              <a:rPr lang="en-CA" sz="3600" b="1" dirty="0">
                <a:solidFill>
                  <a:srgbClr val="D2BEAC"/>
                </a:solidFill>
                <a:latin typeface="Arial Narrow" panose="020B0606020202030204" pitchFamily="34" charset="0"/>
              </a:rPr>
              <a:t>we come to the </a:t>
            </a:r>
            <a:r>
              <a:rPr lang="en-CA" sz="3600" b="1" dirty="0" smtClean="0">
                <a:solidFill>
                  <a:srgbClr val="D2BEAC"/>
                </a:solidFill>
                <a:latin typeface="Arial Narrow" panose="020B0606020202030204" pitchFamily="34" charset="0"/>
              </a:rPr>
              <a:t>Lord’s Table</a:t>
            </a:r>
            <a:r>
              <a:rPr lang="en-CA" sz="3600" b="1" dirty="0">
                <a:solidFill>
                  <a:srgbClr val="D2BEAC"/>
                </a:solidFill>
                <a:latin typeface="Arial Narrow" panose="020B0606020202030204" pitchFamily="34" charset="0"/>
              </a:rPr>
              <a:t>, might we recognize the powerful self-denial of Christ Jesus and His profound love of others, receiving the bread and cup as evidence of all of this reality. </a:t>
            </a:r>
          </a:p>
        </p:txBody>
      </p:sp>
      <p:pic>
        <p:nvPicPr>
          <p:cNvPr id="5122" name="Picture 2" descr="Where do we go from Here, part 2 – Agape Community BC"/>
          <p:cNvPicPr>
            <a:picLocks noChangeAspect="1" noChangeArrowheads="1"/>
          </p:cNvPicPr>
          <p:nvPr/>
        </p:nvPicPr>
        <p:blipFill rotWithShape="1">
          <a:blip r:embed="rId2">
            <a:duotone>
              <a:prstClr val="black"/>
              <a:srgbClr val="D2BEAC">
                <a:tint val="45000"/>
                <a:satMod val="400000"/>
              </a:srgbClr>
            </a:duotone>
            <a:extLst>
              <a:ext uri="{28A0092B-C50C-407E-A947-70E740481C1C}">
                <a14:useLocalDpi xmlns:a14="http://schemas.microsoft.com/office/drawing/2010/main" val="0"/>
              </a:ext>
            </a:extLst>
          </a:blip>
          <a:srcRect r="52990"/>
          <a:stretch/>
        </p:blipFill>
        <p:spPr bwMode="auto">
          <a:xfrm>
            <a:off x="8725567" y="1690688"/>
            <a:ext cx="3333602" cy="3151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9784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634</Words>
  <Application>Microsoft Office PowerPoint</Application>
  <PresentationFormat>Widescreen</PresentationFormat>
  <Paragraphs>38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Narrow</vt:lpstr>
      <vt:lpstr>Calibri</vt:lpstr>
      <vt:lpstr>Calibri Light</vt:lpstr>
      <vt:lpstr>Edwardian Script ITC</vt:lpstr>
      <vt:lpstr>Office Theme</vt:lpstr>
      <vt:lpstr>PowerPoint Presentation</vt:lpstr>
      <vt:lpstr>PowerPoint Presentation</vt:lpstr>
      <vt:lpstr>PowerPoint Presentation</vt:lpstr>
      <vt:lpstr>TheCross </vt:lpstr>
      <vt:lpstr>Questions</vt:lpstr>
      <vt:lpstr>Loving God Wholeheartedly</vt:lpstr>
      <vt:lpstr>Loving Others As Yourself</vt:lpstr>
      <vt:lpstr>PowerPoint Presentation</vt:lpstr>
      <vt:lpstr>PowerPoint Presentation</vt:lpstr>
      <vt:lpstr>A Good Friday Responsive Reading</vt:lpstr>
      <vt:lpstr>PowerPoint Presentation</vt:lpstr>
      <vt:lpstr>PowerPoint Presentation</vt:lpstr>
      <vt:lpstr>PowerPoint Presentation</vt:lpstr>
      <vt:lpstr>PowerPoint Presentation</vt:lpstr>
      <vt:lpstr>Prayer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8</cp:revision>
  <dcterms:created xsi:type="dcterms:W3CDTF">2023-04-06T21:14:47Z</dcterms:created>
  <dcterms:modified xsi:type="dcterms:W3CDTF">2023-04-06T22:39:54Z</dcterms:modified>
</cp:coreProperties>
</file>