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2" r:id="rId6"/>
    <p:sldId id="264" r:id="rId7"/>
    <p:sldId id="265" r:id="rId8"/>
    <p:sldId id="266" r:id="rId9"/>
    <p:sldId id="268" r:id="rId10"/>
    <p:sldId id="267" r:id="rId11"/>
    <p:sldId id="270" r:id="rId12"/>
    <p:sldId id="269"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4C43"/>
    <a:srgbClr val="6600FF"/>
    <a:srgbClr val="5E0211"/>
    <a:srgbClr val="EDE76D"/>
    <a:srgbClr val="C99F3B"/>
    <a:srgbClr val="D3AF59"/>
    <a:srgbClr val="FFCC00"/>
    <a:srgbClr val="EAD88E"/>
    <a:srgbClr val="FFFFAF"/>
    <a:srgbClr val="6051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effectLst>
            <a:outerShdw blurRad="50800" dist="50800" dir="5400000" algn="ctr" rotWithShape="0">
              <a:srgbClr val="154A3F"/>
            </a:outerShdw>
          </a:effectLst>
        </p:spPr>
        <p:txBody>
          <a:bodyPr>
            <a:normAutofit/>
          </a:bodyPr>
          <a:lstStyle>
            <a:lvl1pPr>
              <a:defRPr sz="3600" b="1">
                <a:solidFill>
                  <a:schemeClr val="bg1"/>
                </a:solidFill>
                <a:effectLst>
                  <a:outerShdw blurRad="38100" dist="38100" dir="2700000" algn="tl">
                    <a:srgbClr val="000000">
                      <a:alpha val="43137"/>
                    </a:srgbClr>
                  </a:outerShdw>
                </a:effectLst>
                <a:latin typeface="Arial Narrow" panose="020B0606020202030204" pitchFamily="34" charset="0"/>
              </a:defRPr>
            </a:lvl1pPr>
            <a:lvl2pPr>
              <a:defRPr sz="3600" b="1">
                <a:solidFill>
                  <a:schemeClr val="bg1"/>
                </a:solidFill>
                <a:effectLst>
                  <a:outerShdw blurRad="38100" dist="38100" dir="2700000" algn="tl">
                    <a:srgbClr val="000000">
                      <a:alpha val="43137"/>
                    </a:srgbClr>
                  </a:outerShdw>
                </a:effectLst>
                <a:latin typeface="Arial Narrow" panose="020B0606020202030204" pitchFamily="34" charset="0"/>
              </a:defRPr>
            </a:lvl2pPr>
            <a:lvl3pPr>
              <a:defRPr sz="3600" b="1">
                <a:solidFill>
                  <a:schemeClr val="bg1"/>
                </a:solidFill>
                <a:effectLst>
                  <a:outerShdw blurRad="38100" dist="38100" dir="2700000" algn="tl">
                    <a:srgbClr val="000000">
                      <a:alpha val="43137"/>
                    </a:srgbClr>
                  </a:outerShdw>
                </a:effectLst>
                <a:latin typeface="Arial Narrow" panose="020B0606020202030204" pitchFamily="34" charset="0"/>
              </a:defRPr>
            </a:lvl3pPr>
            <a:lvl4pPr>
              <a:defRPr sz="3600" b="1">
                <a:solidFill>
                  <a:schemeClr val="bg1"/>
                </a:solidFill>
                <a:effectLst>
                  <a:outerShdw blurRad="38100" dist="38100" dir="2700000" algn="tl">
                    <a:srgbClr val="000000">
                      <a:alpha val="43137"/>
                    </a:srgbClr>
                  </a:outerShdw>
                </a:effectLst>
                <a:latin typeface="Arial Narrow" panose="020B0606020202030204" pitchFamily="34" charset="0"/>
              </a:defRPr>
            </a:lvl4pPr>
            <a:lvl5pPr>
              <a:defRPr sz="3600" b="1">
                <a:solidFill>
                  <a:schemeClr val="bg1"/>
                </a:solidFill>
                <a:effectLst>
                  <a:outerShdw blurRad="38100" dist="38100" dir="2700000" algn="tl">
                    <a:srgbClr val="000000">
                      <a:alpha val="43137"/>
                    </a:srgbClr>
                  </a:outerShdw>
                </a:effectLst>
                <a:latin typeface="Arial Narrow" panose="020B0606020202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494B626E-E99D-491C-A52C-C4A104E58DFE}" type="datetimeFigureOut">
              <a:rPr lang="en-CA" smtClean="0"/>
              <a:t>2023-04-07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3226511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94B626E-E99D-491C-A52C-C4A104E58DFE}" type="datetimeFigureOut">
              <a:rPr lang="en-CA" smtClean="0"/>
              <a:t>2023-04-07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139475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94B626E-E99D-491C-A52C-C4A104E58DFE}" type="datetimeFigureOut">
              <a:rPr lang="en-CA" smtClean="0"/>
              <a:t>2023-04-07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343499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94B626E-E99D-491C-A52C-C4A104E58DFE}" type="datetimeFigureOut">
              <a:rPr lang="en-CA" smtClean="0"/>
              <a:t>2023-04-07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C0173E-F6CA-409B-AA9A-6844327B1D70}" type="slidenum">
              <a:rPr lang="en-CA" smtClean="0"/>
              <a:t>‹#›</a:t>
            </a:fld>
            <a:endParaRPr lang="en-CA"/>
          </a:p>
        </p:txBody>
      </p:sp>
      <p:pic>
        <p:nvPicPr>
          <p:cNvPr id="3076" name="Picture 4" descr="Empty tomb clipart black and white, Empty tomb black and white ..."/>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54400" y="-1741715"/>
            <a:ext cx="12700800" cy="9072000"/>
          </a:xfrm>
          <a:prstGeom prst="rect">
            <a:avLst/>
          </a:prstGeom>
          <a:noFill/>
          <a:effectLst>
            <a:outerShdw blurRad="50800" dist="101600" dir="2700000" algn="tl" rotWithShape="0">
              <a:schemeClr val="tx1">
                <a:alpha val="7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56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4B626E-E99D-491C-A52C-C4A104E58DFE}" type="datetimeFigureOut">
              <a:rPr lang="en-CA" smtClean="0"/>
              <a:t>2023-04-07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52049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94B626E-E99D-491C-A52C-C4A104E58DFE}" type="datetimeFigureOut">
              <a:rPr lang="en-CA" smtClean="0"/>
              <a:t>2023-04-07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283694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94B626E-E99D-491C-A52C-C4A104E58DFE}" type="datetimeFigureOut">
              <a:rPr lang="en-CA" smtClean="0"/>
              <a:t>2023-04-07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45337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94B626E-E99D-491C-A52C-C4A104E58DFE}" type="datetimeFigureOut">
              <a:rPr lang="en-CA" smtClean="0"/>
              <a:t>2023-04-07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289823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B626E-E99D-491C-A52C-C4A104E58DFE}" type="datetimeFigureOut">
              <a:rPr lang="en-CA" smtClean="0"/>
              <a:t>2023-04-07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399130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B626E-E99D-491C-A52C-C4A104E58DFE}" type="datetimeFigureOut">
              <a:rPr lang="en-CA" smtClean="0"/>
              <a:t>2023-04-07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2136719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4B626E-E99D-491C-A52C-C4A104E58DFE}" type="datetimeFigureOut">
              <a:rPr lang="en-CA" smtClean="0"/>
              <a:t>2023-04-07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9C0173E-F6CA-409B-AA9A-6844327B1D70}" type="slidenum">
              <a:rPr lang="en-CA" smtClean="0"/>
              <a:t>‹#›</a:t>
            </a:fld>
            <a:endParaRPr lang="en-CA"/>
          </a:p>
        </p:txBody>
      </p:sp>
    </p:spTree>
    <p:extLst>
      <p:ext uri="{BB962C8B-B14F-4D97-AF65-F5344CB8AC3E}">
        <p14:creationId xmlns:p14="http://schemas.microsoft.com/office/powerpoint/2010/main" val="1807607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B626E-E99D-491C-A52C-C4A104E58DFE}" type="datetimeFigureOut">
              <a:rPr lang="en-CA" smtClean="0"/>
              <a:t>2023-04-07</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0173E-F6CA-409B-AA9A-6844327B1D70}" type="slidenum">
              <a:rPr lang="en-CA" smtClean="0"/>
              <a:t>‹#›</a:t>
            </a:fld>
            <a:endParaRPr lang="en-CA"/>
          </a:p>
        </p:txBody>
      </p:sp>
      <p:pic>
        <p:nvPicPr>
          <p:cNvPr id="1026" name="Picture 2" descr="Church Motion Background: Colorful Easter Sunday 02 - SermonCentral.com"/>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0"/>
            <a:ext cx="12202847" cy="6858000"/>
          </a:xfrm>
          <a:prstGeom prst="rect">
            <a:avLst/>
          </a:prstGeom>
          <a:noFill/>
          <a:effectLst>
            <a:outerShdw blurRad="50800" dist="50800" dir="5400000" algn="ctr" rotWithShape="0">
              <a:srgbClr val="154A3F"/>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685108"/>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52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76439"/>
            <a:ext cx="10515600" cy="6317381"/>
          </a:xfrm>
        </p:spPr>
        <p:txBody>
          <a:bodyPr>
            <a:normAutofit/>
          </a:bodyPr>
          <a:lstStyle/>
          <a:p>
            <a:pPr>
              <a:spcBef>
                <a:spcPts val="600"/>
              </a:spcBef>
            </a:pPr>
            <a:r>
              <a:rPr lang="en-CA" dirty="0" smtClean="0">
                <a:effectLst/>
              </a:rPr>
              <a:t>It </a:t>
            </a:r>
            <a:r>
              <a:rPr lang="en-CA" dirty="0">
                <a:effectLst/>
              </a:rPr>
              <a:t>was not just an empty tomb that was encountered on that first Easter Sunday, but a risen and living Lord! </a:t>
            </a:r>
            <a:endParaRPr lang="en-CA" dirty="0" smtClean="0">
              <a:effectLst/>
            </a:endParaRPr>
          </a:p>
          <a:p>
            <a:pPr>
              <a:spcBef>
                <a:spcPts val="600"/>
              </a:spcBef>
            </a:pPr>
            <a:r>
              <a:rPr lang="en-CA" dirty="0">
                <a:effectLst/>
              </a:rPr>
              <a:t>The resurrection of Jesus reveals that there is something present about victorious life </a:t>
            </a:r>
            <a:r>
              <a:rPr lang="en-CA" dirty="0" smtClean="0">
                <a:effectLst/>
              </a:rPr>
              <a:t>too.</a:t>
            </a:r>
          </a:p>
          <a:p>
            <a:pPr>
              <a:spcBef>
                <a:spcPts val="600"/>
              </a:spcBef>
            </a:pPr>
            <a:r>
              <a:rPr lang="en-CA" dirty="0" smtClean="0">
                <a:effectLst/>
              </a:rPr>
              <a:t>The </a:t>
            </a:r>
            <a:r>
              <a:rPr lang="en-CA" dirty="0">
                <a:effectLst/>
              </a:rPr>
              <a:t>resurrection </a:t>
            </a:r>
            <a:r>
              <a:rPr lang="en-CA" dirty="0" smtClean="0">
                <a:effectLst/>
              </a:rPr>
              <a:t>means:</a:t>
            </a:r>
          </a:p>
          <a:p>
            <a:pPr marL="742950" indent="-742950">
              <a:spcBef>
                <a:spcPts val="600"/>
              </a:spcBef>
              <a:buFont typeface="+mj-lt"/>
              <a:buAutoNum type="arabicPeriod"/>
            </a:pPr>
            <a:r>
              <a:rPr lang="en-CA" dirty="0" smtClean="0">
                <a:effectLst/>
              </a:rPr>
              <a:t>we </a:t>
            </a:r>
            <a:r>
              <a:rPr lang="en-CA" dirty="0">
                <a:effectLst/>
              </a:rPr>
              <a:t>need not languish in separation from </a:t>
            </a:r>
            <a:r>
              <a:rPr lang="en-CA" dirty="0" smtClean="0">
                <a:effectLst/>
              </a:rPr>
              <a:t>God</a:t>
            </a:r>
          </a:p>
          <a:p>
            <a:pPr marL="742950" indent="-742950">
              <a:spcBef>
                <a:spcPts val="600"/>
              </a:spcBef>
              <a:buFont typeface="+mj-lt"/>
              <a:buAutoNum type="arabicPeriod"/>
            </a:pPr>
            <a:r>
              <a:rPr lang="en-CA" dirty="0" smtClean="0">
                <a:effectLst/>
              </a:rPr>
              <a:t>we </a:t>
            </a:r>
            <a:r>
              <a:rPr lang="en-CA" dirty="0">
                <a:effectLst/>
              </a:rPr>
              <a:t>are no longer resigned to live a life trapped in an endless “separation-reconciliation” </a:t>
            </a:r>
            <a:r>
              <a:rPr lang="en-CA" dirty="0" smtClean="0">
                <a:effectLst/>
              </a:rPr>
              <a:t>loop </a:t>
            </a:r>
          </a:p>
          <a:p>
            <a:pPr marL="742950" indent="-742950">
              <a:spcBef>
                <a:spcPts val="600"/>
              </a:spcBef>
              <a:buFont typeface="+mj-lt"/>
              <a:buAutoNum type="arabicPeriod"/>
            </a:pPr>
            <a:r>
              <a:rPr lang="en-CA" dirty="0" smtClean="0">
                <a:effectLst/>
              </a:rPr>
              <a:t>we </a:t>
            </a:r>
            <a:r>
              <a:rPr lang="en-CA" dirty="0">
                <a:effectLst/>
              </a:rPr>
              <a:t>can now live with powerful </a:t>
            </a:r>
            <a:r>
              <a:rPr lang="en-CA" dirty="0" smtClean="0">
                <a:effectLst/>
              </a:rPr>
              <a:t>purpose</a:t>
            </a:r>
          </a:p>
          <a:p>
            <a:pPr>
              <a:spcBef>
                <a:spcPts val="600"/>
              </a:spcBef>
            </a:pPr>
            <a:r>
              <a:rPr lang="en-CA" dirty="0" smtClean="0">
                <a:effectLst/>
              </a:rPr>
              <a:t>Because </a:t>
            </a:r>
            <a:r>
              <a:rPr lang="en-CA" dirty="0">
                <a:effectLst/>
              </a:rPr>
              <a:t>of the </a:t>
            </a:r>
            <a:r>
              <a:rPr lang="en-CA" dirty="0" smtClean="0">
                <a:effectLst/>
              </a:rPr>
              <a:t>resurrection,                                              we </a:t>
            </a:r>
            <a:r>
              <a:rPr lang="en-CA" dirty="0">
                <a:effectLst/>
              </a:rPr>
              <a:t>can </a:t>
            </a:r>
            <a:r>
              <a:rPr lang="en-CA" dirty="0" smtClean="0">
                <a:effectLst/>
              </a:rPr>
              <a:t>live </a:t>
            </a:r>
            <a:r>
              <a:rPr lang="en-CA" dirty="0">
                <a:effectLst/>
              </a:rPr>
              <a:t>victoriously right now! </a:t>
            </a:r>
            <a:endParaRPr lang="en-CA" dirty="0"/>
          </a:p>
        </p:txBody>
      </p:sp>
      <p:pic>
        <p:nvPicPr>
          <p:cNvPr id="4" name="Picture 3"/>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blip>
          <a:stretch>
            <a:fillRect/>
          </a:stretch>
        </p:blipFill>
        <p:spPr>
          <a:xfrm>
            <a:off x="7532914" y="4707276"/>
            <a:ext cx="4557486" cy="2150724"/>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82430" t="41801" r="7697" b="52656"/>
          <a:stretch/>
        </p:blipFill>
        <p:spPr>
          <a:xfrm>
            <a:off x="8331199" y="5477839"/>
            <a:ext cx="1901372" cy="600432"/>
          </a:xfrm>
          <a:prstGeom prst="rect">
            <a:avLst/>
          </a:prstGeom>
          <a:effectLst/>
        </p:spPr>
      </p:pic>
    </p:spTree>
    <p:extLst>
      <p:ext uri="{BB962C8B-B14F-4D97-AF65-F5344CB8AC3E}">
        <p14:creationId xmlns:p14="http://schemas.microsoft.com/office/powerpoint/2010/main" val="3355698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197" y="754743"/>
            <a:ext cx="11172775" cy="6284686"/>
          </a:xfrm>
        </p:spPr>
      </p:pic>
    </p:spTree>
    <p:extLst>
      <p:ext uri="{BB962C8B-B14F-4D97-AF65-F5344CB8AC3E}">
        <p14:creationId xmlns:p14="http://schemas.microsoft.com/office/powerpoint/2010/main" val="919393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0457" y="637681"/>
            <a:ext cx="7634514" cy="1325563"/>
          </a:xfrm>
          <a:effectLst>
            <a:outerShdw blurRad="50800" dist="38100" dir="2700000" algn="tl" rotWithShape="0">
              <a:prstClr val="black">
                <a:alpha val="40000"/>
              </a:prstClr>
            </a:outerShdw>
          </a:effectLst>
        </p:spPr>
        <p:txBody>
          <a:bodyPr>
            <a:noAutofit/>
          </a:bodyPr>
          <a:lstStyle/>
          <a:p>
            <a:r>
              <a:rPr lang="en-CA" sz="4800" b="1" dirty="0" smtClean="0">
                <a:solidFill>
                  <a:schemeClr val="bg1"/>
                </a:solidFill>
                <a:effectLst>
                  <a:outerShdw blurRad="38100" dist="38100" dir="2700000" algn="tl">
                    <a:srgbClr val="000000">
                      <a:alpha val="43137"/>
                    </a:srgbClr>
                  </a:outerShdw>
                </a:effectLst>
                <a:latin typeface="Arial Narrow" panose="020B0606020202030204" pitchFamily="34" charset="0"/>
              </a:rPr>
              <a:t>Where </a:t>
            </a:r>
            <a:r>
              <a:rPr lang="en-CA" sz="4800" b="1" dirty="0">
                <a:solidFill>
                  <a:schemeClr val="bg1"/>
                </a:solidFill>
                <a:effectLst>
                  <a:outerShdw blurRad="38100" dist="38100" dir="2700000" algn="tl">
                    <a:srgbClr val="000000">
                      <a:alpha val="43137"/>
                    </a:srgbClr>
                  </a:outerShdw>
                </a:effectLst>
                <a:latin typeface="Arial Narrow" panose="020B0606020202030204" pitchFamily="34" charset="0"/>
              </a:rPr>
              <a:t>within this Gospel journey do I find myself today?</a:t>
            </a:r>
          </a:p>
        </p:txBody>
      </p:sp>
      <p:sp>
        <p:nvSpPr>
          <p:cNvPr id="3" name="Content Placeholder 2"/>
          <p:cNvSpPr>
            <a:spLocks noGrp="1"/>
          </p:cNvSpPr>
          <p:nvPr>
            <p:ph idx="1"/>
          </p:nvPr>
        </p:nvSpPr>
        <p:spPr>
          <a:xfrm>
            <a:off x="3393692" y="2593746"/>
            <a:ext cx="8566079" cy="4351338"/>
          </a:xfrm>
        </p:spPr>
        <p:txBody>
          <a:bodyPr/>
          <a:lstStyle/>
          <a:p>
            <a:r>
              <a:rPr lang="en-CA" dirty="0">
                <a:effectLst/>
              </a:rPr>
              <a:t>Be reconciled </a:t>
            </a:r>
            <a:r>
              <a:rPr lang="en-CA" dirty="0" smtClean="0">
                <a:effectLst/>
              </a:rPr>
              <a:t>today through faith in Jesus!</a:t>
            </a:r>
            <a:endParaRPr lang="en-CA" sz="2400" dirty="0" smtClean="0">
              <a:effectLst/>
            </a:endParaRPr>
          </a:p>
          <a:p>
            <a:pPr marL="0" indent="0">
              <a:buNone/>
            </a:pPr>
            <a:endParaRPr lang="en-CA" sz="2000" dirty="0" smtClean="0">
              <a:effectLst/>
            </a:endParaRPr>
          </a:p>
          <a:p>
            <a:r>
              <a:rPr lang="en-CA" dirty="0" smtClean="0">
                <a:effectLst/>
              </a:rPr>
              <a:t>If </a:t>
            </a:r>
            <a:r>
              <a:rPr lang="en-CA" dirty="0">
                <a:effectLst/>
              </a:rPr>
              <a:t>you </a:t>
            </a:r>
            <a:r>
              <a:rPr lang="en-CA" dirty="0" smtClean="0">
                <a:effectLst/>
              </a:rPr>
              <a:t>are falling </a:t>
            </a:r>
            <a:r>
              <a:rPr lang="en-CA" dirty="0">
                <a:effectLst/>
              </a:rPr>
              <a:t>short</a:t>
            </a:r>
            <a:r>
              <a:rPr lang="en-CA" dirty="0" smtClean="0">
                <a:effectLst/>
              </a:rPr>
              <a:t>, “out </a:t>
            </a:r>
            <a:r>
              <a:rPr lang="en-CA" dirty="0">
                <a:effectLst/>
              </a:rPr>
              <a:t>of his glorious riches </a:t>
            </a:r>
            <a:r>
              <a:rPr lang="en-CA" dirty="0" smtClean="0">
                <a:effectLst/>
              </a:rPr>
              <a:t>[might God] </a:t>
            </a:r>
            <a:r>
              <a:rPr lang="en-CA" dirty="0">
                <a:effectLst/>
              </a:rPr>
              <a:t>strengthen you with power through his Spirit in your inner being</a:t>
            </a:r>
            <a:r>
              <a:rPr lang="en-CA" dirty="0" smtClean="0">
                <a:effectLst/>
              </a:rPr>
              <a:t>”.</a:t>
            </a:r>
          </a:p>
          <a:p>
            <a:pPr marL="0" indent="0">
              <a:buNone/>
            </a:pPr>
            <a:endParaRPr lang="en-CA" sz="2000" dirty="0" smtClean="0">
              <a:effectLst/>
            </a:endParaRPr>
          </a:p>
          <a:p>
            <a:r>
              <a:rPr lang="en-CA" dirty="0" smtClean="0">
                <a:effectLst/>
              </a:rPr>
              <a:t>Praise </a:t>
            </a:r>
            <a:r>
              <a:rPr lang="en-CA" dirty="0">
                <a:effectLst/>
              </a:rPr>
              <a:t>Jesus … and then invite others in! </a:t>
            </a:r>
            <a:endParaRPr lang="en-CA" dirty="0"/>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446316" y="794872"/>
            <a:ext cx="2921743" cy="1378800"/>
          </a:xfrm>
          <a:prstGeom prst="rect">
            <a:avLst/>
          </a:prstGeom>
        </p:spPr>
      </p:pic>
      <p:pic>
        <p:nvPicPr>
          <p:cNvPr id="5" name="Picture 4"/>
          <p:cNvPicPr>
            <a:picLocks noChangeAspect="1"/>
          </p:cNvPicPr>
          <p:nvPr/>
        </p:nvPicPr>
        <p:blipFill>
          <a:blip r:embed="rId3">
            <a:clrChange>
              <a:clrFrom>
                <a:srgbClr val="FFFFFF"/>
              </a:clrFrom>
              <a:clrTo>
                <a:srgbClr val="FFFFFF">
                  <a:alpha val="0"/>
                </a:srgbClr>
              </a:clrTo>
            </a:clrChange>
            <a:duotone>
              <a:prstClr val="black"/>
              <a:srgbClr val="EDE76D">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446315" y="2199007"/>
            <a:ext cx="2921744" cy="1378800"/>
          </a:xfrm>
          <a:prstGeom prst="rect">
            <a:avLst/>
          </a:prstGeom>
        </p:spPr>
      </p:pic>
      <p:pic>
        <p:nvPicPr>
          <p:cNvPr id="6" name="Content Placeholder 3"/>
          <p:cNvPicPr>
            <a:picLocks noChangeAspect="1"/>
          </p:cNvPicPr>
          <p:nvPr/>
        </p:nvPicPr>
        <p:blipFill rotWithShape="1">
          <a:blip r:embed="rId5">
            <a:extLst>
              <a:ext uri="{28A0092B-C50C-407E-A947-70E740481C1C}">
                <a14:useLocalDpi xmlns:a14="http://schemas.microsoft.com/office/drawing/2010/main" val="0"/>
              </a:ext>
            </a:extLst>
          </a:blip>
          <a:srcRect l="40600" t="42950" r="45630" b="52706"/>
          <a:stretch/>
        </p:blipFill>
        <p:spPr>
          <a:xfrm>
            <a:off x="849088" y="2791753"/>
            <a:ext cx="1390856" cy="246771"/>
          </a:xfrm>
          <a:prstGeom prst="rect">
            <a:avLst/>
          </a:prstGeom>
          <a:effectLst/>
        </p:spPr>
      </p:pic>
      <p:grpSp>
        <p:nvGrpSpPr>
          <p:cNvPr id="7" name="Group 6"/>
          <p:cNvGrpSpPr/>
          <p:nvPr/>
        </p:nvGrpSpPr>
        <p:grpSpPr>
          <a:xfrm>
            <a:off x="420682" y="3712744"/>
            <a:ext cx="2973010" cy="1378968"/>
            <a:chOff x="7489372" y="4804117"/>
            <a:chExt cx="4557486" cy="2150724"/>
          </a:xfrm>
        </p:grpSpPr>
        <p:pic>
          <p:nvPicPr>
            <p:cNvPr id="8" name="Picture 7"/>
            <p:cNvPicPr>
              <a:picLocks noChangeAspect="1"/>
            </p:cNvPicPr>
            <p:nvPr/>
          </p:nvPicPr>
          <p:blipFill>
            <a:blip r:embed="rId2">
              <a:clrChange>
                <a:clrFrom>
                  <a:srgbClr val="FFFFFF"/>
                </a:clrFrom>
                <a:clrTo>
                  <a:srgbClr val="FFFFFF">
                    <a:alpha val="0"/>
                  </a:srgbClr>
                </a:clrTo>
              </a:clrChange>
              <a:duotone>
                <a:prstClr val="black"/>
                <a:srgbClr val="C00000">
                  <a:tint val="45000"/>
                  <a:satMod val="400000"/>
                </a:srgbClr>
              </a:duotone>
            </a:blip>
            <a:stretch>
              <a:fillRect/>
            </a:stretch>
          </p:blipFill>
          <p:spPr>
            <a:xfrm>
              <a:off x="7489372" y="4804117"/>
              <a:ext cx="4557486" cy="2150724"/>
            </a:xfrm>
            <a:prstGeom prst="rect">
              <a:avLst/>
            </a:prstGeom>
          </p:spPr>
        </p:pic>
        <p:pic>
          <p:nvPicPr>
            <p:cNvPr id="9" name="Content Placeholder 3"/>
            <p:cNvPicPr>
              <a:picLocks noChangeAspect="1"/>
            </p:cNvPicPr>
            <p:nvPr/>
          </p:nvPicPr>
          <p:blipFill rotWithShape="1">
            <a:blip r:embed="rId6">
              <a:extLst>
                <a:ext uri="{28A0092B-C50C-407E-A947-70E740481C1C}">
                  <a14:useLocalDpi xmlns:a14="http://schemas.microsoft.com/office/drawing/2010/main" val="0"/>
                </a:ext>
              </a:extLst>
            </a:blip>
            <a:srcRect l="59368" t="42263" r="22964" b="52887"/>
            <a:stretch/>
          </p:blipFill>
          <p:spPr>
            <a:xfrm>
              <a:off x="8113485" y="5698050"/>
              <a:ext cx="2460951" cy="380000"/>
            </a:xfrm>
            <a:prstGeom prst="rect">
              <a:avLst/>
            </a:prstGeom>
            <a:effectLst/>
          </p:spPr>
        </p:pic>
      </p:grpSp>
      <p:pic>
        <p:nvPicPr>
          <p:cNvPr id="10" name="Picture 9"/>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blip>
          <a:stretch>
            <a:fillRect/>
          </a:stretch>
        </p:blipFill>
        <p:spPr>
          <a:xfrm>
            <a:off x="461631" y="5226649"/>
            <a:ext cx="2921742" cy="1378800"/>
          </a:xfrm>
          <a:prstGeom prst="rect">
            <a:avLst/>
          </a:prstGeom>
        </p:spPr>
      </p:pic>
      <p:pic>
        <p:nvPicPr>
          <p:cNvPr id="11" name="Content Placeholder 3"/>
          <p:cNvPicPr>
            <a:picLocks noChangeAspect="1"/>
          </p:cNvPicPr>
          <p:nvPr/>
        </p:nvPicPr>
        <p:blipFill rotWithShape="1">
          <a:blip r:embed="rId6">
            <a:extLst>
              <a:ext uri="{28A0092B-C50C-407E-A947-70E740481C1C}">
                <a14:useLocalDpi xmlns:a14="http://schemas.microsoft.com/office/drawing/2010/main" val="0"/>
              </a:ext>
            </a:extLst>
          </a:blip>
          <a:srcRect l="82430" t="41801" r="7697" b="52656"/>
          <a:stretch/>
        </p:blipFill>
        <p:spPr>
          <a:xfrm>
            <a:off x="950630" y="5701355"/>
            <a:ext cx="1359731" cy="429388"/>
          </a:xfrm>
          <a:prstGeom prst="rect">
            <a:avLst/>
          </a:prstGeom>
          <a:effectLst/>
        </p:spPr>
      </p:pic>
    </p:spTree>
    <p:extLst>
      <p:ext uri="{BB962C8B-B14F-4D97-AF65-F5344CB8AC3E}">
        <p14:creationId xmlns:p14="http://schemas.microsoft.com/office/powerpoint/2010/main" val="817488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199" y="365124"/>
            <a:ext cx="8639629" cy="6050189"/>
          </a:xfrm>
        </p:spPr>
        <p:txBody>
          <a:bodyPr>
            <a:normAutofit lnSpcReduction="10000"/>
          </a:bodyPr>
          <a:lstStyle/>
          <a:p>
            <a:r>
              <a:rPr lang="en-CA" dirty="0">
                <a:effectLst/>
              </a:rPr>
              <a:t>My prayer today is </a:t>
            </a:r>
            <a:r>
              <a:rPr lang="en-CA" dirty="0" smtClean="0">
                <a:effectLst/>
              </a:rPr>
              <a:t>that:</a:t>
            </a:r>
          </a:p>
          <a:p>
            <a:pPr marL="742950" indent="-742950">
              <a:buFont typeface="+mj-lt"/>
              <a:buAutoNum type="arabicPeriod"/>
            </a:pPr>
            <a:r>
              <a:rPr lang="en-CA" dirty="0" smtClean="0">
                <a:effectLst/>
              </a:rPr>
              <a:t>over </a:t>
            </a:r>
            <a:r>
              <a:rPr lang="en-CA" dirty="0">
                <a:effectLst/>
              </a:rPr>
              <a:t>the next months, we begin to better appreciate the fullness of the Gospel Journey before us. </a:t>
            </a:r>
            <a:endParaRPr lang="en-CA" dirty="0" smtClean="0">
              <a:effectLst/>
            </a:endParaRPr>
          </a:p>
          <a:p>
            <a:pPr marL="742950" indent="-742950">
              <a:buFont typeface="+mj-lt"/>
              <a:buAutoNum type="arabicPeriod"/>
            </a:pPr>
            <a:r>
              <a:rPr lang="en-CA" dirty="0" smtClean="0">
                <a:effectLst/>
              </a:rPr>
              <a:t>God’s </a:t>
            </a:r>
            <a:r>
              <a:rPr lang="en-CA" dirty="0">
                <a:effectLst/>
              </a:rPr>
              <a:t>Spirit will powerfully use the whole story of God’s engagement with creation to help us understand how we might </a:t>
            </a:r>
            <a:r>
              <a:rPr lang="en-CA" dirty="0" smtClean="0">
                <a:effectLst/>
              </a:rPr>
              <a:t>live </a:t>
            </a:r>
            <a:r>
              <a:rPr lang="en-CA" dirty="0">
                <a:effectLst/>
              </a:rPr>
              <a:t>victoriously now. </a:t>
            </a:r>
            <a:endParaRPr lang="en-CA" dirty="0" smtClean="0">
              <a:effectLst/>
            </a:endParaRPr>
          </a:p>
          <a:p>
            <a:pPr marL="742950" indent="-742950">
              <a:buFont typeface="+mj-lt"/>
              <a:buAutoNum type="arabicPeriod"/>
            </a:pPr>
            <a:r>
              <a:rPr lang="en-CA" dirty="0" smtClean="0">
                <a:effectLst/>
              </a:rPr>
              <a:t>we</a:t>
            </a:r>
            <a:r>
              <a:rPr lang="en-CA" dirty="0">
                <a:effectLst/>
              </a:rPr>
              <a:t>, therefore, be an empty tomb, resurrection living sort of people, praising Jesus today and every day for the victory He has </a:t>
            </a:r>
            <a:r>
              <a:rPr lang="en-CA" dirty="0" smtClean="0">
                <a:effectLst/>
              </a:rPr>
              <a:t>won.</a:t>
            </a:r>
            <a:endParaRPr lang="en-CA" dirty="0"/>
          </a:p>
        </p:txBody>
      </p:sp>
      <p:pic>
        <p:nvPicPr>
          <p:cNvPr id="4" name="Picture 2" descr="https://static.vecteezy.com/system/resources/previews/000/380/194/original/praying-vector-icon.jpg"/>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68113" y="1975641"/>
            <a:ext cx="2077359" cy="2077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8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597353"/>
            <a:ext cx="10515600" cy="2697389"/>
          </a:xfrm>
        </p:spPr>
        <p:txBody>
          <a:bodyPr>
            <a:normAutofit/>
          </a:bodyPr>
          <a:lstStyle/>
          <a:p>
            <a:pPr marL="0" indent="0" algn="ctr">
              <a:buNone/>
            </a:pPr>
            <a:r>
              <a:rPr lang="en-CA" sz="4800" dirty="0" smtClean="0">
                <a:effectLst/>
              </a:rPr>
              <a:t>What is the big deal about Easter Sunday? </a:t>
            </a:r>
          </a:p>
          <a:p>
            <a:pPr marL="0" indent="0" algn="ctr">
              <a:buNone/>
            </a:pPr>
            <a:r>
              <a:rPr lang="en-CA" sz="4800" dirty="0" smtClean="0">
                <a:effectLst/>
              </a:rPr>
              <a:t>Christ the Lord is risen today and we live victoriously, because He is risen. </a:t>
            </a:r>
            <a:endParaRPr lang="en-CA" sz="4800" dirty="0" smtClean="0"/>
          </a:p>
          <a:p>
            <a:endParaRPr lang="en-CA" dirty="0"/>
          </a:p>
        </p:txBody>
      </p:sp>
      <p:pic>
        <p:nvPicPr>
          <p:cNvPr id="4" name="Picture 4" descr="Empty tomb clipart black and white, Empty tomb black and white ..."/>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848720" y="1699305"/>
            <a:ext cx="8494559" cy="6067542"/>
          </a:xfrm>
          <a:prstGeom prst="rect">
            <a:avLst/>
          </a:prstGeom>
          <a:noFill/>
          <a:effectLst>
            <a:outerShdw blurRad="50800" dist="101600" dir="2700000" algn="tl" rotWithShape="0">
              <a:schemeClr val="tx1">
                <a:alpha val="7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624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169" y="101600"/>
            <a:ext cx="11172775" cy="6284686"/>
          </a:xfrm>
        </p:spPr>
      </p:pic>
    </p:spTree>
    <p:extLst>
      <p:ext uri="{BB962C8B-B14F-4D97-AF65-F5344CB8AC3E}">
        <p14:creationId xmlns:p14="http://schemas.microsoft.com/office/powerpoint/2010/main" val="3935170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468209"/>
            <a:ext cx="10515600" cy="6006646"/>
          </a:xfrm>
        </p:spPr>
        <p:txBody>
          <a:bodyPr>
            <a:normAutofit/>
          </a:bodyPr>
          <a:lstStyle/>
          <a:p>
            <a:pPr marL="0" indent="0">
              <a:buNone/>
            </a:pPr>
            <a:r>
              <a:rPr lang="en-CA" b="1" dirty="0">
                <a:solidFill>
                  <a:schemeClr val="bg1"/>
                </a:solidFill>
                <a:effectLst>
                  <a:outerShdw blurRad="38100" dist="38100" dir="2700000" algn="tl">
                    <a:srgbClr val="000000">
                      <a:alpha val="43137"/>
                    </a:srgbClr>
                  </a:outerShdw>
                </a:effectLst>
              </a:rPr>
              <a:t>“The Son is the image of the invisible God, the firstborn over all creation. For in him all things were created: things in heaven and on earth, visible and invisible, whether thrones or powers or rulers or authorities; all things have been created through him and for him. He is before all things, and in him all things hold together</a:t>
            </a:r>
            <a:r>
              <a:rPr lang="en-CA" b="1" dirty="0" smtClean="0">
                <a:solidFill>
                  <a:schemeClr val="bg1"/>
                </a:solidFill>
                <a:effectLst>
                  <a:outerShdw blurRad="38100" dist="38100" dir="2700000" algn="tl">
                    <a:srgbClr val="000000">
                      <a:alpha val="43137"/>
                    </a:srgbClr>
                  </a:outerShdw>
                </a:effectLst>
              </a:rPr>
              <a:t>.”</a:t>
            </a:r>
            <a:r>
              <a:rPr lang="en-CA" b="1" dirty="0">
                <a:solidFill>
                  <a:schemeClr val="bg1"/>
                </a:solidFill>
                <a:effectLst>
                  <a:outerShdw blurRad="38100" dist="38100" dir="2700000" algn="tl">
                    <a:srgbClr val="000000">
                      <a:alpha val="43137"/>
                    </a:srgbClr>
                  </a:outerShdw>
                </a:effectLst>
              </a:rPr>
              <a:t> </a:t>
            </a:r>
            <a:endParaRPr lang="en-CA"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7957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030174"/>
            <a:ext cx="10515600" cy="5919561"/>
          </a:xfrm>
        </p:spPr>
        <p:txBody>
          <a:bodyPr>
            <a:normAutofit/>
          </a:bodyPr>
          <a:lstStyle/>
          <a:p>
            <a:pPr marL="0" indent="0">
              <a:buNone/>
            </a:pPr>
            <a:r>
              <a:rPr lang="en-CA" dirty="0" smtClean="0"/>
              <a:t>“And </a:t>
            </a:r>
            <a:r>
              <a:rPr lang="en-CA" dirty="0"/>
              <a:t>he is the head of the body, the church; he is the beginning and the firstborn from among the dead, so that </a:t>
            </a:r>
            <a:r>
              <a:rPr lang="en-CA" dirty="0" smtClean="0"/>
              <a:t>in everything </a:t>
            </a:r>
            <a:r>
              <a:rPr lang="en-CA" dirty="0"/>
              <a:t>he might have </a:t>
            </a:r>
            <a:r>
              <a:rPr lang="en-CA" dirty="0" smtClean="0"/>
              <a:t>the supremacy</a:t>
            </a:r>
            <a:r>
              <a:rPr lang="en-CA" dirty="0"/>
              <a:t>. </a:t>
            </a:r>
            <a:r>
              <a:rPr lang="en-CA" b="1" dirty="0" smtClean="0">
                <a:solidFill>
                  <a:schemeClr val="bg1"/>
                </a:solidFill>
              </a:rPr>
              <a:t>For God was pleased to have all his fullness dwell in him, and through him to reconcile to himself all things, whether things on earth or things in heaven, by making peace through his blood, shed on the cross. </a:t>
            </a:r>
            <a:r>
              <a:rPr lang="en-CA" b="1" dirty="0" smtClean="0"/>
              <a:t>Once you were alienated from God and were enemies in your minds because of your evil behavior.” </a:t>
            </a:r>
            <a:endParaRPr lang="en-CA" dirty="0"/>
          </a:p>
        </p:txBody>
      </p:sp>
    </p:spTree>
    <p:extLst>
      <p:ext uri="{BB962C8B-B14F-4D97-AF65-F5344CB8AC3E}">
        <p14:creationId xmlns:p14="http://schemas.microsoft.com/office/powerpoint/2010/main" val="3395962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887640"/>
            <a:ext cx="10515600" cy="5811838"/>
          </a:xfrm>
        </p:spPr>
        <p:txBody>
          <a:bodyPr/>
          <a:lstStyle/>
          <a:p>
            <a:pPr marL="0" indent="0">
              <a:buNone/>
            </a:pPr>
            <a:r>
              <a:rPr lang="en-CA" dirty="0" smtClean="0"/>
              <a:t>“But </a:t>
            </a:r>
            <a:r>
              <a:rPr lang="en-CA" dirty="0"/>
              <a:t>now he has reconciled you by Christ’s physical body through death to present you holy in his sight, without blemish and free from accusation—</a:t>
            </a:r>
            <a:r>
              <a:rPr lang="en-CA" baseline="30000" dirty="0"/>
              <a:t> </a:t>
            </a:r>
            <a:r>
              <a:rPr lang="en-CA" dirty="0"/>
              <a:t>if you continue in your faith, established and firm, and do not move from the hope held out in the gospel. This is the gospel that you heard and that has been proclaimed to every creature under heaven, and of which I, Paul, have become a servant</a:t>
            </a:r>
            <a:r>
              <a:rPr lang="en-CA" dirty="0" smtClean="0"/>
              <a:t>.”</a:t>
            </a:r>
          </a:p>
          <a:p>
            <a:pPr marL="0" indent="0" algn="r">
              <a:buNone/>
            </a:pPr>
            <a:r>
              <a:rPr lang="en-CA" dirty="0" smtClean="0">
                <a:effectLst/>
              </a:rPr>
              <a:t>- Colossians </a:t>
            </a:r>
            <a:r>
              <a:rPr lang="en-CA" dirty="0">
                <a:effectLst/>
              </a:rPr>
              <a:t>1:15-23 </a:t>
            </a:r>
            <a:endParaRPr lang="en-CA" dirty="0" smtClean="0"/>
          </a:p>
          <a:p>
            <a:pPr marL="0" indent="0">
              <a:buNone/>
            </a:pPr>
            <a:endParaRPr lang="en-CA" dirty="0"/>
          </a:p>
          <a:p>
            <a:pPr marL="0" indent="0">
              <a:buNone/>
            </a:pPr>
            <a:endParaRPr lang="en-CA" dirty="0"/>
          </a:p>
        </p:txBody>
      </p:sp>
    </p:spTree>
    <p:extLst>
      <p:ext uri="{BB962C8B-B14F-4D97-AF65-F5344CB8AC3E}">
        <p14:creationId xmlns:p14="http://schemas.microsoft.com/office/powerpoint/2010/main" val="3757472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20913" y="365125"/>
            <a:ext cx="11335657" cy="6317380"/>
          </a:xfrm>
        </p:spPr>
        <p:txBody>
          <a:bodyPr>
            <a:normAutofit/>
          </a:bodyPr>
          <a:lstStyle/>
          <a:p>
            <a:r>
              <a:rPr lang="en-CA" dirty="0" smtClean="0">
                <a:effectLst/>
              </a:rPr>
              <a:t>Creation is:</a:t>
            </a:r>
          </a:p>
          <a:p>
            <a:pPr marL="742950" indent="-742950">
              <a:buFont typeface="+mj-lt"/>
              <a:buAutoNum type="arabicPeriod"/>
            </a:pPr>
            <a:r>
              <a:rPr lang="en-CA" dirty="0" smtClean="0">
                <a:effectLst/>
              </a:rPr>
              <a:t>intentional </a:t>
            </a:r>
            <a:r>
              <a:rPr lang="en-CA" dirty="0">
                <a:effectLst/>
              </a:rPr>
              <a:t>and purposeful. </a:t>
            </a:r>
            <a:r>
              <a:rPr lang="en-CA" dirty="0" smtClean="0">
                <a:effectLst/>
              </a:rPr>
              <a:t>Each </a:t>
            </a:r>
            <a:r>
              <a:rPr lang="en-CA" dirty="0">
                <a:effectLst/>
              </a:rPr>
              <a:t>human life </a:t>
            </a:r>
            <a:r>
              <a:rPr lang="en-CA" dirty="0" smtClean="0">
                <a:effectLst/>
              </a:rPr>
              <a:t>is </a:t>
            </a:r>
            <a:r>
              <a:rPr lang="en-CA" dirty="0">
                <a:effectLst/>
              </a:rPr>
              <a:t>intentionally and lovingly </a:t>
            </a:r>
            <a:r>
              <a:rPr lang="en-CA" dirty="0" smtClean="0">
                <a:effectLst/>
              </a:rPr>
              <a:t>created with </a:t>
            </a:r>
            <a:r>
              <a:rPr lang="en-CA" dirty="0">
                <a:effectLst/>
              </a:rPr>
              <a:t>profound purpose </a:t>
            </a:r>
            <a:r>
              <a:rPr lang="en-CA" dirty="0" smtClean="0">
                <a:effectLst/>
              </a:rPr>
              <a:t>. </a:t>
            </a:r>
            <a:endParaRPr lang="en-CA" dirty="0">
              <a:effectLst/>
            </a:endParaRPr>
          </a:p>
          <a:p>
            <a:pPr marL="742950" indent="-742950">
              <a:buFont typeface="+mj-lt"/>
              <a:buAutoNum type="arabicPeriod"/>
            </a:pPr>
            <a:r>
              <a:rPr lang="en-CA" dirty="0" smtClean="0">
                <a:effectLst/>
              </a:rPr>
              <a:t>declared </a:t>
            </a:r>
            <a:r>
              <a:rPr lang="en-CA" dirty="0">
                <a:effectLst/>
              </a:rPr>
              <a:t>to be </a:t>
            </a:r>
            <a:r>
              <a:rPr lang="en-CA" dirty="0" smtClean="0">
                <a:effectLst/>
              </a:rPr>
              <a:t>good; the </a:t>
            </a:r>
            <a:r>
              <a:rPr lang="en-CA" dirty="0">
                <a:effectLst/>
              </a:rPr>
              <a:t>good and holy intention behind God’s creative activity was </a:t>
            </a:r>
            <a:r>
              <a:rPr lang="en-CA" dirty="0" smtClean="0">
                <a:effectLst/>
              </a:rPr>
              <a:t>fulfilled </a:t>
            </a:r>
            <a:r>
              <a:rPr lang="en-CA" dirty="0">
                <a:effectLst/>
              </a:rPr>
              <a:t>within His creation. </a:t>
            </a:r>
            <a:endParaRPr lang="en-CA" dirty="0" smtClean="0">
              <a:effectLst/>
            </a:endParaRPr>
          </a:p>
          <a:p>
            <a:pPr marL="742950" indent="-742950">
              <a:buFont typeface="+mj-lt"/>
              <a:buAutoNum type="arabicPeriod"/>
            </a:pPr>
            <a:r>
              <a:rPr lang="en-CA" dirty="0">
                <a:effectLst/>
              </a:rPr>
              <a:t>s</a:t>
            </a:r>
            <a:r>
              <a:rPr lang="en-CA" dirty="0" smtClean="0">
                <a:effectLst/>
              </a:rPr>
              <a:t>omething in which the </a:t>
            </a:r>
            <a:r>
              <a:rPr lang="en-CA" dirty="0">
                <a:effectLst/>
              </a:rPr>
              <a:t>Son </a:t>
            </a:r>
            <a:r>
              <a:rPr lang="en-CA" dirty="0" smtClean="0">
                <a:effectLst/>
              </a:rPr>
              <a:t>was </a:t>
            </a:r>
            <a:r>
              <a:rPr lang="en-CA" dirty="0">
                <a:effectLst/>
              </a:rPr>
              <a:t>intimately </a:t>
            </a:r>
            <a:r>
              <a:rPr lang="en-CA" dirty="0" smtClean="0">
                <a:effectLst/>
              </a:rPr>
              <a:t>involved. We </a:t>
            </a:r>
            <a:r>
              <a:rPr lang="en-CA" dirty="0">
                <a:effectLst/>
              </a:rPr>
              <a:t>were created for active relational engagement with Jesus. </a:t>
            </a:r>
            <a:endParaRPr lang="en-CA" dirty="0" smtClean="0">
              <a:effectLst/>
            </a:endParaRPr>
          </a:p>
          <a:p>
            <a:r>
              <a:rPr lang="en-CA" dirty="0" smtClean="0">
                <a:effectLst/>
              </a:rPr>
              <a:t>Creation was </a:t>
            </a:r>
            <a:r>
              <a:rPr lang="en-CA" dirty="0">
                <a:effectLst/>
              </a:rPr>
              <a:t>foundationally a </a:t>
            </a:r>
            <a:r>
              <a:rPr lang="en-CA" dirty="0" smtClean="0">
                <a:effectLst/>
              </a:rPr>
              <a:t>                                                              very </a:t>
            </a:r>
            <a:r>
              <a:rPr lang="en-CA" dirty="0">
                <a:effectLst/>
              </a:rPr>
              <a:t>good thing, created for Christ’s </a:t>
            </a:r>
            <a:r>
              <a:rPr lang="en-CA" dirty="0" smtClean="0">
                <a:effectLst/>
              </a:rPr>
              <a:t>                                                                 ultimate </a:t>
            </a:r>
            <a:r>
              <a:rPr lang="en-CA" dirty="0">
                <a:effectLst/>
              </a:rPr>
              <a:t>purpose and </a:t>
            </a:r>
            <a:r>
              <a:rPr lang="en-CA" dirty="0" smtClean="0">
                <a:effectLst/>
              </a:rPr>
              <a:t>pleasure.</a:t>
            </a:r>
            <a:endParaRPr lang="en-CA"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7489372" y="4764012"/>
            <a:ext cx="4557486" cy="2150724"/>
          </a:xfrm>
          <a:prstGeom prst="rect">
            <a:avLst/>
          </a:prstGeom>
        </p:spPr>
      </p:pic>
    </p:spTree>
    <p:extLst>
      <p:ext uri="{BB962C8B-B14F-4D97-AF65-F5344CB8AC3E}">
        <p14:creationId xmlns:p14="http://schemas.microsoft.com/office/powerpoint/2010/main" val="1822323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10515600" cy="5811838"/>
          </a:xfrm>
        </p:spPr>
        <p:txBody>
          <a:bodyPr>
            <a:normAutofit/>
          </a:bodyPr>
          <a:lstStyle/>
          <a:p>
            <a:r>
              <a:rPr lang="en-CA" dirty="0" smtClean="0">
                <a:effectLst/>
              </a:rPr>
              <a:t>Human </a:t>
            </a:r>
            <a:r>
              <a:rPr lang="en-CA" dirty="0">
                <a:effectLst/>
              </a:rPr>
              <a:t>sin results in separation from relational intimacy with God, separation from one another, separation from our created purpose and increasing separation from God’s declaration of creation’s goodness. </a:t>
            </a:r>
            <a:endParaRPr lang="en-CA" dirty="0" smtClean="0">
              <a:effectLst/>
            </a:endParaRPr>
          </a:p>
          <a:p>
            <a:r>
              <a:rPr lang="en-CA" dirty="0" smtClean="0">
                <a:effectLst/>
              </a:rPr>
              <a:t>Tragically</a:t>
            </a:r>
            <a:r>
              <a:rPr lang="en-CA" dirty="0">
                <a:effectLst/>
              </a:rPr>
              <a:t>, the ultimate end point of this separation is eternal separation from </a:t>
            </a:r>
            <a:r>
              <a:rPr lang="en-CA" dirty="0" smtClean="0">
                <a:effectLst/>
              </a:rPr>
              <a:t>God.</a:t>
            </a:r>
          </a:p>
          <a:p>
            <a:r>
              <a:rPr lang="en-CA" dirty="0">
                <a:effectLst/>
              </a:rPr>
              <a:t>I</a:t>
            </a:r>
            <a:r>
              <a:rPr lang="en-CA" dirty="0" smtClean="0">
                <a:effectLst/>
              </a:rPr>
              <a:t>f </a:t>
            </a:r>
            <a:r>
              <a:rPr lang="en-CA" dirty="0">
                <a:effectLst/>
              </a:rPr>
              <a:t>the Son holds all things together, then human sin is a force that contends against Him, pressing </a:t>
            </a:r>
            <a:r>
              <a:rPr lang="en-CA" dirty="0" smtClean="0">
                <a:effectLst/>
              </a:rPr>
              <a:t>greater </a:t>
            </a:r>
            <a:r>
              <a:rPr lang="en-CA" dirty="0">
                <a:effectLst/>
              </a:rPr>
              <a:t>and greater separation, </a:t>
            </a:r>
            <a:r>
              <a:rPr lang="en-CA" dirty="0" smtClean="0">
                <a:effectLst/>
              </a:rPr>
              <a:t>until finally </a:t>
            </a:r>
            <a:r>
              <a:rPr lang="en-CA" dirty="0">
                <a:effectLst/>
              </a:rPr>
              <a:t>the </a:t>
            </a:r>
            <a:r>
              <a:rPr lang="en-CA" dirty="0" smtClean="0">
                <a:effectLst/>
              </a:rPr>
              <a:t>                                                    Son </a:t>
            </a:r>
            <a:r>
              <a:rPr lang="en-CA" dirty="0">
                <a:effectLst/>
              </a:rPr>
              <a:t>honours our  </a:t>
            </a:r>
            <a:r>
              <a:rPr lang="en-CA" dirty="0" smtClean="0">
                <a:effectLst/>
              </a:rPr>
              <a:t>wish </a:t>
            </a:r>
            <a:r>
              <a:rPr lang="en-CA" dirty="0">
                <a:effectLst/>
              </a:rPr>
              <a:t>for </a:t>
            </a:r>
            <a:r>
              <a:rPr lang="en-CA" dirty="0" smtClean="0">
                <a:effectLst/>
              </a:rPr>
              <a:t>                                                   separation</a:t>
            </a:r>
            <a:r>
              <a:rPr lang="en-CA" dirty="0">
                <a:effectLst/>
              </a:rPr>
              <a:t>. </a:t>
            </a:r>
            <a:endParaRPr lang="en-CA" dirty="0"/>
          </a:p>
        </p:txBody>
      </p:sp>
      <p:pic>
        <p:nvPicPr>
          <p:cNvPr id="4" name="Picture 3"/>
          <p:cNvPicPr>
            <a:picLocks noChangeAspect="1"/>
          </p:cNvPicPr>
          <p:nvPr/>
        </p:nvPicPr>
        <p:blipFill>
          <a:blip r:embed="rId2">
            <a:clrChange>
              <a:clrFrom>
                <a:srgbClr val="FFFFFF"/>
              </a:clrFrom>
              <a:clrTo>
                <a:srgbClr val="FFFFFF">
                  <a:alpha val="0"/>
                </a:srgbClr>
              </a:clrTo>
            </a:clrChange>
            <a:duotone>
              <a:prstClr val="black"/>
              <a:srgbClr val="EDE76D">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7489372" y="4707276"/>
            <a:ext cx="4557486" cy="2150724"/>
          </a:xfrm>
          <a:prstGeom prst="rect">
            <a:avLst/>
          </a:prstGeom>
        </p:spPr>
      </p:pic>
      <p:pic>
        <p:nvPicPr>
          <p:cNvPr id="6" name="Content Placeholder 3"/>
          <p:cNvPicPr>
            <a:picLocks noChangeAspect="1"/>
          </p:cNvPicPr>
          <p:nvPr/>
        </p:nvPicPr>
        <p:blipFill rotWithShape="1">
          <a:blip r:embed="rId4">
            <a:extLst>
              <a:ext uri="{28A0092B-C50C-407E-A947-70E740481C1C}">
                <a14:useLocalDpi xmlns:a14="http://schemas.microsoft.com/office/drawing/2010/main" val="0"/>
              </a:ext>
            </a:extLst>
          </a:blip>
          <a:srcRect l="40600" t="42950" r="45630" b="52706"/>
          <a:stretch/>
        </p:blipFill>
        <p:spPr>
          <a:xfrm>
            <a:off x="8056756" y="5589324"/>
            <a:ext cx="2324056" cy="412343"/>
          </a:xfrm>
          <a:prstGeom prst="rect">
            <a:avLst/>
          </a:prstGeom>
          <a:effectLst/>
        </p:spPr>
      </p:pic>
    </p:spTree>
    <p:extLst>
      <p:ext uri="{BB962C8B-B14F-4D97-AF65-F5344CB8AC3E}">
        <p14:creationId xmlns:p14="http://schemas.microsoft.com/office/powerpoint/2010/main" val="799764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98286" y="800837"/>
            <a:ext cx="10515600" cy="4351338"/>
          </a:xfrm>
        </p:spPr>
        <p:txBody>
          <a:bodyPr>
            <a:normAutofit/>
          </a:bodyPr>
          <a:lstStyle/>
          <a:p>
            <a:r>
              <a:rPr lang="en-CA" dirty="0" smtClean="0">
                <a:effectLst/>
              </a:rPr>
              <a:t>In reconciliation, we understand that God </a:t>
            </a:r>
            <a:r>
              <a:rPr lang="en-CA" dirty="0">
                <a:effectLst/>
              </a:rPr>
              <a:t>initiated a plan to reduce the separation caused by sin, to bind up the brokenness of </a:t>
            </a:r>
            <a:r>
              <a:rPr lang="en-CA" dirty="0" smtClean="0">
                <a:effectLst/>
              </a:rPr>
              <a:t>humanity, beginning with Abraham.</a:t>
            </a:r>
          </a:p>
          <a:p>
            <a:r>
              <a:rPr lang="en-CA" dirty="0">
                <a:effectLst/>
              </a:rPr>
              <a:t>This movement of God in </a:t>
            </a:r>
            <a:r>
              <a:rPr lang="en-CA" dirty="0" smtClean="0">
                <a:effectLst/>
              </a:rPr>
              <a:t>reconciliation did </a:t>
            </a:r>
            <a:r>
              <a:rPr lang="en-CA" dirty="0">
                <a:effectLst/>
              </a:rPr>
              <a:t>little to reduce humanity’s separation from God’s declaration of our created goodness. </a:t>
            </a:r>
            <a:r>
              <a:rPr lang="en-CA" dirty="0" smtClean="0">
                <a:effectLst/>
              </a:rPr>
              <a:t>Rather </a:t>
            </a:r>
            <a:r>
              <a:rPr lang="en-CA" dirty="0">
                <a:effectLst/>
              </a:rPr>
              <a:t>than restore to humanity goodness, this system seemed only to highlight humanity’s lack of inherent </a:t>
            </a:r>
            <a:r>
              <a:rPr lang="en-CA" dirty="0" smtClean="0">
                <a:effectLst/>
              </a:rPr>
              <a:t>goodness.</a:t>
            </a:r>
          </a:p>
          <a:p>
            <a:endParaRPr lang="en-CA" dirty="0"/>
          </a:p>
        </p:txBody>
      </p:sp>
      <p:grpSp>
        <p:nvGrpSpPr>
          <p:cNvPr id="6" name="Group 5"/>
          <p:cNvGrpSpPr/>
          <p:nvPr/>
        </p:nvGrpSpPr>
        <p:grpSpPr>
          <a:xfrm>
            <a:off x="7489372" y="4804117"/>
            <a:ext cx="4557486" cy="2150724"/>
            <a:chOff x="7489372" y="4804117"/>
            <a:chExt cx="4557486" cy="2150724"/>
          </a:xfrm>
        </p:grpSpPr>
        <p:pic>
          <p:nvPicPr>
            <p:cNvPr id="4" name="Picture 3"/>
            <p:cNvPicPr>
              <a:picLocks noChangeAspect="1"/>
            </p:cNvPicPr>
            <p:nvPr/>
          </p:nvPicPr>
          <p:blipFill>
            <a:blip r:embed="rId2">
              <a:clrChange>
                <a:clrFrom>
                  <a:srgbClr val="FFFFFF"/>
                </a:clrFrom>
                <a:clrTo>
                  <a:srgbClr val="FFFFFF">
                    <a:alpha val="0"/>
                  </a:srgbClr>
                </a:clrTo>
              </a:clrChange>
              <a:duotone>
                <a:prstClr val="black"/>
                <a:srgbClr val="C00000">
                  <a:tint val="45000"/>
                  <a:satMod val="400000"/>
                </a:srgbClr>
              </a:duotone>
            </a:blip>
            <a:stretch>
              <a:fillRect/>
            </a:stretch>
          </p:blipFill>
          <p:spPr>
            <a:xfrm>
              <a:off x="7489372" y="4804117"/>
              <a:ext cx="4557486" cy="2150724"/>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9368" t="42263" r="22964" b="52887"/>
            <a:stretch/>
          </p:blipFill>
          <p:spPr>
            <a:xfrm>
              <a:off x="8113485" y="5698050"/>
              <a:ext cx="2460951" cy="380000"/>
            </a:xfrm>
            <a:prstGeom prst="rect">
              <a:avLst/>
            </a:prstGeom>
            <a:effectLst/>
          </p:spPr>
        </p:pic>
      </p:grpSp>
    </p:spTree>
    <p:extLst>
      <p:ext uri="{BB962C8B-B14F-4D97-AF65-F5344CB8AC3E}">
        <p14:creationId xmlns:p14="http://schemas.microsoft.com/office/powerpoint/2010/main" val="196745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798286" y="1178210"/>
            <a:ext cx="10515600" cy="4351338"/>
          </a:xfrm>
        </p:spPr>
        <p:txBody>
          <a:bodyPr>
            <a:normAutofit/>
          </a:bodyPr>
          <a:lstStyle/>
          <a:p>
            <a:r>
              <a:rPr lang="en-CA" dirty="0">
                <a:effectLst/>
              </a:rPr>
              <a:t>Jesus came as the promised Messiah and by declaring “it is finished”, He put an end to the perpetual cycle of reconciliation and separation, by “</a:t>
            </a:r>
            <a:r>
              <a:rPr lang="en-CA" dirty="0" err="1">
                <a:effectLst/>
              </a:rPr>
              <a:t>reconcil</a:t>
            </a:r>
            <a:r>
              <a:rPr lang="en-CA" dirty="0">
                <a:effectLst/>
              </a:rPr>
              <a:t>[</a:t>
            </a:r>
            <a:r>
              <a:rPr lang="en-CA" dirty="0" err="1">
                <a:effectLst/>
              </a:rPr>
              <a:t>ing</a:t>
            </a:r>
            <a:r>
              <a:rPr lang="en-CA" dirty="0">
                <a:effectLst/>
              </a:rPr>
              <a:t>] to himself all things … making peace through his blood, shed on the cross”. We therefore, by faith in Jesus, can be “reconciled … by Christ’s physical body through death, [presented] holy in his sight, without blemish and free from accusation”. </a:t>
            </a:r>
            <a:endParaRPr lang="en-CA" dirty="0"/>
          </a:p>
        </p:txBody>
      </p:sp>
      <p:pic>
        <p:nvPicPr>
          <p:cNvPr id="4" name="Picture 3"/>
          <p:cNvPicPr>
            <a:picLocks noChangeAspect="1"/>
          </p:cNvPicPr>
          <p:nvPr/>
        </p:nvPicPr>
        <p:blipFill>
          <a:blip r:embed="rId2">
            <a:clrChange>
              <a:clrFrom>
                <a:srgbClr val="FFFFFF"/>
              </a:clrFrom>
              <a:clrTo>
                <a:srgbClr val="FFFFFF">
                  <a:alpha val="0"/>
                </a:srgbClr>
              </a:clrTo>
            </a:clrChange>
            <a:duotone>
              <a:prstClr val="black"/>
              <a:srgbClr val="C00000">
                <a:tint val="45000"/>
                <a:satMod val="400000"/>
              </a:srgbClr>
            </a:duotone>
          </a:blip>
          <a:stretch>
            <a:fillRect/>
          </a:stretch>
        </p:blipFill>
        <p:spPr>
          <a:xfrm>
            <a:off x="7489372" y="4760290"/>
            <a:ext cx="4557486" cy="2150724"/>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59368" t="42263" r="22964" b="52887"/>
          <a:stretch/>
        </p:blipFill>
        <p:spPr>
          <a:xfrm>
            <a:off x="8113485" y="5654223"/>
            <a:ext cx="2460951" cy="380000"/>
          </a:xfrm>
          <a:prstGeom prst="rect">
            <a:avLst/>
          </a:prstGeom>
          <a:effectLst/>
        </p:spPr>
      </p:pic>
    </p:spTree>
    <p:extLst>
      <p:ext uri="{BB962C8B-B14F-4D97-AF65-F5344CB8AC3E}">
        <p14:creationId xmlns:p14="http://schemas.microsoft.com/office/powerpoint/2010/main" val="1288850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517</Words>
  <Application>Microsoft Office PowerPoint</Application>
  <PresentationFormat>Widescreen</PresentationFormat>
  <Paragraphs>34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within this Gospel journey do I find myself today?</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12</cp:revision>
  <dcterms:created xsi:type="dcterms:W3CDTF">2023-04-07T18:21:29Z</dcterms:created>
  <dcterms:modified xsi:type="dcterms:W3CDTF">2023-04-08T16:07:58Z</dcterms:modified>
</cp:coreProperties>
</file>