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61" r:id="rId3"/>
    <p:sldId id="257" r:id="rId4"/>
    <p:sldId id="258" r:id="rId5"/>
    <p:sldId id="271" r:id="rId6"/>
    <p:sldId id="259" r:id="rId7"/>
    <p:sldId id="260" r:id="rId8"/>
    <p:sldId id="262" r:id="rId9"/>
    <p:sldId id="263" r:id="rId10"/>
    <p:sldId id="264" r:id="rId11"/>
    <p:sldId id="268" r:id="rId12"/>
    <p:sldId id="265" r:id="rId13"/>
    <p:sldId id="269" r:id="rId14"/>
    <p:sldId id="273" r:id="rId15"/>
    <p:sldId id="274" r:id="rId16"/>
    <p:sldId id="275" r:id="rId17"/>
    <p:sldId id="272"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5AB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7" d="100"/>
          <a:sy n="67" d="100"/>
        </p:scale>
        <p:origin x="48"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951AF98-0DF8-48C6-83E6-ED11E69E4C01}" type="datetimeFigureOut">
              <a:rPr lang="en-CA" smtClean="0"/>
              <a:t>2023-02-15</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4241495-192F-4BD1-8FCF-EC39E016B512}" type="slidenum">
              <a:rPr lang="en-CA" smtClean="0"/>
              <a:t>‹#›</a:t>
            </a:fld>
            <a:endParaRPr lang="en-CA"/>
          </a:p>
        </p:txBody>
      </p:sp>
    </p:spTree>
    <p:extLst>
      <p:ext uri="{BB962C8B-B14F-4D97-AF65-F5344CB8AC3E}">
        <p14:creationId xmlns:p14="http://schemas.microsoft.com/office/powerpoint/2010/main" val="41263305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2" y="-1"/>
            <a:ext cx="12187947" cy="6860281"/>
          </a:xfrm>
          <a:prstGeom prst="rect">
            <a:avLst/>
          </a:prstGeom>
        </p:spPr>
      </p:pic>
      <p:sp>
        <p:nvSpPr>
          <p:cNvPr id="8" name="TextBox 7"/>
          <p:cNvSpPr txBox="1"/>
          <p:nvPr userDrawn="1"/>
        </p:nvSpPr>
        <p:spPr>
          <a:xfrm>
            <a:off x="4038600" y="1467714"/>
            <a:ext cx="9266830" cy="3170099"/>
          </a:xfrm>
          <a:prstGeom prst="rect">
            <a:avLst/>
          </a:prstGeom>
          <a:noFill/>
        </p:spPr>
        <p:txBody>
          <a:bodyPr wrap="square" rtlCol="0">
            <a:spAutoFit/>
          </a:bodyPr>
          <a:lstStyle/>
          <a:p>
            <a:r>
              <a:rPr lang="en-CA" sz="20000" dirty="0" smtClean="0">
                <a:latin typeface="Palace Script MT" panose="030303020206070C0B05" pitchFamily="66" charset="0"/>
              </a:rPr>
              <a:t>on the</a:t>
            </a:r>
            <a:endParaRPr lang="en-CA" sz="20000" dirty="0">
              <a:latin typeface="Palace Script MT" panose="030303020206070C0B05" pitchFamily="66" charset="0"/>
            </a:endParaRPr>
          </a:p>
        </p:txBody>
      </p:sp>
    </p:spTree>
    <p:extLst>
      <p:ext uri="{BB962C8B-B14F-4D97-AF65-F5344CB8AC3E}">
        <p14:creationId xmlns:p14="http://schemas.microsoft.com/office/powerpoint/2010/main" val="19382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347587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11134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172203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8BC71-60AE-4E32-AA7F-8DE4505796A4}" type="datetimeFigureOut">
              <a:rPr lang="en-CA" smtClean="0"/>
              <a:t>2023-02-15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136061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F38BC71-60AE-4E32-AA7F-8DE4505796A4}" type="datetimeFigureOut">
              <a:rPr lang="en-CA" smtClean="0"/>
              <a:t>2023-02-15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170213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F38BC71-60AE-4E32-AA7F-8DE4505796A4}" type="datetimeFigureOut">
              <a:rPr lang="en-CA" smtClean="0"/>
              <a:t>2023-02-15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331882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F38BC71-60AE-4E32-AA7F-8DE4505796A4}" type="datetimeFigureOut">
              <a:rPr lang="en-CA" smtClean="0"/>
              <a:t>2023-02-15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364930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8BC71-60AE-4E32-AA7F-8DE4505796A4}" type="datetimeFigureOut">
              <a:rPr lang="en-CA" smtClean="0"/>
              <a:t>2023-02-15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42411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8BC71-60AE-4E32-AA7F-8DE4505796A4}" type="datetimeFigureOut">
              <a:rPr lang="en-CA" smtClean="0"/>
              <a:t>2023-02-15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361451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8BC71-60AE-4E32-AA7F-8DE4505796A4}" type="datetimeFigureOut">
              <a:rPr lang="en-CA" smtClean="0"/>
              <a:t>2023-02-15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35561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https://png.pngtree.com/back_origin_pic/03/74/71/cc0c8ec8c2d1810fcfe8b8eecbeb69cf.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21450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8BC71-60AE-4E32-AA7F-8DE4505796A4}" type="datetimeFigureOut">
              <a:rPr lang="en-CA" smtClean="0"/>
              <a:t>2023-02-15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28585-0EBF-4093-9538-5E8B2EAFC96B}" type="slidenum">
              <a:rPr lang="en-CA" smtClean="0"/>
              <a:t>‹#›</a:t>
            </a:fld>
            <a:endParaRPr lang="en-CA"/>
          </a:p>
        </p:txBody>
      </p:sp>
      <p:sp>
        <p:nvSpPr>
          <p:cNvPr id="9" name="Isosceles Triangle 8"/>
          <p:cNvSpPr/>
          <p:nvPr userDrawn="1"/>
        </p:nvSpPr>
        <p:spPr>
          <a:xfrm>
            <a:off x="9087729" y="4346917"/>
            <a:ext cx="3126780" cy="25110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userDrawn="1"/>
        </p:nvSpPr>
        <p:spPr>
          <a:xfrm>
            <a:off x="6891900" y="4663530"/>
            <a:ext cx="7471229" cy="2123658"/>
          </a:xfrm>
          <a:prstGeom prst="rect">
            <a:avLst/>
          </a:prstGeom>
          <a:noFill/>
        </p:spPr>
        <p:txBody>
          <a:bodyPr wrap="square" rtlCol="0">
            <a:spAutoFit/>
          </a:bodyPr>
          <a:lstStyle/>
          <a:p>
            <a:pPr algn="ctr"/>
            <a:r>
              <a:rPr lang="en-CA" sz="4400" dirty="0" smtClean="0">
                <a:solidFill>
                  <a:srgbClr val="000000"/>
                </a:solidFill>
                <a:latin typeface="Intro Inline" panose="02000000000000000000" pitchFamily="50" charset="0"/>
              </a:rPr>
              <a:t>Sermon</a:t>
            </a:r>
          </a:p>
          <a:p>
            <a:pPr algn="ctr"/>
            <a:r>
              <a:rPr lang="en-CA" sz="4400" dirty="0" smtClean="0">
                <a:solidFill>
                  <a:srgbClr val="000000"/>
                </a:solidFill>
                <a:latin typeface="Intro Inline" panose="02000000000000000000" pitchFamily="50" charset="0"/>
              </a:rPr>
              <a:t> </a:t>
            </a:r>
          </a:p>
          <a:p>
            <a:pPr algn="ctr"/>
            <a:r>
              <a:rPr lang="en-CA" sz="4400" dirty="0" smtClean="0">
                <a:solidFill>
                  <a:srgbClr val="000000"/>
                </a:solidFill>
                <a:latin typeface="Intro Inline" panose="02000000000000000000" pitchFamily="50" charset="0"/>
              </a:rPr>
              <a:t>Mount</a:t>
            </a:r>
            <a:endParaRPr lang="en-CA" sz="4400" dirty="0">
              <a:solidFill>
                <a:srgbClr val="000000"/>
              </a:solidFill>
              <a:latin typeface="Intro Inline" panose="02000000000000000000" pitchFamily="50" charset="0"/>
            </a:endParaRPr>
          </a:p>
        </p:txBody>
      </p:sp>
      <p:sp>
        <p:nvSpPr>
          <p:cNvPr id="8" name="TextBox 7"/>
          <p:cNvSpPr txBox="1"/>
          <p:nvPr userDrawn="1"/>
        </p:nvSpPr>
        <p:spPr>
          <a:xfrm>
            <a:off x="9729714" y="4792496"/>
            <a:ext cx="9266830" cy="1631216"/>
          </a:xfrm>
          <a:prstGeom prst="rect">
            <a:avLst/>
          </a:prstGeom>
          <a:noFill/>
        </p:spPr>
        <p:txBody>
          <a:bodyPr wrap="square" rtlCol="0">
            <a:spAutoFit/>
          </a:bodyPr>
          <a:lstStyle/>
          <a:p>
            <a:r>
              <a:rPr lang="en-CA" sz="10000" dirty="0" smtClean="0">
                <a:latin typeface="Palace Script MT" panose="030303020206070C0B05" pitchFamily="66" charset="0"/>
              </a:rPr>
              <a:t>on the</a:t>
            </a:r>
            <a:endParaRPr lang="en-CA" sz="10000" dirty="0">
              <a:latin typeface="Palace Script MT" panose="030303020206070C0B05" pitchFamily="66" charset="0"/>
            </a:endParaRPr>
          </a:p>
        </p:txBody>
      </p:sp>
    </p:spTree>
    <p:extLst>
      <p:ext uri="{BB962C8B-B14F-4D97-AF65-F5344CB8AC3E}">
        <p14:creationId xmlns:p14="http://schemas.microsoft.com/office/powerpoint/2010/main" val="227068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a:solidFill>
            <a:schemeClr val="bg1"/>
          </a:solidFill>
          <a:effectLst>
            <a:outerShdw blurRad="38100" dist="38100" dir="2700000" algn="tl">
              <a:srgbClr val="000000">
                <a:alpha val="43137"/>
              </a:srgbClr>
            </a:outerShdw>
          </a:effectLst>
          <a:latin typeface="Intro Inline"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12.jpeg"/><Relationship Id="rId18" Type="http://schemas.openxmlformats.org/officeDocument/2006/relationships/image" Target="../media/image14.jpeg"/><Relationship Id="rId26" Type="http://schemas.openxmlformats.org/officeDocument/2006/relationships/image" Target="../media/image18.jpeg"/><Relationship Id="rId39" Type="http://schemas.openxmlformats.org/officeDocument/2006/relationships/image" Target="../media/image24.jpeg"/><Relationship Id="rId21" Type="http://schemas.openxmlformats.org/officeDocument/2006/relationships/hyperlink" Target="https://nortonsafe.search.ask.com/images?o=APN12423&amp;l=dir&amp;qo=serpSearchTopBox&amp;doi=2022-12-06&amp;p2=%5eEQ%5ezz30ca%5e&amp;ctype=pictures&amp;ueid=966c19ad-47b5-42c2-8702-7948b4ac76d6&amp;q=Hunger+and+Thirst+After+Righteousness" TargetMode="External"/><Relationship Id="rId34" Type="http://schemas.openxmlformats.org/officeDocument/2006/relationships/hyperlink" Target="https://nortonsafe.search.ask.com/images?o=APN12423&amp;l=dir&amp;qo=serpSearchTopBox&amp;doi=2022-12-06&amp;p2=%5eEQ%5ezz30ca%5e&amp;ctype=pictures&amp;ueid=966c19ad-47b5-42c2-8702-7948b4ac76d6&amp;q=Quotes+About+Righteousness" TargetMode="External"/><Relationship Id="rId42" Type="http://schemas.openxmlformats.org/officeDocument/2006/relationships/hyperlink" Target="https://nortonsafe.search.ask.com/images?o=APN12423&amp;l=dir&amp;qo=serpSearchTopBox&amp;doi=2022-12-06&amp;p2=%5eEQ%5ezz30ca%5e&amp;ctype=pictures&amp;ueid=966c19ad-47b5-42c2-8702-7948b4ac76d6&amp;q=Jesus+Thirst" TargetMode="External"/><Relationship Id="rId47" Type="http://schemas.openxmlformats.org/officeDocument/2006/relationships/image" Target="../media/image28.jpeg"/><Relationship Id="rId50" Type="http://schemas.openxmlformats.org/officeDocument/2006/relationships/hyperlink" Target="https://nortonsafe.search.ask.com/images?o=APN12423&amp;l=dir&amp;qo=serpSearchTopBox&amp;doi=2022-12-06&amp;p2=%5eEQ%5ezz30ca%5e&amp;ctype=pictures&amp;ueid=966c19ad-47b5-42c2-8702-7948b4ac76d6&amp;q=Hunger+for+Truth+Scripture" TargetMode="External"/><Relationship Id="rId55" Type="http://schemas.openxmlformats.org/officeDocument/2006/relationships/image" Target="../media/image32.jpeg"/><Relationship Id="rId63" Type="http://schemas.openxmlformats.org/officeDocument/2006/relationships/hyperlink" Target="https://nortonsafe.search.ask.com/images?o=APN12423&amp;l=dir&amp;qo=serpSearchTopBox&amp;doi=2022-12-06&amp;p2=%5eEQ%5ezz30ca%5e&amp;ctype=pictures&amp;ueid=966c19ad-47b5-42c2-8702-7948b4ac76d6&amp;q=Persecuted+for+Righteousness+Sake" TargetMode="External"/><Relationship Id="rId68" Type="http://schemas.openxmlformats.org/officeDocument/2006/relationships/hyperlink" Target="https://nortonsafe.search.ask.com/images?o=APN12423&amp;l=dir&amp;qo=serpSearchTopBox&amp;doi=2022-12-06&amp;p2=%5eEQ%5ezz30ca%5e&amp;ctype=pictures&amp;ueid=966c19ad-47b5-42c2-8702-7948b4ac76d6&amp;q=Righteous+God" TargetMode="External"/><Relationship Id="rId7" Type="http://schemas.openxmlformats.org/officeDocument/2006/relationships/hyperlink" Target="https://nortonsafe.search.ask.com/images?o=APN12423&amp;l=dir&amp;qo=serpSearchTopBox&amp;doi=2022-12-06&amp;p2=%5eEQ%5ezz30ca%5e&amp;ctype=pictures&amp;ueid=966c19ad-47b5-42c2-8702-7948b4ac76d6&amp;q=Thirst+for+Righteousness" TargetMode="External"/><Relationship Id="rId2" Type="http://schemas.openxmlformats.org/officeDocument/2006/relationships/image" Target="../media/image6.jpeg"/><Relationship Id="rId16" Type="http://schemas.openxmlformats.org/officeDocument/2006/relationships/hyperlink" Target="https://nortonsafe.search.ask.com/images?o=APN12423&amp;l=dir&amp;qo=serpSearchTopBox&amp;doi=2022-12-06&amp;p2=%5eEQ%5ezz30ca%5e&amp;ctype=pictures&amp;ueid=966c19ad-47b5-42c2-8702-7948b4ac76d6&amp;q=Blessed+Are+Those+Who+Hunger" TargetMode="External"/><Relationship Id="rId29"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1.jpeg"/><Relationship Id="rId24" Type="http://schemas.openxmlformats.org/officeDocument/2006/relationships/image" Target="../media/image17.jpeg"/><Relationship Id="rId32" Type="http://schemas.openxmlformats.org/officeDocument/2006/relationships/hyperlink" Target="https://nortonsafe.search.ask.com/images?o=APN12423&amp;l=dir&amp;qo=serpSearchTopBox&amp;doi=2022-12-06&amp;p2=%5eEQ%5ezz30ca%5e&amp;ctype=pictures&amp;ueid=966c19ad-47b5-42c2-8702-7948b4ac76d6&amp;q=Hunger+Quotes" TargetMode="External"/><Relationship Id="rId37" Type="http://schemas.openxmlformats.org/officeDocument/2006/relationships/image" Target="../media/image23.jpeg"/><Relationship Id="rId40" Type="http://schemas.openxmlformats.org/officeDocument/2006/relationships/hyperlink" Target="https://nortonsafe.search.ask.com/images?o=APN12423&amp;l=dir&amp;qo=serpSearchTopBox&amp;doi=2022-12-06&amp;p2=%5eEQ%5ezz30ca%5e&amp;ctype=pictures&amp;ueid=966c19ad-47b5-42c2-8702-7948b4ac76d6&amp;q=Honor+Your+Father+and+Mother" TargetMode="External"/><Relationship Id="rId45" Type="http://schemas.openxmlformats.org/officeDocument/2006/relationships/image" Target="../media/image27.jpeg"/><Relationship Id="rId53" Type="http://schemas.openxmlformats.org/officeDocument/2006/relationships/image" Target="../media/image31.jpeg"/><Relationship Id="rId58" Type="http://schemas.openxmlformats.org/officeDocument/2006/relationships/hyperlink" Target="https://nortonsafe.search.ask.com/images?o=APN12423&amp;l=dir&amp;qo=serpSearchTopBox&amp;doi=2022-12-06&amp;p2=%5eEQ%5ezz30ca%5e&amp;ctype=pictures&amp;ueid=966c19ad-47b5-42c2-8702-7948b4ac76d6&amp;q=Christ+Righteousness" TargetMode="External"/><Relationship Id="rId66" Type="http://schemas.openxmlformats.org/officeDocument/2006/relationships/hyperlink" Target="https://nortonsafe.search.ask.com/images?o=APN12423&amp;l=dir&amp;qo=serpSearchTopBox&amp;doi=2022-12-06&amp;p2=%5eEQ%5ezz30ca%5e&amp;ctype=pictures&amp;ueid=966c19ad-47b5-42c2-8702-7948b4ac76d6&amp;q=Hunger+and+Thirst+for+Righteousness+Saint" TargetMode="External"/><Relationship Id="rId5" Type="http://schemas.openxmlformats.org/officeDocument/2006/relationships/hyperlink" Target="https://nortonsafe.search.ask.com/images?o=APN12423&amp;l=dir&amp;qo=serpSearchTopBox&amp;doi=2022-12-06&amp;p2=%5eEQ%5ezz30ca%5e&amp;ctype=pictures&amp;ueid=966c19ad-47b5-42c2-8702-7948b4ac76d6&amp;q=Hunger+and+Thirst" TargetMode="External"/><Relationship Id="rId15" Type="http://schemas.openxmlformats.org/officeDocument/2006/relationships/image" Target="../media/image13.jpeg"/><Relationship Id="rId23" Type="http://schemas.openxmlformats.org/officeDocument/2006/relationships/hyperlink" Target="https://nortonsafe.search.ask.com/images?o=APN12423&amp;l=dir&amp;qo=serpSearchTopBox&amp;doi=2022-12-06&amp;p2=%5eEQ%5ezz30ca%5e&amp;ctype=pictures&amp;ueid=966c19ad-47b5-42c2-8702-7948b4ac76d6&amp;q=Matthew+5:6+KJV" TargetMode="External"/><Relationship Id="rId28" Type="http://schemas.openxmlformats.org/officeDocument/2006/relationships/hyperlink" Target="https://nortonsafe.search.ask.com/images?o=APN12423&amp;l=dir&amp;qo=serpSearchTopBox&amp;doi=2022-12-06&amp;p2=%5eEQ%5ezz30ca%5e&amp;ctype=pictures&amp;ueid=966c19ad-47b5-42c2-8702-7948b4ac76d6&amp;q=Thirst+for+God+Quotes" TargetMode="External"/><Relationship Id="rId36" Type="http://schemas.openxmlformats.org/officeDocument/2006/relationships/hyperlink" Target="https://nortonsafe.search.ask.com/images?o=APN12423&amp;l=dir&amp;qo=serpSearchTopBox&amp;doi=2022-12-06&amp;p2=%5eEQ%5ezz30ca%5e&amp;ctype=pictures&amp;ueid=966c19ad-47b5-42c2-8702-7948b4ac76d6&amp;q=The+Sanctity+of+Marriage" TargetMode="External"/><Relationship Id="rId49" Type="http://schemas.openxmlformats.org/officeDocument/2006/relationships/image" Target="../media/image29.jpeg"/><Relationship Id="rId57" Type="http://schemas.openxmlformats.org/officeDocument/2006/relationships/image" Target="../media/image33.jpeg"/><Relationship Id="rId61" Type="http://schemas.openxmlformats.org/officeDocument/2006/relationships/image" Target="../media/image35.jpeg"/><Relationship Id="rId10" Type="http://schemas.openxmlformats.org/officeDocument/2006/relationships/hyperlink" Target="https://nortonsafe.search.ask.com/images?o=APN12423&amp;l=dir&amp;qo=serpSearchTopBox&amp;doi=2022-12-06&amp;p2=%5eEQ%5ezz30ca%5e&amp;ctype=pictures&amp;ueid=966c19ad-47b5-42c2-8702-7948b4ac76d6&amp;q=Righteousness+Prayer" TargetMode="External"/><Relationship Id="rId19" Type="http://schemas.openxmlformats.org/officeDocument/2006/relationships/hyperlink" Target="https://nortonsafe.search.ask.com/images?o=APN12423&amp;l=dir&amp;qo=serpSearchTopBox&amp;doi=2022-12-06&amp;p2=%5eEQ%5ezz30ca%5e&amp;ctype=pictures&amp;ueid=966c19ad-47b5-42c2-8702-7948b4ac76d6&amp;q=Christian+Spiritual+Awakening" TargetMode="External"/><Relationship Id="rId31" Type="http://schemas.openxmlformats.org/officeDocument/2006/relationships/image" Target="../media/image20.jpeg"/><Relationship Id="rId44" Type="http://schemas.openxmlformats.org/officeDocument/2006/relationships/hyperlink" Target="https://nortonsafe.search.ask.com/images?o=APN12423&amp;l=dir&amp;qo=serpSearchTopBox&amp;doi=2022-12-06&amp;p2=%5eEQ%5ezz30ca%5e&amp;ctype=pictures&amp;ueid=966c19ad-47b5-42c2-8702-7948b4ac76d6&amp;q=Scripture+Matthew+6+5" TargetMode="External"/><Relationship Id="rId52" Type="http://schemas.openxmlformats.org/officeDocument/2006/relationships/hyperlink" Target="https://nortonsafe.search.ask.com/images?o=APN12423&amp;l=dir&amp;qo=serpSearchTopBox&amp;doi=2022-12-06&amp;p2=%5eEQ%5ezz30ca%5e&amp;ctype=pictures&amp;ueid=966c19ad-47b5-42c2-8702-7948b4ac76d6&amp;q=Blessed+Are+You+Who+Hunger" TargetMode="External"/><Relationship Id="rId60" Type="http://schemas.openxmlformats.org/officeDocument/2006/relationships/hyperlink" Target="https://nortonsafe.search.ask.com/images?o=APN12423&amp;l=dir&amp;qo=serpSearchTopBox&amp;doi=2022-12-06&amp;p2=%5eEQ%5ezz30ca%5e&amp;ctype=pictures&amp;ueid=966c19ad-47b5-42c2-8702-7948b4ac76d6&amp;q=Free+Gift+of+Righteousness" TargetMode="External"/><Relationship Id="rId65" Type="http://schemas.openxmlformats.org/officeDocument/2006/relationships/hyperlink" Target="https://nortonsafe.search.ask.com/images?o=APN12423&amp;l=dir&amp;qo=serpSearchTopBox&amp;doi=2022-12-06&amp;p2=%5eEQ%5ezz30ca%5e&amp;ctype=pictures&amp;ueid=966c19ad-47b5-42c2-8702-7948b4ac76d6&amp;q=Bless+The+Hunger" TargetMode="External"/><Relationship Id="rId4" Type="http://schemas.openxmlformats.org/officeDocument/2006/relationships/image" Target="../media/image8.jpeg"/><Relationship Id="rId9" Type="http://schemas.openxmlformats.org/officeDocument/2006/relationships/hyperlink" Target="https://nortonsafe.search.ask.com/images?o=APN12423&amp;l=dir&amp;qo=serpSearchTopBox&amp;doi=2022-12-06&amp;p2=%5eEQ%5ezz30ca%5e&amp;ctype=pictures&amp;ueid=966c19ad-47b5-42c2-8702-7948b4ac76d6&amp;q=Hunger+for+God" TargetMode="External"/><Relationship Id="rId14" Type="http://schemas.openxmlformats.org/officeDocument/2006/relationships/hyperlink" Target="https://nortonsafe.search.ask.com/images?o=APN12423&amp;l=dir&amp;qo=serpSearchTopBox&amp;doi=2022-12-06&amp;p2=%5eEQ%5ezz30ca%5e&amp;ctype=pictures&amp;ueid=966c19ad-47b5-42c2-8702-7948b4ac76d6&amp;q=Hunger+and+Thirst+for+Righteousness+Images" TargetMode="External"/><Relationship Id="rId22" Type="http://schemas.openxmlformats.org/officeDocument/2006/relationships/image" Target="../media/image16.jpeg"/><Relationship Id="rId27" Type="http://schemas.openxmlformats.org/officeDocument/2006/relationships/hyperlink" Target="https://nortonsafe.search.ask.com/images?o=APN12423&amp;l=dir&amp;qo=serpSearchTopBox&amp;doi=2022-12-06&amp;p2=%5eEQ%5ezz30ca%5e&amp;ctype=pictures&amp;ueid=966c19ad-47b5-42c2-8702-7948b4ac76d6&amp;q=Hungry+Thirsty" TargetMode="External"/><Relationship Id="rId30" Type="http://schemas.openxmlformats.org/officeDocument/2006/relationships/hyperlink" Target="https://nortonsafe.search.ask.com/images?o=APN12423&amp;l=dir&amp;qo=serpSearchTopBox&amp;doi=2022-12-06&amp;p2=%5eEQ%5ezz30ca%5e&amp;ctype=pictures&amp;ueid=966c19ad-47b5-42c2-8702-7948b4ac76d6&amp;q=Blessed+Are+They+Who+Hunger+and+Thirst+for+Righteousness" TargetMode="External"/><Relationship Id="rId35" Type="http://schemas.openxmlformats.org/officeDocument/2006/relationships/image" Target="../media/image22.jpeg"/><Relationship Id="rId43" Type="http://schemas.openxmlformats.org/officeDocument/2006/relationships/image" Target="../media/image26.jpeg"/><Relationship Id="rId48" Type="http://schemas.openxmlformats.org/officeDocument/2006/relationships/hyperlink" Target="https://nortonsafe.search.ask.com/images?o=APN12423&amp;l=dir&amp;qo=serpSearchTopBox&amp;doi=2022-12-06&amp;p2=%5eEQ%5ezz30ca%5e&amp;ctype=pictures&amp;ueid=966c19ad-47b5-42c2-8702-7948b4ac76d6&amp;q=Hunger+for+the+Lord" TargetMode="External"/><Relationship Id="rId56" Type="http://schemas.openxmlformats.org/officeDocument/2006/relationships/hyperlink" Target="https://nortonsafe.search.ask.com/images?o=APN12423&amp;l=dir&amp;qo=serpSearchTopBox&amp;doi=2022-12-06&amp;p2=%5eEQ%5ezz30ca%5e&amp;ctype=pictures&amp;ueid=966c19ad-47b5-42c2-8702-7948b4ac76d6&amp;q=Thirsting+for+Righteousness" TargetMode="External"/><Relationship Id="rId64" Type="http://schemas.openxmlformats.org/officeDocument/2006/relationships/image" Target="../media/image36.jpeg"/><Relationship Id="rId69" Type="http://schemas.openxmlformats.org/officeDocument/2006/relationships/image" Target="../media/image38.jpeg"/><Relationship Id="rId8" Type="http://schemas.openxmlformats.org/officeDocument/2006/relationships/image" Target="../media/image10.jpeg"/><Relationship Id="rId51" Type="http://schemas.openxmlformats.org/officeDocument/2006/relationships/image" Target="../media/image30.jpeg"/><Relationship Id="rId3" Type="http://schemas.openxmlformats.org/officeDocument/2006/relationships/image" Target="../media/image7.jpeg"/><Relationship Id="rId12" Type="http://schemas.openxmlformats.org/officeDocument/2006/relationships/hyperlink" Target="https://nortonsafe.search.ask.com/images?o=APN12423&amp;l=dir&amp;qo=serpSearchTopBox&amp;doi=2022-12-06&amp;p2=%5eEQ%5ezz30ca%5e&amp;ctype=pictures&amp;ueid=966c19ad-47b5-42c2-8702-7948b4ac76d6&amp;q=Blessed" TargetMode="External"/><Relationship Id="rId17" Type="http://schemas.openxmlformats.org/officeDocument/2006/relationships/hyperlink" Target="https://nortonsafe.search.ask.com/images?o=APN12423&amp;l=dir&amp;qo=serpSearchTopBox&amp;doi=2022-12-06&amp;p2=%5eEQ%5ezz30ca%5e&amp;ctype=pictures&amp;ueid=966c19ad-47b5-42c2-8702-7948b4ac76d6&amp;q=Blessed+Are+Those+Who+Hunger+and+Thirst+for+Righteousness" TargetMode="External"/><Relationship Id="rId25" Type="http://schemas.openxmlformats.org/officeDocument/2006/relationships/hyperlink" Target="https://nortonsafe.search.ask.com/images?o=APN12423&amp;l=dir&amp;qo=serpSearchTopBox&amp;doi=2022-12-06&amp;p2=%5eEQ%5ezz30ca%5e&amp;ctype=pictures&amp;ueid=966c19ad-47b5-42c2-8702-7948b4ac76d6&amp;q=They+Thirst" TargetMode="External"/><Relationship Id="rId33" Type="http://schemas.openxmlformats.org/officeDocument/2006/relationships/image" Target="../media/image21.jpeg"/><Relationship Id="rId38" Type="http://schemas.openxmlformats.org/officeDocument/2006/relationships/hyperlink" Target="https://nortonsafe.search.ask.com/images?o=APN12423&amp;l=dir&amp;qo=serpSearchTopBox&amp;doi=2022-12-06&amp;p2=%5eEQ%5ezz30ca%5e&amp;ctype=pictures&amp;ueid=966c19ad-47b5-42c2-8702-7948b4ac76d6&amp;q=Love+Your+Enemies+Bible+Verse" TargetMode="External"/><Relationship Id="rId46" Type="http://schemas.openxmlformats.org/officeDocument/2006/relationships/hyperlink" Target="https://nortonsafe.search.ask.com/images?o=APN12423&amp;l=dir&amp;qo=serpSearchTopBox&amp;doi=2022-12-06&amp;p2=%5eEQ%5ezz30ca%5e&amp;ctype=pictures&amp;ueid=966c19ad-47b5-42c2-8702-7948b4ac76d6&amp;q=Blessed+Are+Those+Who+Hunger+and+Thirst+Coloring+Page" TargetMode="External"/><Relationship Id="rId59" Type="http://schemas.openxmlformats.org/officeDocument/2006/relationships/image" Target="../media/image34.jpeg"/><Relationship Id="rId67" Type="http://schemas.openxmlformats.org/officeDocument/2006/relationships/image" Target="../media/image37.jpeg"/><Relationship Id="rId20" Type="http://schemas.openxmlformats.org/officeDocument/2006/relationships/image" Target="../media/image15.jpeg"/><Relationship Id="rId41" Type="http://schemas.openxmlformats.org/officeDocument/2006/relationships/image" Target="../media/image25.jpeg"/><Relationship Id="rId54" Type="http://schemas.openxmlformats.org/officeDocument/2006/relationships/hyperlink" Target="https://nortonsafe.search.ask.com/images?o=APN12423&amp;l=dir&amp;qo=serpSearchTopBox&amp;doi=2022-12-06&amp;p2=%5eEQ%5ezz30ca%5e&amp;ctype=pictures&amp;ueid=966c19ad-47b5-42c2-8702-7948b4ac76d6&amp;q=Hunger+for+God's+Word" TargetMode="External"/><Relationship Id="rId62" Type="http://schemas.openxmlformats.org/officeDocument/2006/relationships/hyperlink" Target="https://nortonsafe.search.ask.com/images?o=APN12423&amp;l=dir&amp;qo=serpSearchTopBox&amp;doi=2022-12-06&amp;p2=%5eEQ%5ezz30ca%5e&amp;ctype=pictures&amp;ueid=966c19ad-47b5-42c2-8702-7948b4ac76d6&amp;q=Blessed+Are+They+That+Hunger+and+Thir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682288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pic>
        <p:nvPicPr>
          <p:cNvPr id="5" name="Picture 2" descr="https://png.pngtree.com/back_origin_pic/03/74/71/cc0c8ec8c2d1810fcfe8b8eecbeb69c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450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5762" y="350836"/>
            <a:ext cx="11444288" cy="6492876"/>
          </a:xfrm>
        </p:spPr>
        <p:txBody>
          <a:bodyPr>
            <a:normAutofit fontScale="92500" lnSpcReduction="10000"/>
          </a:bodyPr>
          <a:lstStyle/>
          <a:p>
            <a:pPr marL="0" indent="0">
              <a:buNone/>
            </a:pPr>
            <a:r>
              <a:rPr lang="en-CA" sz="3900" b="1" dirty="0">
                <a:solidFill>
                  <a:srgbClr val="000000"/>
                </a:solidFill>
                <a:effectLst/>
              </a:rPr>
              <a:t>“Some Pharisees came to him to test him. They asked, “Is it lawful for a man to divorce his wife for any and every reason?”</a:t>
            </a:r>
            <a:r>
              <a:rPr lang="en-CA" sz="3900" b="1" baseline="30000" dirty="0">
                <a:solidFill>
                  <a:srgbClr val="000000"/>
                </a:solidFill>
                <a:effectLst/>
              </a:rPr>
              <a:t> </a:t>
            </a:r>
            <a:r>
              <a:rPr lang="en-CA" sz="3900" b="1" dirty="0">
                <a:solidFill>
                  <a:srgbClr val="000000"/>
                </a:solidFill>
                <a:effectLst/>
              </a:rPr>
              <a:t>“Haven’t you read,” he replied, “that at the beginning the Creator ‘made them male and female,’</a:t>
            </a:r>
            <a:r>
              <a:rPr lang="en-CA" sz="3900" b="1" baseline="30000" dirty="0">
                <a:solidFill>
                  <a:srgbClr val="000000"/>
                </a:solidFill>
                <a:effectLst/>
              </a:rPr>
              <a:t> </a:t>
            </a:r>
            <a:r>
              <a:rPr lang="en-CA" sz="3900" b="1" dirty="0">
                <a:solidFill>
                  <a:srgbClr val="000000"/>
                </a:solidFill>
                <a:effectLst/>
              </a:rPr>
              <a:t>and said, ‘For this reason a man will leave his father and mother and be united to his wife, and the two will become one flesh’? So they are no longer two, but one flesh. Therefore what God has joined together, let no one separate.” “Why then,” they asked, “did Moses command that a man give his wife a certificate of divorce and send her away?” Jesus replied, “Moses permitted you to divorce your wives because your hearts were hard. But it was not this way from the beginning. I tell you that anyone who divorces his wife, except for sexual immorality, and marries another woman commits adultery.” </a:t>
            </a:r>
            <a:r>
              <a:rPr lang="en-CA" sz="3900" b="1" dirty="0" smtClean="0">
                <a:solidFill>
                  <a:srgbClr val="000000"/>
                </a:solidFill>
                <a:effectLst/>
              </a:rPr>
              <a:t>(Matthew 19:3-9)</a:t>
            </a:r>
            <a:endParaRPr lang="en-CA" sz="3900" b="1" dirty="0">
              <a:solidFill>
                <a:srgbClr val="000000"/>
              </a:solidFill>
              <a:effectLst/>
            </a:endParaRPr>
          </a:p>
          <a:p>
            <a:endParaRPr lang="en-CA" b="1" dirty="0" smtClean="0">
              <a:solidFill>
                <a:srgbClr val="000000"/>
              </a:solidFill>
              <a:effectLst/>
            </a:endParaRPr>
          </a:p>
        </p:txBody>
      </p:sp>
    </p:spTree>
    <p:extLst>
      <p:ext uri="{BB962C8B-B14F-4D97-AF65-F5344CB8AC3E}">
        <p14:creationId xmlns:p14="http://schemas.microsoft.com/office/powerpoint/2010/main" val="3134609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476" y="557192"/>
            <a:ext cx="9820274" cy="6048000"/>
          </a:xfrm>
        </p:spPr>
        <p:txBody>
          <a:bodyPr>
            <a:noAutofit/>
          </a:bodyPr>
          <a:lstStyle/>
          <a:p>
            <a:pPr marL="742950" indent="-742950">
              <a:buFont typeface="+mj-lt"/>
              <a:buAutoNum type="arabicPeriod"/>
            </a:pPr>
            <a:r>
              <a:rPr lang="en-US" b="1" dirty="0" smtClean="0">
                <a:solidFill>
                  <a:srgbClr val="000000"/>
                </a:solidFill>
                <a:effectLst/>
              </a:rPr>
              <a:t>The </a:t>
            </a:r>
            <a:r>
              <a:rPr lang="en-US" b="1" dirty="0">
                <a:solidFill>
                  <a:srgbClr val="000000"/>
                </a:solidFill>
                <a:effectLst/>
              </a:rPr>
              <a:t>practice of frivolous divorce that was present in ancient Israel was not only not lawful, but it was a direct assault against God. </a:t>
            </a:r>
            <a:endParaRPr lang="en-US" b="1" dirty="0" smtClean="0">
              <a:solidFill>
                <a:srgbClr val="000000"/>
              </a:solidFill>
              <a:effectLst/>
            </a:endParaRPr>
          </a:p>
          <a:p>
            <a:pPr marL="742950" indent="-742950">
              <a:buFont typeface="+mj-lt"/>
              <a:buAutoNum type="arabicPeriod"/>
            </a:pPr>
            <a:r>
              <a:rPr lang="en-US" b="1" dirty="0" smtClean="0">
                <a:solidFill>
                  <a:srgbClr val="000000"/>
                </a:solidFill>
                <a:effectLst/>
              </a:rPr>
              <a:t>There </a:t>
            </a:r>
            <a:r>
              <a:rPr lang="en-US" b="1" dirty="0">
                <a:solidFill>
                  <a:srgbClr val="000000"/>
                </a:solidFill>
                <a:effectLst/>
              </a:rPr>
              <a:t>does exist ground for </a:t>
            </a:r>
            <a:r>
              <a:rPr lang="en-US" b="1" dirty="0" smtClean="0">
                <a:solidFill>
                  <a:srgbClr val="000000"/>
                </a:solidFill>
                <a:effectLst/>
              </a:rPr>
              <a:t>permissible divorce: infidelity, abandonment </a:t>
            </a:r>
            <a:r>
              <a:rPr lang="en-US" b="1" dirty="0">
                <a:solidFill>
                  <a:srgbClr val="000000"/>
                </a:solidFill>
                <a:effectLst/>
              </a:rPr>
              <a:t>by an unbelieving spouse </a:t>
            </a:r>
            <a:r>
              <a:rPr lang="en-US" b="1" dirty="0" smtClean="0">
                <a:solidFill>
                  <a:srgbClr val="000000"/>
                </a:solidFill>
                <a:effectLst/>
              </a:rPr>
              <a:t>(1 </a:t>
            </a:r>
            <a:r>
              <a:rPr lang="en-US" b="1" dirty="0">
                <a:solidFill>
                  <a:srgbClr val="000000"/>
                </a:solidFill>
                <a:effectLst/>
              </a:rPr>
              <a:t>Corinthians </a:t>
            </a:r>
            <a:r>
              <a:rPr lang="en-US" b="1" dirty="0" smtClean="0">
                <a:solidFill>
                  <a:srgbClr val="000000"/>
                </a:solidFill>
                <a:effectLst/>
              </a:rPr>
              <a:t>7:15) and unrepentant </a:t>
            </a:r>
            <a:r>
              <a:rPr lang="en-US" b="1" dirty="0">
                <a:solidFill>
                  <a:srgbClr val="000000"/>
                </a:solidFill>
                <a:effectLst/>
              </a:rPr>
              <a:t>abuse of a </a:t>
            </a:r>
            <a:r>
              <a:rPr lang="en-US" b="1" dirty="0" smtClean="0">
                <a:solidFill>
                  <a:srgbClr val="000000"/>
                </a:solidFill>
                <a:effectLst/>
              </a:rPr>
              <a:t>spouse (2 </a:t>
            </a:r>
            <a:r>
              <a:rPr lang="en-US" b="1" dirty="0">
                <a:solidFill>
                  <a:srgbClr val="000000"/>
                </a:solidFill>
                <a:effectLst/>
              </a:rPr>
              <a:t>Timothy </a:t>
            </a:r>
            <a:r>
              <a:rPr lang="en-US" b="1" dirty="0" smtClean="0">
                <a:solidFill>
                  <a:srgbClr val="000000"/>
                </a:solidFill>
                <a:effectLst/>
              </a:rPr>
              <a:t>3:1-5)</a:t>
            </a:r>
          </a:p>
          <a:p>
            <a:pPr marL="742950" indent="-742950">
              <a:buFont typeface="+mj-lt"/>
              <a:buAutoNum type="arabicPeriod"/>
            </a:pPr>
            <a:r>
              <a:rPr lang="en-US" b="1" dirty="0" smtClean="0">
                <a:solidFill>
                  <a:srgbClr val="000000"/>
                </a:solidFill>
                <a:effectLst/>
              </a:rPr>
              <a:t>Even </a:t>
            </a:r>
            <a:r>
              <a:rPr lang="en-US" b="1" dirty="0">
                <a:solidFill>
                  <a:srgbClr val="000000"/>
                </a:solidFill>
                <a:effectLst/>
              </a:rPr>
              <a:t>these grounds for divorce are </a:t>
            </a:r>
            <a:r>
              <a:rPr lang="en-US" b="1" dirty="0" smtClean="0">
                <a:solidFill>
                  <a:srgbClr val="000000"/>
                </a:solidFill>
                <a:effectLst/>
              </a:rPr>
              <a:t>              permitted </a:t>
            </a:r>
            <a:r>
              <a:rPr lang="en-US" b="1" dirty="0">
                <a:solidFill>
                  <a:srgbClr val="000000"/>
                </a:solidFill>
                <a:effectLst/>
              </a:rPr>
              <a:t>because of hardened hearts. </a:t>
            </a:r>
            <a:r>
              <a:rPr lang="en-US" b="1" dirty="0" smtClean="0">
                <a:solidFill>
                  <a:srgbClr val="000000"/>
                </a:solidFill>
                <a:effectLst/>
              </a:rPr>
              <a:t>                  Divorce is never </a:t>
            </a:r>
            <a:r>
              <a:rPr lang="en-US" b="1" dirty="0">
                <a:solidFill>
                  <a:srgbClr val="000000"/>
                </a:solidFill>
                <a:effectLst/>
              </a:rPr>
              <a:t>the preferred option </a:t>
            </a:r>
            <a:r>
              <a:rPr lang="en-US" b="1" dirty="0" smtClean="0">
                <a:solidFill>
                  <a:srgbClr val="000000"/>
                </a:solidFill>
                <a:effectLst/>
              </a:rPr>
              <a:t>                                            for </a:t>
            </a:r>
            <a:r>
              <a:rPr lang="en-US" b="1" dirty="0">
                <a:solidFill>
                  <a:srgbClr val="000000"/>
                </a:solidFill>
                <a:effectLst/>
              </a:rPr>
              <a:t>the follower of Jesus. </a:t>
            </a:r>
            <a:endParaRPr lang="en-CA" b="1" dirty="0">
              <a:solidFill>
                <a:srgbClr val="000000"/>
              </a:solidFill>
              <a:effectLst/>
            </a:endParaRPr>
          </a:p>
        </p:txBody>
      </p:sp>
    </p:spTree>
    <p:extLst>
      <p:ext uri="{BB962C8B-B14F-4D97-AF65-F5344CB8AC3E}">
        <p14:creationId xmlns:p14="http://schemas.microsoft.com/office/powerpoint/2010/main" val="1830133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0908"/>
            <a:ext cx="8085667" cy="6357408"/>
          </a:xfrm>
        </p:spPr>
        <p:txBody>
          <a:bodyPr>
            <a:noAutofit/>
          </a:bodyPr>
          <a:lstStyle/>
          <a:p>
            <a:r>
              <a:rPr lang="en-US" b="1" dirty="0" smtClean="0">
                <a:solidFill>
                  <a:srgbClr val="000000"/>
                </a:solidFill>
                <a:effectLst/>
              </a:rPr>
              <a:t>For the men: “[</a:t>
            </a:r>
            <a:r>
              <a:rPr lang="en-US" b="1" dirty="0">
                <a:solidFill>
                  <a:srgbClr val="000000"/>
                </a:solidFill>
                <a:effectLst/>
              </a:rPr>
              <a:t>always] love your wives and [never once] be harsh with them</a:t>
            </a:r>
            <a:r>
              <a:rPr lang="en-US" b="1" dirty="0" smtClean="0">
                <a:solidFill>
                  <a:srgbClr val="000000"/>
                </a:solidFill>
                <a:effectLst/>
              </a:rPr>
              <a:t>”.</a:t>
            </a:r>
            <a:r>
              <a:rPr lang="en-US" b="1" dirty="0">
                <a:solidFill>
                  <a:srgbClr val="000000"/>
                </a:solidFill>
                <a:effectLst/>
              </a:rPr>
              <a:t> </a:t>
            </a:r>
            <a:r>
              <a:rPr lang="en-US" b="1" dirty="0" smtClean="0">
                <a:solidFill>
                  <a:srgbClr val="000000"/>
                </a:solidFill>
                <a:effectLst/>
              </a:rPr>
              <a:t>(Colossians 3:19)</a:t>
            </a:r>
          </a:p>
          <a:p>
            <a:r>
              <a:rPr lang="en-US" b="1" dirty="0" smtClean="0">
                <a:solidFill>
                  <a:srgbClr val="000000"/>
                </a:solidFill>
                <a:effectLst/>
              </a:rPr>
              <a:t>For the women: “submit </a:t>
            </a:r>
            <a:r>
              <a:rPr lang="en-US" b="1" dirty="0">
                <a:solidFill>
                  <a:srgbClr val="000000"/>
                </a:solidFill>
                <a:effectLst/>
              </a:rPr>
              <a:t>yourselves to your husbands, as is fitting in the Lord”. </a:t>
            </a:r>
            <a:r>
              <a:rPr lang="en-US" b="1" dirty="0" smtClean="0">
                <a:solidFill>
                  <a:srgbClr val="000000"/>
                </a:solidFill>
                <a:effectLst/>
              </a:rPr>
              <a:t>(Colossians 3:18)</a:t>
            </a:r>
          </a:p>
          <a:p>
            <a:r>
              <a:rPr lang="en-US" b="1" dirty="0">
                <a:solidFill>
                  <a:srgbClr val="000000"/>
                </a:solidFill>
                <a:effectLst/>
              </a:rPr>
              <a:t>H</a:t>
            </a:r>
            <a:r>
              <a:rPr lang="en-US" b="1" dirty="0" smtClean="0">
                <a:solidFill>
                  <a:srgbClr val="000000"/>
                </a:solidFill>
                <a:effectLst/>
              </a:rPr>
              <a:t>ow </a:t>
            </a:r>
            <a:r>
              <a:rPr lang="en-US" b="1" dirty="0">
                <a:solidFill>
                  <a:srgbClr val="000000"/>
                </a:solidFill>
                <a:effectLst/>
              </a:rPr>
              <a:t>are we doing </a:t>
            </a:r>
            <a:r>
              <a:rPr lang="en-US" b="1" dirty="0" smtClean="0">
                <a:solidFill>
                  <a:srgbClr val="000000"/>
                </a:solidFill>
                <a:effectLst/>
              </a:rPr>
              <a:t>in relation to these instructions? </a:t>
            </a:r>
            <a:endParaRPr lang="en-CA" b="1" dirty="0">
              <a:solidFill>
                <a:srgbClr val="000000"/>
              </a:solidFill>
              <a:effectLst/>
            </a:endParaRPr>
          </a:p>
        </p:txBody>
      </p:sp>
      <p:pic>
        <p:nvPicPr>
          <p:cNvPr id="4" name="Picture 2" descr="https://static1.squarespace.com/static/54bf0beae4b01fd4b7571e91/t/550ee72ce4b035ab73061942/1427040061238/oshea-divorce-law-oh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428"/>
          <a:stretch/>
        </p:blipFill>
        <p:spPr bwMode="auto">
          <a:xfrm>
            <a:off x="9439725" y="750888"/>
            <a:ext cx="2004563" cy="291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8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1" y="420154"/>
            <a:ext cx="8543924" cy="5164138"/>
          </a:xfrm>
        </p:spPr>
        <p:txBody>
          <a:bodyPr>
            <a:noAutofit/>
          </a:bodyPr>
          <a:lstStyle/>
          <a:p>
            <a:r>
              <a:rPr lang="en-US" b="1" dirty="0">
                <a:solidFill>
                  <a:srgbClr val="000000"/>
                </a:solidFill>
                <a:effectLst/>
              </a:rPr>
              <a:t>“I will give you a new heart and put a new spirit in you; I will remove from you your heart of stone and give you a heart of flesh. And I will put my Spirit in you and move you to follow my decrees and be careful to keep my laws.” </a:t>
            </a:r>
            <a:r>
              <a:rPr lang="en-US" b="1" dirty="0" smtClean="0">
                <a:solidFill>
                  <a:srgbClr val="000000"/>
                </a:solidFill>
                <a:effectLst/>
              </a:rPr>
              <a:t>(Ezekiel 26:36)</a:t>
            </a:r>
          </a:p>
          <a:p>
            <a:r>
              <a:rPr lang="en-US" b="1" dirty="0">
                <a:solidFill>
                  <a:srgbClr val="000000"/>
                </a:solidFill>
                <a:effectLst/>
              </a:rPr>
              <a:t>N</a:t>
            </a:r>
            <a:r>
              <a:rPr lang="en-US" b="1" dirty="0" smtClean="0">
                <a:solidFill>
                  <a:srgbClr val="000000"/>
                </a:solidFill>
                <a:effectLst/>
              </a:rPr>
              <a:t>ot </a:t>
            </a:r>
            <a:r>
              <a:rPr lang="en-US" b="1" dirty="0">
                <a:solidFill>
                  <a:srgbClr val="000000"/>
                </a:solidFill>
                <a:effectLst/>
              </a:rPr>
              <a:t>only ought divorce become a thing of the past in Christ’s kingdom, but that the harshness and hard-heartedness that causes divorce ought also have no place in His kingdom or among His followers because of the transformative nature of faith in Jesus. </a:t>
            </a:r>
            <a:endParaRPr lang="en-CA" b="1" dirty="0">
              <a:solidFill>
                <a:srgbClr val="000000"/>
              </a:solidFill>
              <a:effectLst/>
            </a:endParaRPr>
          </a:p>
        </p:txBody>
      </p:sp>
      <p:pic>
        <p:nvPicPr>
          <p:cNvPr id="4" name="Picture 2" descr="https://static1.squarespace.com/static/54bf0beae4b01fd4b7571e91/t/550ee72ce4b035ab73061942/1427040061238/oshea-divorce-law-oh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428"/>
          <a:stretch/>
        </p:blipFill>
        <p:spPr bwMode="auto">
          <a:xfrm>
            <a:off x="9439725" y="750888"/>
            <a:ext cx="2004563" cy="291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245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657225"/>
            <a:ext cx="7305675" cy="5519738"/>
          </a:xfrm>
        </p:spPr>
        <p:txBody>
          <a:bodyPr>
            <a:normAutofit/>
          </a:bodyPr>
          <a:lstStyle/>
          <a:p>
            <a:r>
              <a:rPr lang="en-US" b="1" dirty="0" smtClean="0">
                <a:solidFill>
                  <a:srgbClr val="000000"/>
                </a:solidFill>
                <a:effectLst/>
              </a:rPr>
              <a:t>Part of </a:t>
            </a:r>
            <a:r>
              <a:rPr lang="en-US" b="1" dirty="0">
                <a:solidFill>
                  <a:srgbClr val="000000"/>
                </a:solidFill>
                <a:effectLst/>
              </a:rPr>
              <a:t>the good news of Jesus is that He emptied divorce from within;</a:t>
            </a:r>
            <a:r>
              <a:rPr lang="en-US" b="1" i="1" dirty="0">
                <a:solidFill>
                  <a:srgbClr val="000000"/>
                </a:solidFill>
                <a:effectLst/>
              </a:rPr>
              <a:t> </a:t>
            </a:r>
            <a:r>
              <a:rPr lang="en-US" b="1" dirty="0">
                <a:solidFill>
                  <a:srgbClr val="000000"/>
                </a:solidFill>
                <a:effectLst/>
              </a:rPr>
              <a:t>by removing our hardness of heart, Jesus obliterated the allure of and the need for divorce. </a:t>
            </a:r>
            <a:endParaRPr lang="en-US" b="1" dirty="0" smtClean="0">
              <a:solidFill>
                <a:srgbClr val="000000"/>
              </a:solidFill>
              <a:effectLst/>
            </a:endParaRPr>
          </a:p>
          <a:p>
            <a:r>
              <a:rPr lang="en-US" b="1" dirty="0" smtClean="0">
                <a:solidFill>
                  <a:srgbClr val="000000"/>
                </a:solidFill>
                <a:effectLst/>
              </a:rPr>
              <a:t>Christ’s </a:t>
            </a:r>
            <a:r>
              <a:rPr lang="en-US" b="1" dirty="0">
                <a:solidFill>
                  <a:srgbClr val="000000"/>
                </a:solidFill>
                <a:effectLst/>
              </a:rPr>
              <a:t>“divine power has given us everything we need for a godly life through our knowledge of him who called us by his own glory and </a:t>
            </a:r>
            <a:r>
              <a:rPr lang="en-US" b="1" dirty="0" smtClean="0">
                <a:solidFill>
                  <a:srgbClr val="000000"/>
                </a:solidFill>
                <a:effectLst/>
              </a:rPr>
              <a:t>goodness.”</a:t>
            </a:r>
            <a:r>
              <a:rPr lang="en-US" b="1" dirty="0">
                <a:solidFill>
                  <a:srgbClr val="000000"/>
                </a:solidFill>
                <a:effectLst/>
              </a:rPr>
              <a:t> </a:t>
            </a:r>
            <a:r>
              <a:rPr lang="en-US" b="1" dirty="0" smtClean="0">
                <a:solidFill>
                  <a:srgbClr val="000000"/>
                </a:solidFill>
                <a:effectLst/>
              </a:rPr>
              <a:t>(2 </a:t>
            </a:r>
            <a:r>
              <a:rPr lang="en-US" b="1" dirty="0">
                <a:solidFill>
                  <a:srgbClr val="000000"/>
                </a:solidFill>
                <a:effectLst/>
              </a:rPr>
              <a:t>Peter </a:t>
            </a:r>
            <a:r>
              <a:rPr lang="en-US" b="1" dirty="0" smtClean="0">
                <a:solidFill>
                  <a:srgbClr val="000000"/>
                </a:solidFill>
                <a:effectLst/>
              </a:rPr>
              <a:t>1:3) </a:t>
            </a:r>
            <a:endParaRPr lang="en-CA" b="1" dirty="0">
              <a:solidFill>
                <a:srgbClr val="000000"/>
              </a:solidFill>
              <a:effectLst/>
            </a:endParaRPr>
          </a:p>
          <a:p>
            <a:endParaRPr lang="en-CA" dirty="0"/>
          </a:p>
        </p:txBody>
      </p:sp>
    </p:spTree>
    <p:extLst>
      <p:ext uri="{BB962C8B-B14F-4D97-AF65-F5344CB8AC3E}">
        <p14:creationId xmlns:p14="http://schemas.microsoft.com/office/powerpoint/2010/main" val="302020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4"/>
            <a:ext cx="7905750" cy="6492875"/>
          </a:xfrm>
        </p:spPr>
        <p:txBody>
          <a:bodyPr>
            <a:normAutofit/>
          </a:bodyPr>
          <a:lstStyle/>
          <a:p>
            <a:r>
              <a:rPr lang="en-US" b="1" dirty="0">
                <a:solidFill>
                  <a:srgbClr val="000000"/>
                </a:solidFill>
                <a:effectLst/>
              </a:rPr>
              <a:t>We can harden our hearts against God and one another by permitting sin to be a guiding force in our lives. By the daily encouragement of one another however, the people of God can help one another keep their hearts from becoming hardened against one another. </a:t>
            </a:r>
            <a:endParaRPr lang="en-US" b="1" dirty="0" smtClean="0">
              <a:solidFill>
                <a:srgbClr val="000000"/>
              </a:solidFill>
              <a:effectLst/>
            </a:endParaRPr>
          </a:p>
          <a:p>
            <a:r>
              <a:rPr lang="en-US" b="1" dirty="0" smtClean="0">
                <a:solidFill>
                  <a:srgbClr val="000000"/>
                </a:solidFill>
                <a:effectLst/>
              </a:rPr>
              <a:t>“</a:t>
            </a:r>
            <a:r>
              <a:rPr lang="en-US" b="1" dirty="0">
                <a:solidFill>
                  <a:srgbClr val="000000"/>
                </a:solidFill>
                <a:effectLst/>
              </a:rPr>
              <a:t>C</a:t>
            </a:r>
            <a:r>
              <a:rPr lang="en-US" b="1" dirty="0" smtClean="0">
                <a:solidFill>
                  <a:srgbClr val="000000"/>
                </a:solidFill>
                <a:effectLst/>
              </a:rPr>
              <a:t>reate </a:t>
            </a:r>
            <a:r>
              <a:rPr lang="en-US" b="1" dirty="0">
                <a:solidFill>
                  <a:srgbClr val="000000"/>
                </a:solidFill>
                <a:effectLst/>
              </a:rPr>
              <a:t>in me a pure heart, O God, and renew a steadfast spirit within me.</a:t>
            </a:r>
            <a:r>
              <a:rPr lang="en-US" b="1" baseline="30000" dirty="0">
                <a:solidFill>
                  <a:srgbClr val="000000"/>
                </a:solidFill>
                <a:effectLst/>
              </a:rPr>
              <a:t> </a:t>
            </a:r>
            <a:r>
              <a:rPr lang="en-US" b="1" dirty="0">
                <a:solidFill>
                  <a:srgbClr val="000000"/>
                </a:solidFill>
                <a:effectLst/>
              </a:rPr>
              <a:t>Do not cast me from your presence</a:t>
            </a:r>
            <a:r>
              <a:rPr lang="en-CA" b="1" dirty="0">
                <a:solidFill>
                  <a:srgbClr val="000000"/>
                </a:solidFill>
                <a:effectLst/>
              </a:rPr>
              <a:t> or take your Holy Spirit from me”</a:t>
            </a:r>
            <a:r>
              <a:rPr lang="en-CA" b="1" dirty="0">
                <a:solidFill>
                  <a:srgbClr val="000000"/>
                </a:solidFill>
                <a:effectLst/>
              </a:rPr>
              <a:t>.</a:t>
            </a:r>
            <a:r>
              <a:rPr lang="en-CA" b="1" dirty="0">
                <a:solidFill>
                  <a:srgbClr val="000000"/>
                </a:solidFill>
                <a:effectLst/>
              </a:rPr>
              <a:t> </a:t>
            </a:r>
            <a:r>
              <a:rPr lang="en-CA" b="1" dirty="0" smtClean="0">
                <a:solidFill>
                  <a:srgbClr val="000000"/>
                </a:solidFill>
                <a:effectLst/>
              </a:rPr>
              <a:t>(</a:t>
            </a:r>
            <a:r>
              <a:rPr lang="en-US" b="1" dirty="0" smtClean="0">
                <a:solidFill>
                  <a:srgbClr val="000000"/>
                </a:solidFill>
                <a:effectLst/>
              </a:rPr>
              <a:t>Psalm 51:10-11) </a:t>
            </a:r>
            <a:endParaRPr lang="en-CA" b="1" dirty="0">
              <a:solidFill>
                <a:srgbClr val="000000"/>
              </a:solidFill>
            </a:endParaRPr>
          </a:p>
        </p:txBody>
      </p:sp>
      <p:pic>
        <p:nvPicPr>
          <p:cNvPr id="3074" name="Picture 2" descr="https://takebackyourtemple.com/wp-content/uploads/2016/12/Hardened-Heart.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68081" y="798782"/>
            <a:ext cx="3066744" cy="2812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246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5"/>
            <a:ext cx="5876925" cy="5811838"/>
          </a:xfrm>
        </p:spPr>
        <p:txBody>
          <a:bodyPr>
            <a:normAutofit/>
          </a:bodyPr>
          <a:lstStyle/>
          <a:p>
            <a:r>
              <a:rPr lang="en-US" b="1" dirty="0" smtClean="0">
                <a:solidFill>
                  <a:srgbClr val="000000"/>
                </a:solidFill>
                <a:effectLst/>
              </a:rPr>
              <a:t>Grace exists to truly live in </a:t>
            </a:r>
            <a:r>
              <a:rPr lang="en-US" b="1" dirty="0">
                <a:solidFill>
                  <a:srgbClr val="000000"/>
                </a:solidFill>
                <a:effectLst/>
              </a:rPr>
              <a:t>one-flesh, indivisible unions between husband and wife. </a:t>
            </a:r>
            <a:endParaRPr lang="en-US" b="1" dirty="0" smtClean="0">
              <a:solidFill>
                <a:srgbClr val="000000"/>
              </a:solidFill>
              <a:effectLst/>
            </a:endParaRPr>
          </a:p>
          <a:p>
            <a:r>
              <a:rPr lang="en-US" b="1" dirty="0" smtClean="0">
                <a:solidFill>
                  <a:srgbClr val="000000"/>
                </a:solidFill>
                <a:effectLst/>
              </a:rPr>
              <a:t>Grace also exists </a:t>
            </a:r>
            <a:r>
              <a:rPr lang="en-US" b="1" dirty="0">
                <a:solidFill>
                  <a:srgbClr val="000000"/>
                </a:solidFill>
                <a:effectLst/>
              </a:rPr>
              <a:t>to seek reconciliation with an estranged spouse, or grace to pursue remarriage under the right circumstances, or even grace to remain unmarried and yet fully satisfied in Christ </a:t>
            </a:r>
            <a:r>
              <a:rPr lang="en-US" b="1" dirty="0" smtClean="0">
                <a:solidFill>
                  <a:srgbClr val="000000"/>
                </a:solidFill>
                <a:effectLst/>
              </a:rPr>
              <a:t>Jesus.</a:t>
            </a:r>
          </a:p>
        </p:txBody>
      </p:sp>
      <p:pic>
        <p:nvPicPr>
          <p:cNvPr id="7170" name="Picture 2" descr="https://tse2.mm.bing.net/th?id=OIP.3sT1XCcsBfAOf6NaFnWuowHaF7&amp;pid=Api"/>
          <p:cNvPicPr>
            <a:picLocks noChangeAspect="1" noChangeArrowheads="1"/>
          </p:cNvPicPr>
          <p:nvPr/>
        </p:nvPicPr>
        <p:blipFill rotWithShape="1">
          <a:blip r:embed="rId2">
            <a:extLst>
              <a:ext uri="{28A0092B-C50C-407E-A947-70E740481C1C}">
                <a14:useLocalDpi xmlns:a14="http://schemas.microsoft.com/office/drawing/2010/main" val="0"/>
              </a:ext>
            </a:extLst>
          </a:blip>
          <a:srcRect l="16807" t="21944" r="15471" b="14731"/>
          <a:stretch/>
        </p:blipFill>
        <p:spPr bwMode="auto">
          <a:xfrm>
            <a:off x="7791450" y="500062"/>
            <a:ext cx="4029075" cy="301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307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23856" y="225410"/>
            <a:ext cx="11349044" cy="4351338"/>
          </a:xfrm>
        </p:spPr>
        <p:txBody>
          <a:bodyPr>
            <a:noAutofit/>
          </a:bodyPr>
          <a:lstStyle/>
          <a:p>
            <a:pPr marL="0" indent="0">
              <a:buNone/>
            </a:pPr>
            <a:r>
              <a:rPr lang="en-CA" b="1" dirty="0">
                <a:solidFill>
                  <a:srgbClr val="000000"/>
                </a:solidFill>
                <a:effectLst/>
              </a:rPr>
              <a:t>My prayer </a:t>
            </a:r>
            <a:r>
              <a:rPr lang="en-CA" b="1" dirty="0" smtClean="0">
                <a:solidFill>
                  <a:srgbClr val="000000"/>
                </a:solidFill>
                <a:effectLst/>
              </a:rPr>
              <a:t>is that:</a:t>
            </a:r>
          </a:p>
          <a:p>
            <a:r>
              <a:rPr lang="en-US" b="1" dirty="0" smtClean="0">
                <a:solidFill>
                  <a:srgbClr val="000000"/>
                </a:solidFill>
                <a:effectLst/>
              </a:rPr>
              <a:t>we </a:t>
            </a:r>
            <a:r>
              <a:rPr lang="en-US" b="1" dirty="0">
                <a:solidFill>
                  <a:srgbClr val="000000"/>
                </a:solidFill>
                <a:effectLst/>
              </a:rPr>
              <a:t>would be a people who are dependent upon Jesus for solid and flourishing marriages; a people among whom all hard heartedness is uprooted. </a:t>
            </a:r>
            <a:endParaRPr lang="en-US" b="1" dirty="0" smtClean="0">
              <a:solidFill>
                <a:srgbClr val="000000"/>
              </a:solidFill>
              <a:effectLst/>
            </a:endParaRPr>
          </a:p>
          <a:p>
            <a:r>
              <a:rPr lang="en-US" b="1" dirty="0" smtClean="0">
                <a:solidFill>
                  <a:srgbClr val="000000"/>
                </a:solidFill>
                <a:effectLst/>
              </a:rPr>
              <a:t>there would </a:t>
            </a:r>
            <a:r>
              <a:rPr lang="en-US" b="1" dirty="0">
                <a:solidFill>
                  <a:srgbClr val="000000"/>
                </a:solidFill>
                <a:effectLst/>
              </a:rPr>
              <a:t>be profound healing among us for the brokenness of divorce already experienced </a:t>
            </a:r>
            <a:endParaRPr lang="en-US" b="1" dirty="0" smtClean="0">
              <a:solidFill>
                <a:srgbClr val="000000"/>
              </a:solidFill>
              <a:effectLst/>
            </a:endParaRPr>
          </a:p>
          <a:p>
            <a:r>
              <a:rPr lang="en-US" b="1" dirty="0">
                <a:solidFill>
                  <a:srgbClr val="000000"/>
                </a:solidFill>
                <a:effectLst/>
              </a:rPr>
              <a:t>w</a:t>
            </a:r>
            <a:r>
              <a:rPr lang="en-US" b="1" dirty="0" smtClean="0">
                <a:solidFill>
                  <a:srgbClr val="000000"/>
                </a:solidFill>
                <a:effectLst/>
              </a:rPr>
              <a:t>e would be </a:t>
            </a:r>
            <a:r>
              <a:rPr lang="en-US" b="1" dirty="0">
                <a:solidFill>
                  <a:srgbClr val="000000"/>
                </a:solidFill>
                <a:effectLst/>
              </a:rPr>
              <a:t>a people within whom appropriate reconciliation is applied, a people who pursue reconciliation </a:t>
            </a:r>
            <a:r>
              <a:rPr lang="en-US" b="1" dirty="0" smtClean="0">
                <a:solidFill>
                  <a:srgbClr val="000000"/>
                </a:solidFill>
                <a:effectLst/>
              </a:rPr>
              <a:t>                             to </a:t>
            </a:r>
            <a:r>
              <a:rPr lang="en-US" b="1" dirty="0">
                <a:solidFill>
                  <a:srgbClr val="000000"/>
                </a:solidFill>
                <a:effectLst/>
              </a:rPr>
              <a:t>the greatest possible extent. </a:t>
            </a:r>
            <a:endParaRPr lang="en-US" b="1" dirty="0" smtClean="0">
              <a:solidFill>
                <a:srgbClr val="000000"/>
              </a:solidFill>
              <a:effectLst/>
            </a:endParaRPr>
          </a:p>
          <a:p>
            <a:r>
              <a:rPr lang="en-US" b="1" dirty="0" smtClean="0">
                <a:solidFill>
                  <a:srgbClr val="000000"/>
                </a:solidFill>
                <a:effectLst/>
              </a:rPr>
              <a:t>we would receive </a:t>
            </a:r>
            <a:r>
              <a:rPr lang="en-US" b="1" dirty="0">
                <a:solidFill>
                  <a:srgbClr val="000000"/>
                </a:solidFill>
                <a:effectLst/>
              </a:rPr>
              <a:t>the grace upon grace </a:t>
            </a:r>
            <a:r>
              <a:rPr lang="en-US" b="1" dirty="0" smtClean="0">
                <a:solidFill>
                  <a:srgbClr val="000000"/>
                </a:solidFill>
                <a:effectLst/>
              </a:rPr>
              <a:t>                                      spoken </a:t>
            </a:r>
            <a:r>
              <a:rPr lang="en-US" b="1" dirty="0">
                <a:solidFill>
                  <a:srgbClr val="000000"/>
                </a:solidFill>
                <a:effectLst/>
              </a:rPr>
              <a:t>of in John </a:t>
            </a:r>
            <a:r>
              <a:rPr lang="en-US" b="1" dirty="0" smtClean="0">
                <a:solidFill>
                  <a:srgbClr val="000000"/>
                </a:solidFill>
                <a:effectLst/>
              </a:rPr>
              <a:t>1:16, extending it to others.</a:t>
            </a:r>
            <a:endParaRPr lang="en-CA" b="1" dirty="0">
              <a:solidFill>
                <a:srgbClr val="000000"/>
              </a:solidFill>
              <a:effectLst/>
            </a:endParaRPr>
          </a:p>
        </p:txBody>
      </p:sp>
    </p:spTree>
    <p:extLst>
      <p:ext uri="{BB962C8B-B14F-4D97-AF65-F5344CB8AC3E}">
        <p14:creationId xmlns:p14="http://schemas.microsoft.com/office/powerpoint/2010/main" val="2550139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19" y="325428"/>
            <a:ext cx="7862894" cy="6018221"/>
          </a:xfrm>
        </p:spPr>
        <p:txBody>
          <a:bodyPr>
            <a:noAutofit/>
          </a:bodyPr>
          <a:lstStyle/>
          <a:p>
            <a:r>
              <a:rPr lang="en-CA" b="1" dirty="0">
                <a:solidFill>
                  <a:srgbClr val="000000"/>
                </a:solidFill>
                <a:effectLst/>
              </a:rPr>
              <a:t>B</a:t>
            </a:r>
            <a:r>
              <a:rPr lang="en-CA" b="1" dirty="0" smtClean="0">
                <a:solidFill>
                  <a:srgbClr val="000000"/>
                </a:solidFill>
                <a:effectLst/>
              </a:rPr>
              <a:t>ecause </a:t>
            </a:r>
            <a:r>
              <a:rPr lang="en-CA" b="1" dirty="0">
                <a:solidFill>
                  <a:srgbClr val="000000"/>
                </a:solidFill>
                <a:effectLst/>
              </a:rPr>
              <a:t>Jesus came not to abolish the Law, but to fulfill it, we know that we are free to obey the Law, not in order to win God's favor, but because we trust that His commandments will lead to full and lasting joy</a:t>
            </a:r>
            <a:r>
              <a:rPr lang="en-CA" b="1" dirty="0" smtClean="0">
                <a:solidFill>
                  <a:srgbClr val="000000"/>
                </a:solidFill>
                <a:effectLst/>
              </a:rPr>
              <a:t>.</a:t>
            </a:r>
          </a:p>
          <a:p>
            <a:r>
              <a:rPr lang="en-CA" b="1" dirty="0" smtClean="0">
                <a:solidFill>
                  <a:srgbClr val="000000"/>
                </a:solidFill>
                <a:effectLst/>
              </a:rPr>
              <a:t>We </a:t>
            </a:r>
            <a:r>
              <a:rPr lang="en-CA" b="1" dirty="0">
                <a:solidFill>
                  <a:srgbClr val="000000"/>
                </a:solidFill>
                <a:effectLst/>
              </a:rPr>
              <a:t>too can fulfill the law when we become great </a:t>
            </a:r>
            <a:r>
              <a:rPr lang="en-CA" b="1" dirty="0" smtClean="0">
                <a:solidFill>
                  <a:srgbClr val="000000"/>
                </a:solidFill>
                <a:effectLst/>
              </a:rPr>
              <a:t>commandment people. </a:t>
            </a:r>
          </a:p>
          <a:p>
            <a:r>
              <a:rPr lang="en-CA" b="1" dirty="0" smtClean="0">
                <a:solidFill>
                  <a:srgbClr val="000000"/>
                </a:solidFill>
                <a:effectLst/>
              </a:rPr>
              <a:t>The </a:t>
            </a:r>
            <a:r>
              <a:rPr lang="en-CA" b="1" dirty="0">
                <a:solidFill>
                  <a:srgbClr val="000000"/>
                </a:solidFill>
                <a:effectLst/>
              </a:rPr>
              <a:t>follower of Jesus is to find motivation for obedience in love and not in the fear of judgment. </a:t>
            </a:r>
            <a:endParaRPr lang="en-CA" b="1" dirty="0" smtClean="0">
              <a:solidFill>
                <a:srgbClr val="000000"/>
              </a:solidFill>
              <a:effectLst/>
            </a:endParaRPr>
          </a:p>
        </p:txBody>
      </p:sp>
      <p:pic>
        <p:nvPicPr>
          <p:cNvPr id="1026" name="Picture 2" descr="https://i.pinimg.com/originals/8b/0c/e3/8b0ce36db5dc5f1636a075d845611e9d.png"/>
          <p:cNvPicPr>
            <a:picLocks noChangeAspect="1" noChangeArrowheads="1"/>
          </p:cNvPicPr>
          <p:nvPr/>
        </p:nvPicPr>
        <p:blipFill rotWithShape="1">
          <a:blip r:embed="rId2">
            <a:extLst>
              <a:ext uri="{28A0092B-C50C-407E-A947-70E740481C1C}">
                <a14:useLocalDpi xmlns:a14="http://schemas.microsoft.com/office/drawing/2010/main" val="0"/>
              </a:ext>
            </a:extLst>
          </a:blip>
          <a:srcRect l="26489" t="28178" r="20934" b="29210"/>
          <a:stretch/>
        </p:blipFill>
        <p:spPr bwMode="auto">
          <a:xfrm>
            <a:off x="8915401" y="1000124"/>
            <a:ext cx="291465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84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09585" y="1128712"/>
            <a:ext cx="7505704" cy="5986461"/>
          </a:xfrm>
        </p:spPr>
        <p:txBody>
          <a:bodyPr>
            <a:noAutofit/>
          </a:bodyPr>
          <a:lstStyle/>
          <a:p>
            <a:pPr marL="0" indent="0">
              <a:buNone/>
            </a:pPr>
            <a:r>
              <a:rPr lang="en-CA" b="1" dirty="0" smtClean="0">
                <a:solidFill>
                  <a:srgbClr val="000000"/>
                </a:solidFill>
                <a:effectLst/>
              </a:rPr>
              <a:t>“</a:t>
            </a:r>
            <a:r>
              <a:rPr lang="en-US" b="1" dirty="0" smtClean="0">
                <a:solidFill>
                  <a:srgbClr val="000000"/>
                </a:solidFill>
                <a:effectLst/>
              </a:rPr>
              <a:t>It </a:t>
            </a:r>
            <a:r>
              <a:rPr lang="en-US" b="1" dirty="0">
                <a:solidFill>
                  <a:srgbClr val="000000"/>
                </a:solidFill>
                <a:effectLst/>
              </a:rPr>
              <a:t>has been said, ‘Anyone who divorces his wife must give her a certificate of divorce.’</a:t>
            </a:r>
            <a:r>
              <a:rPr lang="en-US" b="1" baseline="30000" dirty="0">
                <a:solidFill>
                  <a:srgbClr val="000000"/>
                </a:solidFill>
                <a:effectLst/>
              </a:rPr>
              <a:t> </a:t>
            </a:r>
            <a:r>
              <a:rPr lang="en-US" b="1" dirty="0">
                <a:solidFill>
                  <a:srgbClr val="000000"/>
                </a:solidFill>
                <a:effectLst/>
              </a:rPr>
              <a:t>But I tell you that anyone who divorces his wife, except for sexual immorality, makes her the victim of adultery, and anyone who marries a divorced woman commits adultery</a:t>
            </a:r>
            <a:r>
              <a:rPr lang="en-US" b="1" dirty="0" smtClean="0">
                <a:solidFill>
                  <a:srgbClr val="000000"/>
                </a:solidFill>
                <a:effectLst/>
              </a:rPr>
              <a:t>.” </a:t>
            </a:r>
          </a:p>
          <a:p>
            <a:pPr marL="0" indent="0" algn="r">
              <a:buNone/>
            </a:pPr>
            <a:r>
              <a:rPr lang="en-US" b="1" dirty="0" smtClean="0">
                <a:solidFill>
                  <a:srgbClr val="000000"/>
                </a:solidFill>
                <a:effectLst/>
              </a:rPr>
              <a:t>- Matthew 5:31-32</a:t>
            </a:r>
            <a:endParaRPr lang="en-CA" b="1" dirty="0">
              <a:solidFill>
                <a:srgbClr val="000000"/>
              </a:solidFill>
              <a:effectLst/>
            </a:endParaRPr>
          </a:p>
        </p:txBody>
      </p:sp>
    </p:spTree>
    <p:extLst>
      <p:ext uri="{BB962C8B-B14F-4D97-AF65-F5344CB8AC3E}">
        <p14:creationId xmlns:p14="http://schemas.microsoft.com/office/powerpoint/2010/main" val="4083054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5" name="Content Placeholder 4"/>
          <p:cNvSpPr>
            <a:spLocks noGrp="1"/>
          </p:cNvSpPr>
          <p:nvPr>
            <p:ph idx="1"/>
          </p:nvPr>
        </p:nvSpPr>
        <p:spPr>
          <a:xfrm>
            <a:off x="695324" y="579440"/>
            <a:ext cx="7477125" cy="4086226"/>
          </a:xfrm>
        </p:spPr>
        <p:txBody>
          <a:bodyPr>
            <a:noAutofit/>
          </a:bodyPr>
          <a:lstStyle/>
          <a:p>
            <a:r>
              <a:rPr lang="en-US" b="1" dirty="0" smtClean="0">
                <a:solidFill>
                  <a:srgbClr val="000000"/>
                </a:solidFill>
                <a:effectLst/>
              </a:rPr>
              <a:t>Let us own </a:t>
            </a:r>
            <a:r>
              <a:rPr lang="en-US" b="1" dirty="0">
                <a:solidFill>
                  <a:srgbClr val="000000"/>
                </a:solidFill>
                <a:effectLst/>
              </a:rPr>
              <a:t>a spiritual history that has not always handled the issue of divorce with grace and truth, nor always with kindness, leading to many being hurt by unhelpful responses from the </a:t>
            </a:r>
            <a:r>
              <a:rPr lang="en-US" b="1" dirty="0" smtClean="0">
                <a:solidFill>
                  <a:srgbClr val="000000"/>
                </a:solidFill>
                <a:effectLst/>
              </a:rPr>
              <a:t>church, but let us commit to </a:t>
            </a:r>
            <a:r>
              <a:rPr lang="en-US" b="1" dirty="0">
                <a:solidFill>
                  <a:srgbClr val="000000"/>
                </a:solidFill>
                <a:effectLst/>
              </a:rPr>
              <a:t>aiming for better in our own approach to texts like this, seeking to do so in both grace and truth, ensuring that we truly do love our </a:t>
            </a:r>
            <a:r>
              <a:rPr lang="en-US" b="1" dirty="0" err="1">
                <a:solidFill>
                  <a:srgbClr val="000000"/>
                </a:solidFill>
                <a:effectLst/>
              </a:rPr>
              <a:t>neighbours</a:t>
            </a:r>
            <a:r>
              <a:rPr lang="en-US" b="1" dirty="0">
                <a:solidFill>
                  <a:srgbClr val="000000"/>
                </a:solidFill>
                <a:effectLst/>
              </a:rPr>
              <a:t> as ourselves in this regard. </a:t>
            </a:r>
            <a:endParaRPr lang="en-CA" b="1" dirty="0">
              <a:solidFill>
                <a:srgbClr val="000000"/>
              </a:solidFill>
            </a:endParaRPr>
          </a:p>
        </p:txBody>
      </p:sp>
    </p:spTree>
    <p:extLst>
      <p:ext uri="{BB962C8B-B14F-4D97-AF65-F5344CB8AC3E}">
        <p14:creationId xmlns:p14="http://schemas.microsoft.com/office/powerpoint/2010/main" val="1125768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Content Placeholder 3"/>
          <p:cNvSpPr>
            <a:spLocks noGrp="1"/>
          </p:cNvSpPr>
          <p:nvPr>
            <p:ph idx="1"/>
          </p:nvPr>
        </p:nvSpPr>
        <p:spPr>
          <a:xfrm>
            <a:off x="838200" y="365124"/>
            <a:ext cx="6388550" cy="6278563"/>
          </a:xfrm>
        </p:spPr>
        <p:txBody>
          <a:bodyPr>
            <a:normAutofit/>
          </a:bodyPr>
          <a:lstStyle/>
          <a:p>
            <a:r>
              <a:rPr lang="en-US" b="1" dirty="0" smtClean="0">
                <a:solidFill>
                  <a:srgbClr val="000000"/>
                </a:solidFill>
                <a:effectLst/>
              </a:rPr>
              <a:t>The </a:t>
            </a:r>
            <a:r>
              <a:rPr lang="en-US" b="1" dirty="0">
                <a:solidFill>
                  <a:srgbClr val="000000"/>
                </a:solidFill>
                <a:effectLst/>
              </a:rPr>
              <a:t>ideal portrait of human </a:t>
            </a:r>
            <a:r>
              <a:rPr lang="en-US" b="1" dirty="0" smtClean="0">
                <a:solidFill>
                  <a:srgbClr val="000000"/>
                </a:solidFill>
                <a:effectLst/>
              </a:rPr>
              <a:t>marriage is </a:t>
            </a:r>
            <a:r>
              <a:rPr lang="en-US" b="1" dirty="0">
                <a:solidFill>
                  <a:srgbClr val="000000"/>
                </a:solidFill>
                <a:effectLst/>
              </a:rPr>
              <a:t>a one-flesh, sin-free, indivisible union between husband and wife. </a:t>
            </a:r>
            <a:endParaRPr lang="en-US" b="1" dirty="0" smtClean="0">
              <a:solidFill>
                <a:srgbClr val="000000"/>
              </a:solidFill>
              <a:effectLst/>
            </a:endParaRPr>
          </a:p>
          <a:p>
            <a:r>
              <a:rPr lang="en-US" b="1" dirty="0">
                <a:solidFill>
                  <a:srgbClr val="000000"/>
                </a:solidFill>
                <a:effectLst/>
              </a:rPr>
              <a:t>B</a:t>
            </a:r>
            <a:r>
              <a:rPr lang="en-US" b="1" dirty="0" smtClean="0">
                <a:solidFill>
                  <a:srgbClr val="000000"/>
                </a:solidFill>
                <a:effectLst/>
              </a:rPr>
              <a:t>y </a:t>
            </a:r>
            <a:r>
              <a:rPr lang="en-US" b="1" dirty="0">
                <a:solidFill>
                  <a:srgbClr val="000000"/>
                </a:solidFill>
                <a:effectLst/>
              </a:rPr>
              <a:t>the time the Law of Moses came around, human sin had created some significant barriers to such an ideal </a:t>
            </a:r>
            <a:r>
              <a:rPr lang="en-US" b="1" dirty="0" smtClean="0">
                <a:solidFill>
                  <a:srgbClr val="000000"/>
                </a:solidFill>
                <a:effectLst/>
              </a:rPr>
              <a:t>relationship.</a:t>
            </a:r>
          </a:p>
          <a:p>
            <a:r>
              <a:rPr lang="en-US" b="1" dirty="0">
                <a:solidFill>
                  <a:srgbClr val="000000"/>
                </a:solidFill>
                <a:effectLst/>
              </a:rPr>
              <a:t>W</a:t>
            </a:r>
            <a:r>
              <a:rPr lang="en-US" b="1" dirty="0" smtClean="0">
                <a:solidFill>
                  <a:srgbClr val="000000"/>
                </a:solidFill>
                <a:effectLst/>
              </a:rPr>
              <a:t>hat </a:t>
            </a:r>
            <a:r>
              <a:rPr lang="en-US" b="1" dirty="0">
                <a:solidFill>
                  <a:srgbClr val="000000"/>
                </a:solidFill>
                <a:effectLst/>
              </a:rPr>
              <a:t>are some barriers of human sin that you suggest might have a bearing on a marriage? </a:t>
            </a:r>
            <a:endParaRPr lang="en-CA" b="1" dirty="0">
              <a:solidFill>
                <a:srgbClr val="000000"/>
              </a:solidFill>
              <a:effectLst/>
            </a:endParaRPr>
          </a:p>
        </p:txBody>
      </p:sp>
      <p:pic>
        <p:nvPicPr>
          <p:cNvPr id="2050" name="Picture 2" descr="https://static1.squarespace.com/static/54bf0beae4b01fd4b7571e91/t/550ee72ce4b035ab73061942/1427040061238/oshea-divorce-law-ohi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8062" y="365125"/>
            <a:ext cx="4127050" cy="29178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68062" y="3271044"/>
            <a:ext cx="4127050" cy="523220"/>
          </a:xfrm>
          <a:prstGeom prst="rect">
            <a:avLst/>
          </a:prstGeom>
          <a:solidFill>
            <a:srgbClr val="FFFFFF"/>
          </a:solidFill>
        </p:spPr>
        <p:txBody>
          <a:bodyPr wrap="square" rtlCol="0">
            <a:spAutoFit/>
          </a:bodyPr>
          <a:lstStyle/>
          <a:p>
            <a:pPr algn="ctr"/>
            <a:r>
              <a:rPr lang="en-CA" sz="2800" b="1" dirty="0" smtClean="0">
                <a:latin typeface="Arial Narrow" panose="020B0606020202030204" pitchFamily="34" charset="0"/>
              </a:rPr>
              <a:t>MARRIAGE AND DIVORCE</a:t>
            </a:r>
            <a:endParaRPr lang="en-CA" sz="2800" b="1" dirty="0">
              <a:latin typeface="Arial Narrow" panose="020B0606020202030204" pitchFamily="34" charset="0"/>
            </a:endParaRPr>
          </a:p>
        </p:txBody>
      </p:sp>
    </p:spTree>
    <p:extLst>
      <p:ext uri="{BB962C8B-B14F-4D97-AF65-F5344CB8AC3E}">
        <p14:creationId xmlns:p14="http://schemas.microsoft.com/office/powerpoint/2010/main" val="714390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6713" y="350838"/>
            <a:ext cx="11334750" cy="6292850"/>
          </a:xfrm>
        </p:spPr>
        <p:txBody>
          <a:bodyPr>
            <a:noAutofit/>
          </a:bodyPr>
          <a:lstStyle/>
          <a:p>
            <a:pPr marL="0" indent="0">
              <a:buNone/>
            </a:pPr>
            <a:r>
              <a:rPr lang="en-US" b="1" dirty="0">
                <a:solidFill>
                  <a:srgbClr val="000000"/>
                </a:solidFill>
                <a:effectLst/>
              </a:rPr>
              <a:t>“If a man marries a woman who becomes displeasing to him because he finds something indecent about her, and he writes her a certificate of divorce, gives it to her and sends her from his house, and if after she leaves his house she becomes the wife of another man,</a:t>
            </a:r>
            <a:r>
              <a:rPr lang="en-US" b="1" baseline="30000" dirty="0">
                <a:solidFill>
                  <a:srgbClr val="000000"/>
                </a:solidFill>
                <a:effectLst/>
              </a:rPr>
              <a:t> </a:t>
            </a:r>
            <a:r>
              <a:rPr lang="en-US" b="1" dirty="0">
                <a:solidFill>
                  <a:srgbClr val="000000"/>
                </a:solidFill>
                <a:effectLst/>
              </a:rPr>
              <a:t>and her second husband dislikes her and writes her a certificate of divorce, gives it to her and sends her from his house, or if he dies,</a:t>
            </a:r>
            <a:r>
              <a:rPr lang="en-US" b="1" baseline="30000" dirty="0">
                <a:solidFill>
                  <a:srgbClr val="000000"/>
                </a:solidFill>
                <a:effectLst/>
              </a:rPr>
              <a:t> </a:t>
            </a:r>
            <a:r>
              <a:rPr lang="en-US" b="1" dirty="0">
                <a:solidFill>
                  <a:srgbClr val="000000"/>
                </a:solidFill>
                <a:effectLst/>
              </a:rPr>
              <a:t>then her first husband, who divorced her, is not allowed to marry </a:t>
            </a:r>
            <a:r>
              <a:rPr lang="en-US" b="1" dirty="0" smtClean="0">
                <a:solidFill>
                  <a:srgbClr val="000000"/>
                </a:solidFill>
                <a:effectLst/>
              </a:rPr>
              <a:t>                              her </a:t>
            </a:r>
            <a:r>
              <a:rPr lang="en-US" b="1" dirty="0">
                <a:solidFill>
                  <a:srgbClr val="000000"/>
                </a:solidFill>
                <a:effectLst/>
              </a:rPr>
              <a:t>again after she has been defiled. </a:t>
            </a:r>
            <a:r>
              <a:rPr lang="en-US" b="1" dirty="0" smtClean="0">
                <a:solidFill>
                  <a:srgbClr val="000000"/>
                </a:solidFill>
                <a:effectLst/>
              </a:rPr>
              <a:t>That                            would </a:t>
            </a:r>
            <a:r>
              <a:rPr lang="en-US" b="1" dirty="0">
                <a:solidFill>
                  <a:srgbClr val="000000"/>
                </a:solidFill>
                <a:effectLst/>
              </a:rPr>
              <a:t>be detestable in the eyes of the </a:t>
            </a:r>
            <a:r>
              <a:rPr lang="en-US" b="1" cap="small" dirty="0">
                <a:solidFill>
                  <a:srgbClr val="000000"/>
                </a:solidFill>
                <a:effectLst/>
              </a:rPr>
              <a:t>Lord</a:t>
            </a:r>
            <a:r>
              <a:rPr lang="en-US" b="1" dirty="0">
                <a:solidFill>
                  <a:srgbClr val="000000"/>
                </a:solidFill>
                <a:effectLst/>
              </a:rPr>
              <a:t>.” </a:t>
            </a:r>
            <a:endParaRPr lang="en-US" b="1" dirty="0" smtClean="0">
              <a:solidFill>
                <a:srgbClr val="000000"/>
              </a:solidFill>
              <a:effectLst/>
            </a:endParaRPr>
          </a:p>
          <a:p>
            <a:pPr marL="0" indent="0">
              <a:buNone/>
            </a:pPr>
            <a:r>
              <a:rPr lang="en-US" b="1" dirty="0" smtClean="0">
                <a:solidFill>
                  <a:srgbClr val="000000"/>
                </a:solidFill>
                <a:effectLst/>
              </a:rPr>
              <a:t>(</a:t>
            </a:r>
            <a:r>
              <a:rPr lang="en-US" b="1" dirty="0">
                <a:solidFill>
                  <a:srgbClr val="000000"/>
                </a:solidFill>
                <a:effectLst/>
              </a:rPr>
              <a:t>Deuteronomy 24:1-4)</a:t>
            </a:r>
            <a:endParaRPr lang="en-CA" b="1" dirty="0">
              <a:solidFill>
                <a:srgbClr val="000000"/>
              </a:solidFill>
              <a:effectLst/>
            </a:endParaRPr>
          </a:p>
        </p:txBody>
      </p:sp>
    </p:spTree>
    <p:extLst>
      <p:ext uri="{BB962C8B-B14F-4D97-AF65-F5344CB8AC3E}">
        <p14:creationId xmlns:p14="http://schemas.microsoft.com/office/powerpoint/2010/main" val="783885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18" y="379414"/>
            <a:ext cx="8477257" cy="6478586"/>
          </a:xfrm>
        </p:spPr>
        <p:txBody>
          <a:bodyPr>
            <a:normAutofit/>
          </a:bodyPr>
          <a:lstStyle/>
          <a:p>
            <a:r>
              <a:rPr lang="en-CA" b="1" dirty="0" smtClean="0">
                <a:solidFill>
                  <a:srgbClr val="000000"/>
                </a:solidFill>
                <a:effectLst/>
              </a:rPr>
              <a:t>Why was divorce permitted in ancient Israel?</a:t>
            </a:r>
          </a:p>
          <a:p>
            <a:r>
              <a:rPr lang="en-US" b="1" dirty="0">
                <a:solidFill>
                  <a:srgbClr val="000000"/>
                </a:solidFill>
                <a:effectLst/>
              </a:rPr>
              <a:t>A</a:t>
            </a:r>
            <a:r>
              <a:rPr lang="en-US" b="1" dirty="0" smtClean="0">
                <a:solidFill>
                  <a:srgbClr val="000000"/>
                </a:solidFill>
                <a:effectLst/>
              </a:rPr>
              <a:t> </a:t>
            </a:r>
            <a:r>
              <a:rPr lang="en-US" b="1" dirty="0">
                <a:solidFill>
                  <a:srgbClr val="000000"/>
                </a:solidFill>
                <a:effectLst/>
              </a:rPr>
              <a:t>severed marital bond constituted a significant problem for a divorced wife, for in ancient cultures, unmarried women were hard pressed to support themselves financially. </a:t>
            </a:r>
            <a:endParaRPr lang="en-US" b="1" dirty="0" smtClean="0">
              <a:solidFill>
                <a:srgbClr val="000000"/>
              </a:solidFill>
              <a:effectLst/>
            </a:endParaRPr>
          </a:p>
          <a:p>
            <a:r>
              <a:rPr lang="en-US" b="1" dirty="0" smtClean="0">
                <a:solidFill>
                  <a:srgbClr val="000000"/>
                </a:solidFill>
                <a:effectLst/>
              </a:rPr>
              <a:t>Divorce </a:t>
            </a:r>
            <a:r>
              <a:rPr lang="en-US" b="1" dirty="0">
                <a:solidFill>
                  <a:srgbClr val="000000"/>
                </a:solidFill>
                <a:effectLst/>
              </a:rPr>
              <a:t>was then the most effective tool to save a woman from abuse and excess and the issuing of certificate of divorce offered greater protection when a husband was unwilling or unable to provide the protection he ought </a:t>
            </a:r>
            <a:r>
              <a:rPr lang="en-US" b="1" dirty="0" smtClean="0">
                <a:solidFill>
                  <a:srgbClr val="000000"/>
                </a:solidFill>
                <a:effectLst/>
              </a:rPr>
              <a:t>to.</a:t>
            </a:r>
            <a:endParaRPr lang="en-CA" b="1" dirty="0">
              <a:solidFill>
                <a:srgbClr val="000000"/>
              </a:solidFill>
              <a:effectLst/>
            </a:endParaRPr>
          </a:p>
        </p:txBody>
      </p:sp>
      <p:pic>
        <p:nvPicPr>
          <p:cNvPr id="4" name="Picture 2" descr="https://static1.squarespace.com/static/54bf0beae4b01fd4b7571e91/t/550ee72ce4b035ab73061942/1427040061238/oshea-divorce-law-oh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802"/>
          <a:stretch/>
        </p:blipFill>
        <p:spPr bwMode="auto">
          <a:xfrm>
            <a:off x="9458324" y="365125"/>
            <a:ext cx="2236787" cy="291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441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007" y="365122"/>
            <a:ext cx="7948618" cy="6192839"/>
          </a:xfrm>
        </p:spPr>
        <p:txBody>
          <a:bodyPr>
            <a:noAutofit/>
          </a:bodyPr>
          <a:lstStyle/>
          <a:p>
            <a:r>
              <a:rPr lang="en-US" b="1" dirty="0" smtClean="0">
                <a:solidFill>
                  <a:srgbClr val="000000"/>
                </a:solidFill>
                <a:effectLst/>
              </a:rPr>
              <a:t>A </a:t>
            </a:r>
            <a:r>
              <a:rPr lang="en-US" b="1" dirty="0">
                <a:solidFill>
                  <a:srgbClr val="000000"/>
                </a:solidFill>
                <a:effectLst/>
              </a:rPr>
              <a:t>certificate of divorce ought to be issued to a wife when a husband found some indecency – or uncleanness – in her. </a:t>
            </a:r>
            <a:endParaRPr lang="en-US" b="1" dirty="0" smtClean="0">
              <a:solidFill>
                <a:srgbClr val="000000"/>
              </a:solidFill>
              <a:effectLst/>
            </a:endParaRPr>
          </a:p>
          <a:p>
            <a:r>
              <a:rPr lang="en-US" b="1" dirty="0" smtClean="0">
                <a:solidFill>
                  <a:srgbClr val="000000"/>
                </a:solidFill>
                <a:effectLst/>
              </a:rPr>
              <a:t>Interpretation </a:t>
            </a:r>
            <a:r>
              <a:rPr lang="en-US" b="1" dirty="0">
                <a:solidFill>
                  <a:srgbClr val="000000"/>
                </a:solidFill>
                <a:effectLst/>
              </a:rPr>
              <a:t>of what “uncleanness” constituted varied </a:t>
            </a:r>
            <a:r>
              <a:rPr lang="en-US" b="1" dirty="0" smtClean="0">
                <a:solidFill>
                  <a:srgbClr val="000000"/>
                </a:solidFill>
                <a:effectLst/>
              </a:rPr>
              <a:t>greatly. </a:t>
            </a:r>
          </a:p>
          <a:p>
            <a:r>
              <a:rPr lang="en-US" b="1" dirty="0" smtClean="0">
                <a:solidFill>
                  <a:srgbClr val="000000"/>
                </a:solidFill>
                <a:effectLst/>
              </a:rPr>
              <a:t>Conservative </a:t>
            </a:r>
            <a:r>
              <a:rPr lang="en-US" b="1" dirty="0">
                <a:solidFill>
                  <a:srgbClr val="000000"/>
                </a:solidFill>
                <a:effectLst/>
              </a:rPr>
              <a:t>position </a:t>
            </a:r>
            <a:r>
              <a:rPr lang="en-US" b="1" dirty="0" smtClean="0">
                <a:solidFill>
                  <a:srgbClr val="000000"/>
                </a:solidFill>
                <a:effectLst/>
              </a:rPr>
              <a:t>= adultery</a:t>
            </a:r>
          </a:p>
          <a:p>
            <a:r>
              <a:rPr lang="en-US" b="1" dirty="0" smtClean="0">
                <a:solidFill>
                  <a:srgbClr val="000000"/>
                </a:solidFill>
                <a:effectLst/>
              </a:rPr>
              <a:t>Liberal </a:t>
            </a:r>
            <a:r>
              <a:rPr lang="en-US" b="1" dirty="0">
                <a:solidFill>
                  <a:srgbClr val="000000"/>
                </a:solidFill>
                <a:effectLst/>
              </a:rPr>
              <a:t>position </a:t>
            </a:r>
            <a:r>
              <a:rPr lang="en-US" b="1" dirty="0" smtClean="0">
                <a:solidFill>
                  <a:srgbClr val="000000"/>
                </a:solidFill>
                <a:effectLst/>
              </a:rPr>
              <a:t>= a </a:t>
            </a:r>
            <a:r>
              <a:rPr lang="en-US" b="1" dirty="0">
                <a:solidFill>
                  <a:srgbClr val="000000"/>
                </a:solidFill>
                <a:effectLst/>
              </a:rPr>
              <a:t>far broader category </a:t>
            </a:r>
            <a:endParaRPr lang="en-US" b="1" dirty="0" smtClean="0">
              <a:solidFill>
                <a:srgbClr val="000000"/>
              </a:solidFill>
              <a:effectLst/>
            </a:endParaRPr>
          </a:p>
          <a:p>
            <a:r>
              <a:rPr lang="en-US" b="1" dirty="0" smtClean="0">
                <a:solidFill>
                  <a:srgbClr val="000000"/>
                </a:solidFill>
                <a:effectLst/>
              </a:rPr>
              <a:t>Sensing </a:t>
            </a:r>
            <a:r>
              <a:rPr lang="en-US" b="1" dirty="0">
                <a:solidFill>
                  <a:srgbClr val="000000"/>
                </a:solidFill>
                <a:effectLst/>
              </a:rPr>
              <a:t>a loophole, the people of Israel began to practice the issuing of certificates of divorce for even the most marginal of </a:t>
            </a:r>
            <a:r>
              <a:rPr lang="en-US" b="1" dirty="0" smtClean="0">
                <a:solidFill>
                  <a:srgbClr val="000000"/>
                </a:solidFill>
                <a:effectLst/>
              </a:rPr>
              <a:t>things.</a:t>
            </a:r>
            <a:endParaRPr lang="en-CA" b="1" dirty="0">
              <a:solidFill>
                <a:srgbClr val="000000"/>
              </a:solidFill>
            </a:endParaRPr>
          </a:p>
        </p:txBody>
      </p:sp>
      <p:pic>
        <p:nvPicPr>
          <p:cNvPr id="5" name="Picture 2" descr="https://media-exp1.licdn.com/dms/image/C560BAQGDzpezgVhFvg/company-logo_200_200/0/1523396282050?e=2159024400&amp;v=beta&amp;t=0kOaaCWyOJ-45-HJ2LWYSU9VvaVQgU5h4HLQKHDl9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1149" y="479426"/>
            <a:ext cx="2757487" cy="275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72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8499"/>
            <a:ext cx="65" cy="276999"/>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1"/>
          <p:cNvSpPr>
            <a:spLocks noChangeArrowheads="1"/>
          </p:cNvSpPr>
          <p:nvPr/>
        </p:nvSpPr>
        <p:spPr bwMode="auto">
          <a:xfrm>
            <a:off x="0" y="0"/>
            <a:ext cx="11620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rPr>
              <a:t/>
            </a:r>
            <a:br>
              <a:rPr kumimoji="0" lang="en-US" altLang="en-US" sz="1800" b="0" i="0" u="none" strike="noStrike" cap="none" normalizeH="0" baseline="0" smtClean="0">
                <a:ln>
                  <a:noFill/>
                </a:ln>
                <a:solidFill>
                  <a:schemeClr val="tx1"/>
                </a:solidFill>
                <a:effectLs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5126" name="Picture 6" descr="https://tse1.mm.bing.net/th?q=Hunger+for+God&amp;pid=Api&amp;mkt=en-US&amp;cc=US&amp;setlang=en&amp;adlt=moderate&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90092213"/>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https://tse1.mm.bing.net/th?q=Hungry+Thirsty&amp;pid=Api&amp;mkt=en-US&amp;cc=US&amp;setlang=en&amp;adlt=moderate&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85490050"/>
            <a:ext cx="45148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tse4.mm.bing.net/th?q=Pope+John+Paul+II&amp;pid=Api&amp;mkt=en-US&amp;cc=US&amp;setlang=en&amp;adlt=moderate&amp;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82442050"/>
            <a:ext cx="4514850" cy="4200525"/>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https://tse1.mm.bing.net/th?q=Hunger+and+Thirst&amp;pid=Api&amp;mkt=en-US&amp;cc=US&amp;setlang=en&amp;adlt=moderate&amp;t=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 y="-78144688"/>
            <a:ext cx="451485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tse1.mm.bing.net/th?q=Thirst+for+Righteousness&amp;pid=Api&amp;mkt=en-US&amp;cc=US&amp;setlang=en&amp;adlt=moderate&amp;t=1">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74745850"/>
            <a:ext cx="451485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https://tse1.mm.bing.net/th?q=Hunger+for+God&amp;pid=Api&amp;mkt=en-US&amp;cc=US&amp;setlang=en&amp;adlt=moderate&amp;t=1">
            <a:hlinkClick r:id="rId9"/>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71713725"/>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tse3.mm.bing.net/th?q=Righteousness+Prayer&amp;pid=Api&amp;mkt=en-US&amp;cc=US&amp;setlang=en&amp;adlt=moderate&amp;t=1">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25" y="-67233800"/>
            <a:ext cx="3219450" cy="481965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https://tse1.mm.bing.net/th?q=Blessed&amp;pid=Api&amp;mkt=en-US&amp;cc=US&amp;setlang=en&amp;adlt=moderate&amp;t=1">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25" y="-62463363"/>
            <a:ext cx="45148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s://tse1.mm.bing.net/th?q=Hunger+and+Thirst+for+Righteousness+Images&amp;pid=Api&amp;mkt=en-US&amp;cc=US&amp;setlang=en&amp;adlt=moderate&amp;t=1">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25" y="-59415363"/>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https://tse3.mm.bing.net/th?q=Blessed+Are+Those+Who+Hunger&amp;pid=Api&amp;mkt=en-US&amp;cc=US&amp;setlang=en&amp;adlt=moderate&amp;t=1">
            <a:hlinkClick r:id="rId1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56840438"/>
            <a:ext cx="451485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s://tse2.mm.bing.net/th?q=Blessed+Are+Those+Who+Hunger+and+Thirst+for+Righteousness&amp;pid=Api&amp;mkt=en-US&amp;cc=US&amp;setlang=en&amp;adlt=moderate&amp;t=1">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925" y="-53808313"/>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https://tse2.mm.bing.net/th?q=Christian+Spiritual+Awakening&amp;pid=Api&amp;mkt=en-US&amp;cc=US&amp;setlang=en&amp;adlt=moderate&amp;t=1">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925" y="-49328388"/>
            <a:ext cx="4514850" cy="677227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s://tse4.mm.bing.net/th?q=Hunger+and+Thirst+After+Righteousness&amp;pid=Api&amp;mkt=en-US&amp;cc=US&amp;setlang=en&amp;adlt=moderate&amp;t=1">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925" y="-42683113"/>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https://tse3.mm.bing.net/th?q=Matthew+5%3a6+KJV&amp;pid=Api&amp;mkt=en-US&amp;cc=US&amp;setlang=en&amp;adlt=moderate&amp;t=1">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925" y="-40108188"/>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https://tse1.mm.bing.net/th?q=They+Thirst&amp;pid=Api&amp;mkt=en-US&amp;cc=US&amp;setlang=en&amp;adlt=moderate&amp;t=1">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925" y="-35628263"/>
            <a:ext cx="27717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141" name="Picture 21" descr="https://tse1.mm.bing.net/th?q=Hungry+Thirsty&amp;pid=Api&amp;mkt=en-US&amp;cc=US&amp;setlang=en&amp;adlt=moderate&amp;t=1">
            <a:hlinkClick r:id="rId27"/>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30903863"/>
            <a:ext cx="45148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https://tse1.mm.bing.net/th?q=Thirst+for+God+Quotes&amp;pid=Api&amp;mkt=en-US&amp;cc=US&amp;setlang=en&amp;adlt=moderate&amp;t=1">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925" y="-27978100"/>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43" name="Picture 23" descr="https://tse1.mm.bing.net/th?q=Blessed+Are+They+Who+Hunger+and+Thirst+for+Righteousness&amp;pid=Api&amp;mkt=en-US&amp;cc=US&amp;setlang=en&amp;adlt=moderate&amp;t=1">
            <a:hlinkClick r:id="rId30"/>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925" y="-25403175"/>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https://tse3.mm.bing.net/th?q=Hunger+Quotes&amp;pid=Api&amp;mkt=en-US&amp;cc=US&amp;setlang=en&amp;adlt=moderate&amp;t=1">
            <a:hlinkClick r:id="rId32"/>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4925" y="-20923250"/>
            <a:ext cx="4514850" cy="5953125"/>
          </a:xfrm>
          <a:prstGeom prst="rect">
            <a:avLst/>
          </a:prstGeom>
          <a:noFill/>
          <a:extLst>
            <a:ext uri="{909E8E84-426E-40DD-AFC4-6F175D3DCCD1}">
              <a14:hiddenFill xmlns:a14="http://schemas.microsoft.com/office/drawing/2010/main">
                <a:solidFill>
                  <a:srgbClr val="FFFFFF"/>
                </a:solidFill>
              </a14:hiddenFill>
            </a:ext>
          </a:extLst>
        </p:spPr>
      </p:pic>
      <p:pic>
        <p:nvPicPr>
          <p:cNvPr id="5145" name="Picture 25" descr="https://tse4.mm.bing.net/th?q=Quotes+About+Righteousness&amp;pid=Api&amp;mkt=en-US&amp;cc=US&amp;setlang=en&amp;adlt=moderate&amp;t=1">
            <a:hlinkClick r:id="rId34"/>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4925" y="-15055850"/>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https://tse4.mm.bing.net/th?q=The+Sanctity+of+Marriage&amp;pid=Api&amp;mkt=en-US&amp;cc=US&amp;setlang=en&amp;adlt=moderate&amp;t=1">
            <a:hlinkClick r:id="rId36"/>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4925" y="-12480925"/>
            <a:ext cx="451485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5147" name="Picture 27" descr="https://tse3.mm.bing.net/th?q=Love+Your+Enemies+Bible+Verse&amp;pid=Api&amp;mkt=en-US&amp;cc=US&amp;setlang=en&amp;adlt=moderate&amp;t=1">
            <a:hlinkClick r:id="rId38"/>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4925" y="-10072688"/>
            <a:ext cx="4514850" cy="3009900"/>
          </a:xfrm>
          <a:prstGeom prst="rect">
            <a:avLst/>
          </a:prstGeom>
          <a:noFill/>
          <a:extLst>
            <a:ext uri="{909E8E84-426E-40DD-AFC4-6F175D3DCCD1}">
              <a14:hiddenFill xmlns:a14="http://schemas.microsoft.com/office/drawing/2010/main">
                <a:solidFill>
                  <a:srgbClr val="FFFFFF"/>
                </a:solidFill>
              </a14:hiddenFill>
            </a:ext>
          </a:extLst>
        </p:spPr>
      </p:pic>
      <p:pic>
        <p:nvPicPr>
          <p:cNvPr id="5153" name="Picture 33" descr="https://tse2.mm.bing.net/th?q=Honor+Your+Father+and+Mother&amp;pid=Api&amp;mkt=en-US&amp;cc=US&amp;setlang=en&amp;adlt=moderate&amp;t=1">
            <a:hlinkClick r:id="rId40"/>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4925" y="12282488"/>
            <a:ext cx="4514850" cy="5886450"/>
          </a:xfrm>
          <a:prstGeom prst="rect">
            <a:avLst/>
          </a:prstGeom>
          <a:noFill/>
          <a:extLst>
            <a:ext uri="{909E8E84-426E-40DD-AFC4-6F175D3DCCD1}">
              <a14:hiddenFill xmlns:a14="http://schemas.microsoft.com/office/drawing/2010/main">
                <a:solidFill>
                  <a:srgbClr val="FFFFFF"/>
                </a:solidFill>
              </a14:hiddenFill>
            </a:ext>
          </a:extLst>
        </p:spPr>
      </p:pic>
      <p:pic>
        <p:nvPicPr>
          <p:cNvPr id="5154" name="Picture 34" descr="https://tse1.mm.bing.net/th?q=Jesus+Thirst&amp;pid=Api&amp;mkt=en-US&amp;cc=US&amp;setlang=en&amp;adlt=moderate&amp;t=1">
            <a:hlinkClick r:id="rId42"/>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4925" y="18073688"/>
            <a:ext cx="4514850" cy="4743450"/>
          </a:xfrm>
          <a:prstGeom prst="rect">
            <a:avLst/>
          </a:prstGeom>
          <a:noFill/>
          <a:extLst>
            <a:ext uri="{909E8E84-426E-40DD-AFC4-6F175D3DCCD1}">
              <a14:hiddenFill xmlns:a14="http://schemas.microsoft.com/office/drawing/2010/main">
                <a:solidFill>
                  <a:srgbClr val="FFFFFF"/>
                </a:solidFill>
              </a14:hiddenFill>
            </a:ext>
          </a:extLst>
        </p:spPr>
      </p:pic>
      <p:pic>
        <p:nvPicPr>
          <p:cNvPr id="5155" name="Picture 35" descr="https://tse3.mm.bing.net/th?q=Scripture+Matthew+6+5&amp;pid=Api&amp;mkt=en-US&amp;cc=US&amp;setlang=en&amp;adlt=moderate&amp;t=1">
            <a:hlinkClick r:id="rId44"/>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4925" y="22767925"/>
            <a:ext cx="451485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5156" name="Picture 36" descr="https://tse2.mm.bing.net/th?q=Blessed+Are+Those+Who+Hunger+and+Thirst+Coloring+Page&amp;pid=Api&amp;mkt=en-US&amp;cc=US&amp;setlang=en&amp;adlt=moderate&amp;t=1">
            <a:hlinkClick r:id="rId46"/>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4925" y="26257250"/>
            <a:ext cx="4514850" cy="5991225"/>
          </a:xfrm>
          <a:prstGeom prst="rect">
            <a:avLst/>
          </a:prstGeom>
          <a:noFill/>
          <a:extLst>
            <a:ext uri="{909E8E84-426E-40DD-AFC4-6F175D3DCCD1}">
              <a14:hiddenFill xmlns:a14="http://schemas.microsoft.com/office/drawing/2010/main">
                <a:solidFill>
                  <a:srgbClr val="FFFFFF"/>
                </a:solidFill>
              </a14:hiddenFill>
            </a:ext>
          </a:extLst>
        </p:spPr>
      </p:pic>
      <p:pic>
        <p:nvPicPr>
          <p:cNvPr id="5157" name="Picture 37" descr="https://tse1.mm.bing.net/th?q=Hunger+for+the+Lord&amp;pid=Api&amp;mkt=en-US&amp;cc=US&amp;setlang=en&amp;adlt=moderate&amp;t=1">
            <a:hlinkClick r:id="rId48"/>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4925" y="32154813"/>
            <a:ext cx="4514850" cy="6753225"/>
          </a:xfrm>
          <a:prstGeom prst="rect">
            <a:avLst/>
          </a:prstGeom>
          <a:noFill/>
          <a:extLst>
            <a:ext uri="{909E8E84-426E-40DD-AFC4-6F175D3DCCD1}">
              <a14:hiddenFill xmlns:a14="http://schemas.microsoft.com/office/drawing/2010/main">
                <a:solidFill>
                  <a:srgbClr val="FFFFFF"/>
                </a:solidFill>
              </a14:hiddenFill>
            </a:ext>
          </a:extLst>
        </p:spPr>
      </p:pic>
      <p:pic>
        <p:nvPicPr>
          <p:cNvPr id="5160" name="Picture 40" descr="https://tse1.mm.bing.net/th?q=Hunger+for+Truth+Scripture&amp;pid=Api&amp;mkt=en-US&amp;cc=US&amp;setlang=en&amp;adlt=moderate&amp;t=1">
            <a:hlinkClick r:id="rId50"/>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4925" y="50579338"/>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61" name="Picture 41" descr="https://tse1.mm.bing.net/th?q=Blessed+Are+You+Who+Hunger&amp;pid=Api&amp;mkt=en-US&amp;cc=US&amp;setlang=en&amp;adlt=moderate&amp;t=1">
            <a:hlinkClick r:id="rId52"/>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4925" y="55059263"/>
            <a:ext cx="451485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5162" name="Picture 42" descr="https://tse3.mm.bing.net/th?q=Hunger+for+God%27s+Word&amp;pid=Api&amp;mkt=en-US&amp;cc=US&amp;setlang=en&amp;adlt=moderate&amp;t=1">
            <a:hlinkClick r:id="rId54"/>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4925" y="58458100"/>
            <a:ext cx="45148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163" name="Picture 43" descr="https://tse1.mm.bing.net/th?q=Thirsting+for+Righteousness&amp;pid=Api&amp;mkt=en-US&amp;cc=US&amp;setlang=en&amp;adlt=moderate&amp;t=1">
            <a:hlinkClick r:id="rId56"/>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4925" y="60866338"/>
            <a:ext cx="451485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5164" name="Picture 44" descr="https://tse3.mm.bing.net/th?q=Christ+Righteousness&amp;pid=Api&amp;mkt=en-US&amp;cc=US&amp;setlang=en&amp;adlt=moderate&amp;t=1">
            <a:hlinkClick r:id="rId58"/>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34925" y="63898463"/>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65" name="Picture 45" descr="https://tse3.mm.bing.net/th?q=Free+Gift+of+Righteousness&amp;pid=Api&amp;mkt=en-US&amp;cc=US&amp;setlang=en&amp;adlt=moderate&amp;t=1">
            <a:hlinkClick r:id="rId60"/>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4925" y="66473388"/>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66" name="Picture 46" descr="https://tse4.mm.bing.net/th?q=Blessed+Are+They+That+Hunger+and+Thirst&amp;pid=Api&amp;mkt=en-US&amp;cc=US&amp;setlang=en&amp;adlt=moderate&amp;t=1">
            <a:hlinkClick r:id="rId62"/>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925" y="70953313"/>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67" name="Picture 47" descr="https://tse1.mm.bing.net/th?q=Persecuted+for+Righteousness+Sake&amp;pid=Api&amp;mkt=en-US&amp;cc=US&amp;setlang=en&amp;adlt=moderate&amp;t=1">
            <a:hlinkClick r:id="rId63"/>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4925" y="75433238"/>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68" name="Picture 48" descr="https://tse4.mm.bing.net/th?q=Bless+The+Hunger&amp;pid=Api&amp;mkt=en-US&amp;cc=US&amp;setlang=en&amp;adlt=moderate&amp;t=1">
            <a:hlinkClick r:id="rId65"/>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925" y="78008163"/>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69" name="Picture 49" descr="https://tse4.mm.bing.net/th?q=Hunger+and+Thirst+for+Righteousness+Saint&amp;pid=Api&amp;mkt=en-US&amp;cc=US&amp;setlang=en&amp;adlt=moderate&amp;t=1">
            <a:hlinkClick r:id="rId66"/>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34925" y="82488088"/>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70" name="Picture 50" descr="https://tse3.mm.bing.net/th?q=Righteous+God&amp;pid=Api&amp;mkt=en-US&amp;cc=US&amp;setlang=en&amp;adlt=moderate&amp;t=1">
            <a:hlinkClick r:id="rId68"/>
          </p:cNvPr>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4925" y="86968013"/>
            <a:ext cx="4514850" cy="338137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838200" y="728667"/>
            <a:ext cx="7620000" cy="6380166"/>
          </a:xfrm>
        </p:spPr>
        <p:txBody>
          <a:bodyPr>
            <a:noAutofit/>
          </a:bodyPr>
          <a:lstStyle/>
          <a:p>
            <a:r>
              <a:rPr lang="en-US" b="1" dirty="0">
                <a:solidFill>
                  <a:srgbClr val="000000"/>
                </a:solidFill>
                <a:effectLst/>
              </a:rPr>
              <a:t>Jesus is far more concerned with getting to the root of things – getting radical – than he is with simply dealing with the eventual outcomes of human sinfulness. </a:t>
            </a:r>
            <a:endParaRPr lang="en-US" b="1" dirty="0" smtClean="0">
              <a:solidFill>
                <a:srgbClr val="000000"/>
              </a:solidFill>
              <a:effectLst/>
            </a:endParaRPr>
          </a:p>
          <a:p>
            <a:r>
              <a:rPr lang="en-US" b="1" dirty="0" smtClean="0">
                <a:solidFill>
                  <a:srgbClr val="000000"/>
                </a:solidFill>
                <a:effectLst/>
              </a:rPr>
              <a:t>It </a:t>
            </a:r>
            <a:r>
              <a:rPr lang="en-US" b="1" dirty="0">
                <a:solidFill>
                  <a:srgbClr val="000000"/>
                </a:solidFill>
                <a:effectLst/>
              </a:rPr>
              <a:t>would be a mistake for us to assume that Jesus is only calling into question the bare practice of divorce within Israel here, failing to account for the attitudes that underlie such an action. </a:t>
            </a:r>
            <a:endParaRPr lang="en-CA" b="1" dirty="0">
              <a:solidFill>
                <a:srgbClr val="000000"/>
              </a:solidFill>
            </a:endParaRPr>
          </a:p>
        </p:txBody>
      </p:sp>
    </p:spTree>
    <p:extLst>
      <p:ext uri="{BB962C8B-B14F-4D97-AF65-F5344CB8AC3E}">
        <p14:creationId xmlns:p14="http://schemas.microsoft.com/office/powerpoint/2010/main" val="78920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3212</TotalTime>
  <Words>821</Words>
  <Application>Microsoft Office PowerPoint</Application>
  <PresentationFormat>Widescreen</PresentationFormat>
  <Paragraphs>43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Intro Inline</vt:lpstr>
      <vt:lpstr>Palace Script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43</cp:revision>
  <cp:lastPrinted>2023-01-13T14:44:17Z</cp:lastPrinted>
  <dcterms:created xsi:type="dcterms:W3CDTF">2023-01-10T20:29:15Z</dcterms:created>
  <dcterms:modified xsi:type="dcterms:W3CDTF">2023-02-15T20:30:20Z</dcterms:modified>
</cp:coreProperties>
</file>