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6"/>
  </p:handoutMasterIdLst>
  <p:sldIdLst>
    <p:sldId id="256" r:id="rId2"/>
    <p:sldId id="261" r:id="rId3"/>
    <p:sldId id="257" r:id="rId4"/>
    <p:sldId id="258" r:id="rId5"/>
    <p:sldId id="271" r:id="rId6"/>
    <p:sldId id="259" r:id="rId7"/>
    <p:sldId id="260" r:id="rId8"/>
    <p:sldId id="262" r:id="rId9"/>
    <p:sldId id="263" r:id="rId10"/>
    <p:sldId id="264" r:id="rId11"/>
    <p:sldId id="268" r:id="rId12"/>
    <p:sldId id="265" r:id="rId13"/>
    <p:sldId id="269" r:id="rId14"/>
    <p:sldId id="272"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5AB7B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7" d="100"/>
          <a:sy n="67" d="100"/>
        </p:scale>
        <p:origin x="48" y="-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951AF98-0DF8-48C6-83E6-ED11E69E4C01}" type="datetimeFigureOut">
              <a:rPr lang="en-CA" smtClean="0"/>
              <a:t>2023-02-10</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4241495-192F-4BD1-8FCF-EC39E016B512}" type="slidenum">
              <a:rPr lang="en-CA" smtClean="0"/>
              <a:t>‹#›</a:t>
            </a:fld>
            <a:endParaRPr lang="en-CA"/>
          </a:p>
        </p:txBody>
      </p:sp>
    </p:spTree>
    <p:extLst>
      <p:ext uri="{BB962C8B-B14F-4D97-AF65-F5344CB8AC3E}">
        <p14:creationId xmlns:p14="http://schemas.microsoft.com/office/powerpoint/2010/main" val="41263305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9F38BC71-60AE-4E32-AA7F-8DE4505796A4}" type="datetimeFigureOut">
              <a:rPr lang="en-CA" smtClean="0"/>
              <a:t>2023-02-10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728585-0EBF-4093-9538-5E8B2EAFC96B}" type="slidenum">
              <a:rPr lang="en-CA" smtClean="0"/>
              <a:t>‹#›</a:t>
            </a:fld>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52" y="-1"/>
            <a:ext cx="12187947" cy="6860281"/>
          </a:xfrm>
          <a:prstGeom prst="rect">
            <a:avLst/>
          </a:prstGeom>
        </p:spPr>
      </p:pic>
      <p:sp>
        <p:nvSpPr>
          <p:cNvPr id="8" name="TextBox 7"/>
          <p:cNvSpPr txBox="1"/>
          <p:nvPr userDrawn="1"/>
        </p:nvSpPr>
        <p:spPr>
          <a:xfrm>
            <a:off x="4038600" y="1467714"/>
            <a:ext cx="9266830" cy="3170099"/>
          </a:xfrm>
          <a:prstGeom prst="rect">
            <a:avLst/>
          </a:prstGeom>
          <a:noFill/>
        </p:spPr>
        <p:txBody>
          <a:bodyPr wrap="square" rtlCol="0">
            <a:spAutoFit/>
          </a:bodyPr>
          <a:lstStyle/>
          <a:p>
            <a:r>
              <a:rPr lang="en-CA" sz="20000" dirty="0" smtClean="0">
                <a:latin typeface="Palace Script MT" panose="030303020206070C0B05" pitchFamily="66" charset="0"/>
              </a:rPr>
              <a:t>on the</a:t>
            </a:r>
            <a:endParaRPr lang="en-CA" sz="20000" dirty="0">
              <a:latin typeface="Palace Script MT" panose="030303020206070C0B05" pitchFamily="66" charset="0"/>
            </a:endParaRPr>
          </a:p>
        </p:txBody>
      </p:sp>
    </p:spTree>
    <p:extLst>
      <p:ext uri="{BB962C8B-B14F-4D97-AF65-F5344CB8AC3E}">
        <p14:creationId xmlns:p14="http://schemas.microsoft.com/office/powerpoint/2010/main" val="193829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F38BC71-60AE-4E32-AA7F-8DE4505796A4}" type="datetimeFigureOut">
              <a:rPr lang="en-CA" smtClean="0"/>
              <a:t>2023-02-10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3475877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F38BC71-60AE-4E32-AA7F-8DE4505796A4}" type="datetimeFigureOut">
              <a:rPr lang="en-CA" smtClean="0"/>
              <a:t>2023-02-10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2111343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F38BC71-60AE-4E32-AA7F-8DE4505796A4}" type="datetimeFigureOut">
              <a:rPr lang="en-CA" smtClean="0"/>
              <a:t>2023-02-10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1722035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38BC71-60AE-4E32-AA7F-8DE4505796A4}" type="datetimeFigureOut">
              <a:rPr lang="en-CA" smtClean="0"/>
              <a:t>2023-02-10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1360618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F38BC71-60AE-4E32-AA7F-8DE4505796A4}" type="datetimeFigureOut">
              <a:rPr lang="en-CA" smtClean="0"/>
              <a:t>2023-02-10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1702131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F38BC71-60AE-4E32-AA7F-8DE4505796A4}" type="datetimeFigureOut">
              <a:rPr lang="en-CA" smtClean="0"/>
              <a:t>2023-02-10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2331882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F38BC71-60AE-4E32-AA7F-8DE4505796A4}" type="datetimeFigureOut">
              <a:rPr lang="en-CA" smtClean="0"/>
              <a:t>2023-02-10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3649303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38BC71-60AE-4E32-AA7F-8DE4505796A4}" type="datetimeFigureOut">
              <a:rPr lang="en-CA" smtClean="0"/>
              <a:t>2023-02-10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2424113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38BC71-60AE-4E32-AA7F-8DE4505796A4}" type="datetimeFigureOut">
              <a:rPr lang="en-CA" smtClean="0"/>
              <a:t>2023-02-10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3614518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38BC71-60AE-4E32-AA7F-8DE4505796A4}" type="datetimeFigureOut">
              <a:rPr lang="en-CA" smtClean="0"/>
              <a:t>2023-02-10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235561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https://png.pngtree.com/back_origin_pic/03/74/71/cc0c8ec8c2d1810fcfe8b8eecbeb69cf.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21450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8BC71-60AE-4E32-AA7F-8DE4505796A4}" type="datetimeFigureOut">
              <a:rPr lang="en-CA" smtClean="0"/>
              <a:t>2023-02-10</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28585-0EBF-4093-9538-5E8B2EAFC96B}" type="slidenum">
              <a:rPr lang="en-CA" smtClean="0"/>
              <a:t>‹#›</a:t>
            </a:fld>
            <a:endParaRPr lang="en-CA"/>
          </a:p>
        </p:txBody>
      </p:sp>
      <p:sp>
        <p:nvSpPr>
          <p:cNvPr id="9" name="Isosceles Triangle 8"/>
          <p:cNvSpPr/>
          <p:nvPr userDrawn="1"/>
        </p:nvSpPr>
        <p:spPr>
          <a:xfrm>
            <a:off x="9087729" y="4346917"/>
            <a:ext cx="3126780" cy="2511083"/>
          </a:xfrm>
          <a:prstGeom prst="triangl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userDrawn="1"/>
        </p:nvSpPr>
        <p:spPr>
          <a:xfrm>
            <a:off x="6891900" y="4663530"/>
            <a:ext cx="7471229" cy="2123658"/>
          </a:xfrm>
          <a:prstGeom prst="rect">
            <a:avLst/>
          </a:prstGeom>
          <a:noFill/>
        </p:spPr>
        <p:txBody>
          <a:bodyPr wrap="square" rtlCol="0">
            <a:spAutoFit/>
          </a:bodyPr>
          <a:lstStyle/>
          <a:p>
            <a:pPr algn="ctr"/>
            <a:r>
              <a:rPr lang="en-CA" sz="4400" dirty="0" smtClean="0">
                <a:solidFill>
                  <a:srgbClr val="000000"/>
                </a:solidFill>
                <a:latin typeface="Intro Inline" panose="02000000000000000000" pitchFamily="50" charset="0"/>
              </a:rPr>
              <a:t>Sermon</a:t>
            </a:r>
          </a:p>
          <a:p>
            <a:pPr algn="ctr"/>
            <a:r>
              <a:rPr lang="en-CA" sz="4400" dirty="0" smtClean="0">
                <a:solidFill>
                  <a:srgbClr val="000000"/>
                </a:solidFill>
                <a:latin typeface="Intro Inline" panose="02000000000000000000" pitchFamily="50" charset="0"/>
              </a:rPr>
              <a:t> </a:t>
            </a:r>
          </a:p>
          <a:p>
            <a:pPr algn="ctr"/>
            <a:r>
              <a:rPr lang="en-CA" sz="4400" dirty="0" smtClean="0">
                <a:solidFill>
                  <a:srgbClr val="000000"/>
                </a:solidFill>
                <a:latin typeface="Intro Inline" panose="02000000000000000000" pitchFamily="50" charset="0"/>
              </a:rPr>
              <a:t>Mount</a:t>
            </a:r>
            <a:endParaRPr lang="en-CA" sz="4400" dirty="0">
              <a:solidFill>
                <a:srgbClr val="000000"/>
              </a:solidFill>
              <a:latin typeface="Intro Inline" panose="02000000000000000000" pitchFamily="50" charset="0"/>
            </a:endParaRPr>
          </a:p>
        </p:txBody>
      </p:sp>
      <p:sp>
        <p:nvSpPr>
          <p:cNvPr id="8" name="TextBox 7"/>
          <p:cNvSpPr txBox="1"/>
          <p:nvPr userDrawn="1"/>
        </p:nvSpPr>
        <p:spPr>
          <a:xfrm>
            <a:off x="9729714" y="4792496"/>
            <a:ext cx="9266830" cy="1631216"/>
          </a:xfrm>
          <a:prstGeom prst="rect">
            <a:avLst/>
          </a:prstGeom>
          <a:noFill/>
        </p:spPr>
        <p:txBody>
          <a:bodyPr wrap="square" rtlCol="0">
            <a:spAutoFit/>
          </a:bodyPr>
          <a:lstStyle/>
          <a:p>
            <a:r>
              <a:rPr lang="en-CA" sz="10000" dirty="0" smtClean="0">
                <a:latin typeface="Palace Script MT" panose="030303020206070C0B05" pitchFamily="66" charset="0"/>
              </a:rPr>
              <a:t>on the</a:t>
            </a:r>
            <a:endParaRPr lang="en-CA" sz="10000" dirty="0">
              <a:latin typeface="Palace Script MT" panose="030303020206070C0B05" pitchFamily="66" charset="0"/>
            </a:endParaRPr>
          </a:p>
        </p:txBody>
      </p:sp>
    </p:spTree>
    <p:extLst>
      <p:ext uri="{BB962C8B-B14F-4D97-AF65-F5344CB8AC3E}">
        <p14:creationId xmlns:p14="http://schemas.microsoft.com/office/powerpoint/2010/main" val="2270682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kern="1200">
          <a:solidFill>
            <a:schemeClr val="bg1"/>
          </a:solidFill>
          <a:effectLst>
            <a:outerShdw blurRad="38100" dist="38100" dir="2700000" algn="tl">
              <a:srgbClr val="000000">
                <a:alpha val="43137"/>
              </a:srgbClr>
            </a:outerShdw>
          </a:effectLst>
          <a:latin typeface="Intro Inline"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effectLst>
            <a:outerShdw blurRad="38100" dist="38100" dir="2700000" algn="tl">
              <a:srgbClr val="000000">
                <a:alpha val="43137"/>
              </a:srgbClr>
            </a:outerShdw>
          </a:effectLst>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effectLst>
            <a:outerShdw blurRad="38100" dist="38100" dir="2700000" algn="tl">
              <a:srgbClr val="000000">
                <a:alpha val="43137"/>
              </a:srgbClr>
            </a:outerShdw>
          </a:effectLst>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effectLst>
            <a:outerShdw blurRad="38100" dist="38100" dir="2700000" algn="tl">
              <a:srgbClr val="000000">
                <a:alpha val="43137"/>
              </a:srgbClr>
            </a:outerShdw>
          </a:effectLst>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effectLst>
            <a:outerShdw blurRad="38100" dist="38100" dir="2700000" algn="tl">
              <a:srgbClr val="000000">
                <a:alpha val="43137"/>
              </a:srgbClr>
            </a:outerShdw>
          </a:effectLst>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effectLst>
            <a:outerShdw blurRad="38100" dist="38100" dir="2700000" algn="tl">
              <a:srgbClr val="000000">
                <a:alpha val="43137"/>
              </a:srgbClr>
            </a:outerShdw>
          </a:effectLst>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3" Type="http://schemas.openxmlformats.org/officeDocument/2006/relationships/image" Target="../media/image11.jpeg"/><Relationship Id="rId18" Type="http://schemas.openxmlformats.org/officeDocument/2006/relationships/image" Target="../media/image13.jpeg"/><Relationship Id="rId26" Type="http://schemas.openxmlformats.org/officeDocument/2006/relationships/image" Target="../media/image17.jpeg"/><Relationship Id="rId39" Type="http://schemas.openxmlformats.org/officeDocument/2006/relationships/image" Target="../media/image23.jpeg"/><Relationship Id="rId21" Type="http://schemas.openxmlformats.org/officeDocument/2006/relationships/hyperlink" Target="https://nortonsafe.search.ask.com/images?o=APN12423&amp;l=dir&amp;qo=serpSearchTopBox&amp;doi=2022-12-06&amp;p2=%5eEQ%5ezz30ca%5e&amp;ctype=pictures&amp;ueid=966c19ad-47b5-42c2-8702-7948b4ac76d6&amp;q=Hunger+and+Thirst+After+Righteousness" TargetMode="External"/><Relationship Id="rId34" Type="http://schemas.openxmlformats.org/officeDocument/2006/relationships/hyperlink" Target="https://nortonsafe.search.ask.com/images?o=APN12423&amp;l=dir&amp;qo=serpSearchTopBox&amp;doi=2022-12-06&amp;p2=%5eEQ%5ezz30ca%5e&amp;ctype=pictures&amp;ueid=966c19ad-47b5-42c2-8702-7948b4ac76d6&amp;q=Quotes+About+Righteousness" TargetMode="External"/><Relationship Id="rId42" Type="http://schemas.openxmlformats.org/officeDocument/2006/relationships/hyperlink" Target="https://nortonsafe.search.ask.com/images?o=APN12423&amp;l=dir&amp;qo=serpSearchTopBox&amp;doi=2022-12-06&amp;p2=%5eEQ%5ezz30ca%5e&amp;ctype=pictures&amp;ueid=966c19ad-47b5-42c2-8702-7948b4ac76d6&amp;q=Jesus+Thirst" TargetMode="External"/><Relationship Id="rId47" Type="http://schemas.openxmlformats.org/officeDocument/2006/relationships/image" Target="../media/image27.jpeg"/><Relationship Id="rId50" Type="http://schemas.openxmlformats.org/officeDocument/2006/relationships/hyperlink" Target="https://nortonsafe.search.ask.com/images?o=APN12423&amp;l=dir&amp;qo=serpSearchTopBox&amp;doi=2022-12-06&amp;p2=%5eEQ%5ezz30ca%5e&amp;ctype=pictures&amp;ueid=966c19ad-47b5-42c2-8702-7948b4ac76d6&amp;q=Hunger+for+Truth+Scripture" TargetMode="External"/><Relationship Id="rId55" Type="http://schemas.openxmlformats.org/officeDocument/2006/relationships/image" Target="../media/image31.jpeg"/><Relationship Id="rId63" Type="http://schemas.openxmlformats.org/officeDocument/2006/relationships/hyperlink" Target="https://nortonsafe.search.ask.com/images?o=APN12423&amp;l=dir&amp;qo=serpSearchTopBox&amp;doi=2022-12-06&amp;p2=%5eEQ%5ezz30ca%5e&amp;ctype=pictures&amp;ueid=966c19ad-47b5-42c2-8702-7948b4ac76d6&amp;q=Persecuted+for+Righteousness+Sake" TargetMode="External"/><Relationship Id="rId68" Type="http://schemas.openxmlformats.org/officeDocument/2006/relationships/hyperlink" Target="https://nortonsafe.search.ask.com/images?o=APN12423&amp;l=dir&amp;qo=serpSearchTopBox&amp;doi=2022-12-06&amp;p2=%5eEQ%5ezz30ca%5e&amp;ctype=pictures&amp;ueid=966c19ad-47b5-42c2-8702-7948b4ac76d6&amp;q=Righteous+God" TargetMode="External"/><Relationship Id="rId7" Type="http://schemas.openxmlformats.org/officeDocument/2006/relationships/hyperlink" Target="https://nortonsafe.search.ask.com/images?o=APN12423&amp;l=dir&amp;qo=serpSearchTopBox&amp;doi=2022-12-06&amp;p2=%5eEQ%5ezz30ca%5e&amp;ctype=pictures&amp;ueid=966c19ad-47b5-42c2-8702-7948b4ac76d6&amp;q=Thirst+for+Righteousness" TargetMode="External"/><Relationship Id="rId2" Type="http://schemas.openxmlformats.org/officeDocument/2006/relationships/image" Target="../media/image5.jpeg"/><Relationship Id="rId16" Type="http://schemas.openxmlformats.org/officeDocument/2006/relationships/hyperlink" Target="https://nortonsafe.search.ask.com/images?o=APN12423&amp;l=dir&amp;qo=serpSearchTopBox&amp;doi=2022-12-06&amp;p2=%5eEQ%5ezz30ca%5e&amp;ctype=pictures&amp;ueid=966c19ad-47b5-42c2-8702-7948b4ac76d6&amp;q=Blessed+Are+Those+Who+Hunger" TargetMode="External"/><Relationship Id="rId29"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0.jpeg"/><Relationship Id="rId24" Type="http://schemas.openxmlformats.org/officeDocument/2006/relationships/image" Target="../media/image16.jpeg"/><Relationship Id="rId32" Type="http://schemas.openxmlformats.org/officeDocument/2006/relationships/hyperlink" Target="https://nortonsafe.search.ask.com/images?o=APN12423&amp;l=dir&amp;qo=serpSearchTopBox&amp;doi=2022-12-06&amp;p2=%5eEQ%5ezz30ca%5e&amp;ctype=pictures&amp;ueid=966c19ad-47b5-42c2-8702-7948b4ac76d6&amp;q=Hunger+Quotes" TargetMode="External"/><Relationship Id="rId37" Type="http://schemas.openxmlformats.org/officeDocument/2006/relationships/image" Target="../media/image22.jpeg"/><Relationship Id="rId40" Type="http://schemas.openxmlformats.org/officeDocument/2006/relationships/hyperlink" Target="https://nortonsafe.search.ask.com/images?o=APN12423&amp;l=dir&amp;qo=serpSearchTopBox&amp;doi=2022-12-06&amp;p2=%5eEQ%5ezz30ca%5e&amp;ctype=pictures&amp;ueid=966c19ad-47b5-42c2-8702-7948b4ac76d6&amp;q=Honor+Your+Father+and+Mother" TargetMode="External"/><Relationship Id="rId45" Type="http://schemas.openxmlformats.org/officeDocument/2006/relationships/image" Target="../media/image26.jpeg"/><Relationship Id="rId53" Type="http://schemas.openxmlformats.org/officeDocument/2006/relationships/image" Target="../media/image30.jpeg"/><Relationship Id="rId58" Type="http://schemas.openxmlformats.org/officeDocument/2006/relationships/hyperlink" Target="https://nortonsafe.search.ask.com/images?o=APN12423&amp;l=dir&amp;qo=serpSearchTopBox&amp;doi=2022-12-06&amp;p2=%5eEQ%5ezz30ca%5e&amp;ctype=pictures&amp;ueid=966c19ad-47b5-42c2-8702-7948b4ac76d6&amp;q=Christ+Righteousness" TargetMode="External"/><Relationship Id="rId66" Type="http://schemas.openxmlformats.org/officeDocument/2006/relationships/hyperlink" Target="https://nortonsafe.search.ask.com/images?o=APN12423&amp;l=dir&amp;qo=serpSearchTopBox&amp;doi=2022-12-06&amp;p2=%5eEQ%5ezz30ca%5e&amp;ctype=pictures&amp;ueid=966c19ad-47b5-42c2-8702-7948b4ac76d6&amp;q=Hunger+and+Thirst+for+Righteousness+Saint" TargetMode="External"/><Relationship Id="rId5" Type="http://schemas.openxmlformats.org/officeDocument/2006/relationships/hyperlink" Target="https://nortonsafe.search.ask.com/images?o=APN12423&amp;l=dir&amp;qo=serpSearchTopBox&amp;doi=2022-12-06&amp;p2=%5eEQ%5ezz30ca%5e&amp;ctype=pictures&amp;ueid=966c19ad-47b5-42c2-8702-7948b4ac76d6&amp;q=Hunger+and+Thirst" TargetMode="External"/><Relationship Id="rId15" Type="http://schemas.openxmlformats.org/officeDocument/2006/relationships/image" Target="../media/image12.jpeg"/><Relationship Id="rId23" Type="http://schemas.openxmlformats.org/officeDocument/2006/relationships/hyperlink" Target="https://nortonsafe.search.ask.com/images?o=APN12423&amp;l=dir&amp;qo=serpSearchTopBox&amp;doi=2022-12-06&amp;p2=%5eEQ%5ezz30ca%5e&amp;ctype=pictures&amp;ueid=966c19ad-47b5-42c2-8702-7948b4ac76d6&amp;q=Matthew+5:6+KJV" TargetMode="External"/><Relationship Id="rId28" Type="http://schemas.openxmlformats.org/officeDocument/2006/relationships/hyperlink" Target="https://nortonsafe.search.ask.com/images?o=APN12423&amp;l=dir&amp;qo=serpSearchTopBox&amp;doi=2022-12-06&amp;p2=%5eEQ%5ezz30ca%5e&amp;ctype=pictures&amp;ueid=966c19ad-47b5-42c2-8702-7948b4ac76d6&amp;q=Thirst+for+God+Quotes" TargetMode="External"/><Relationship Id="rId36" Type="http://schemas.openxmlformats.org/officeDocument/2006/relationships/hyperlink" Target="https://nortonsafe.search.ask.com/images?o=APN12423&amp;l=dir&amp;qo=serpSearchTopBox&amp;doi=2022-12-06&amp;p2=%5eEQ%5ezz30ca%5e&amp;ctype=pictures&amp;ueid=966c19ad-47b5-42c2-8702-7948b4ac76d6&amp;q=The+Sanctity+of+Marriage" TargetMode="External"/><Relationship Id="rId49" Type="http://schemas.openxmlformats.org/officeDocument/2006/relationships/image" Target="../media/image28.jpeg"/><Relationship Id="rId57" Type="http://schemas.openxmlformats.org/officeDocument/2006/relationships/image" Target="../media/image32.jpeg"/><Relationship Id="rId61" Type="http://schemas.openxmlformats.org/officeDocument/2006/relationships/image" Target="../media/image34.jpeg"/><Relationship Id="rId10" Type="http://schemas.openxmlformats.org/officeDocument/2006/relationships/hyperlink" Target="https://nortonsafe.search.ask.com/images?o=APN12423&amp;l=dir&amp;qo=serpSearchTopBox&amp;doi=2022-12-06&amp;p2=%5eEQ%5ezz30ca%5e&amp;ctype=pictures&amp;ueid=966c19ad-47b5-42c2-8702-7948b4ac76d6&amp;q=Righteousness+Prayer" TargetMode="External"/><Relationship Id="rId19" Type="http://schemas.openxmlformats.org/officeDocument/2006/relationships/hyperlink" Target="https://nortonsafe.search.ask.com/images?o=APN12423&amp;l=dir&amp;qo=serpSearchTopBox&amp;doi=2022-12-06&amp;p2=%5eEQ%5ezz30ca%5e&amp;ctype=pictures&amp;ueid=966c19ad-47b5-42c2-8702-7948b4ac76d6&amp;q=Christian+Spiritual+Awakening" TargetMode="External"/><Relationship Id="rId31" Type="http://schemas.openxmlformats.org/officeDocument/2006/relationships/image" Target="../media/image19.jpeg"/><Relationship Id="rId44" Type="http://schemas.openxmlformats.org/officeDocument/2006/relationships/hyperlink" Target="https://nortonsafe.search.ask.com/images?o=APN12423&amp;l=dir&amp;qo=serpSearchTopBox&amp;doi=2022-12-06&amp;p2=%5eEQ%5ezz30ca%5e&amp;ctype=pictures&amp;ueid=966c19ad-47b5-42c2-8702-7948b4ac76d6&amp;q=Scripture+Matthew+6+5" TargetMode="External"/><Relationship Id="rId52" Type="http://schemas.openxmlformats.org/officeDocument/2006/relationships/hyperlink" Target="https://nortonsafe.search.ask.com/images?o=APN12423&amp;l=dir&amp;qo=serpSearchTopBox&amp;doi=2022-12-06&amp;p2=%5eEQ%5ezz30ca%5e&amp;ctype=pictures&amp;ueid=966c19ad-47b5-42c2-8702-7948b4ac76d6&amp;q=Blessed+Are+You+Who+Hunger" TargetMode="External"/><Relationship Id="rId60" Type="http://schemas.openxmlformats.org/officeDocument/2006/relationships/hyperlink" Target="https://nortonsafe.search.ask.com/images?o=APN12423&amp;l=dir&amp;qo=serpSearchTopBox&amp;doi=2022-12-06&amp;p2=%5eEQ%5ezz30ca%5e&amp;ctype=pictures&amp;ueid=966c19ad-47b5-42c2-8702-7948b4ac76d6&amp;q=Free+Gift+of+Righteousness" TargetMode="External"/><Relationship Id="rId65" Type="http://schemas.openxmlformats.org/officeDocument/2006/relationships/hyperlink" Target="https://nortonsafe.search.ask.com/images?o=APN12423&amp;l=dir&amp;qo=serpSearchTopBox&amp;doi=2022-12-06&amp;p2=%5eEQ%5ezz30ca%5e&amp;ctype=pictures&amp;ueid=966c19ad-47b5-42c2-8702-7948b4ac76d6&amp;q=Bless+The+Hunger" TargetMode="External"/><Relationship Id="rId4" Type="http://schemas.openxmlformats.org/officeDocument/2006/relationships/image" Target="../media/image7.jpeg"/><Relationship Id="rId9" Type="http://schemas.openxmlformats.org/officeDocument/2006/relationships/hyperlink" Target="https://nortonsafe.search.ask.com/images?o=APN12423&amp;l=dir&amp;qo=serpSearchTopBox&amp;doi=2022-12-06&amp;p2=%5eEQ%5ezz30ca%5e&amp;ctype=pictures&amp;ueid=966c19ad-47b5-42c2-8702-7948b4ac76d6&amp;q=Hunger+for+God" TargetMode="External"/><Relationship Id="rId14" Type="http://schemas.openxmlformats.org/officeDocument/2006/relationships/hyperlink" Target="https://nortonsafe.search.ask.com/images?o=APN12423&amp;l=dir&amp;qo=serpSearchTopBox&amp;doi=2022-12-06&amp;p2=%5eEQ%5ezz30ca%5e&amp;ctype=pictures&amp;ueid=966c19ad-47b5-42c2-8702-7948b4ac76d6&amp;q=Hunger+and+Thirst+for+Righteousness+Images" TargetMode="External"/><Relationship Id="rId22" Type="http://schemas.openxmlformats.org/officeDocument/2006/relationships/image" Target="../media/image15.jpeg"/><Relationship Id="rId27" Type="http://schemas.openxmlformats.org/officeDocument/2006/relationships/hyperlink" Target="https://nortonsafe.search.ask.com/images?o=APN12423&amp;l=dir&amp;qo=serpSearchTopBox&amp;doi=2022-12-06&amp;p2=%5eEQ%5ezz30ca%5e&amp;ctype=pictures&amp;ueid=966c19ad-47b5-42c2-8702-7948b4ac76d6&amp;q=Hungry+Thirsty" TargetMode="External"/><Relationship Id="rId30" Type="http://schemas.openxmlformats.org/officeDocument/2006/relationships/hyperlink" Target="https://nortonsafe.search.ask.com/images?o=APN12423&amp;l=dir&amp;qo=serpSearchTopBox&amp;doi=2022-12-06&amp;p2=%5eEQ%5ezz30ca%5e&amp;ctype=pictures&amp;ueid=966c19ad-47b5-42c2-8702-7948b4ac76d6&amp;q=Blessed+Are+They+Who+Hunger+and+Thirst+for+Righteousness" TargetMode="External"/><Relationship Id="rId35" Type="http://schemas.openxmlformats.org/officeDocument/2006/relationships/image" Target="../media/image21.jpeg"/><Relationship Id="rId43" Type="http://schemas.openxmlformats.org/officeDocument/2006/relationships/image" Target="../media/image25.jpeg"/><Relationship Id="rId48" Type="http://schemas.openxmlformats.org/officeDocument/2006/relationships/hyperlink" Target="https://nortonsafe.search.ask.com/images?o=APN12423&amp;l=dir&amp;qo=serpSearchTopBox&amp;doi=2022-12-06&amp;p2=%5eEQ%5ezz30ca%5e&amp;ctype=pictures&amp;ueid=966c19ad-47b5-42c2-8702-7948b4ac76d6&amp;q=Hunger+for+the+Lord" TargetMode="External"/><Relationship Id="rId56" Type="http://schemas.openxmlformats.org/officeDocument/2006/relationships/hyperlink" Target="https://nortonsafe.search.ask.com/images?o=APN12423&amp;l=dir&amp;qo=serpSearchTopBox&amp;doi=2022-12-06&amp;p2=%5eEQ%5ezz30ca%5e&amp;ctype=pictures&amp;ueid=966c19ad-47b5-42c2-8702-7948b4ac76d6&amp;q=Thirsting+for+Righteousness" TargetMode="External"/><Relationship Id="rId64" Type="http://schemas.openxmlformats.org/officeDocument/2006/relationships/image" Target="../media/image35.jpeg"/><Relationship Id="rId69" Type="http://schemas.openxmlformats.org/officeDocument/2006/relationships/image" Target="../media/image37.jpeg"/><Relationship Id="rId8" Type="http://schemas.openxmlformats.org/officeDocument/2006/relationships/image" Target="../media/image9.jpeg"/><Relationship Id="rId51" Type="http://schemas.openxmlformats.org/officeDocument/2006/relationships/image" Target="../media/image29.jpeg"/><Relationship Id="rId3" Type="http://schemas.openxmlformats.org/officeDocument/2006/relationships/image" Target="../media/image6.jpeg"/><Relationship Id="rId12" Type="http://schemas.openxmlformats.org/officeDocument/2006/relationships/hyperlink" Target="https://nortonsafe.search.ask.com/images?o=APN12423&amp;l=dir&amp;qo=serpSearchTopBox&amp;doi=2022-12-06&amp;p2=%5eEQ%5ezz30ca%5e&amp;ctype=pictures&amp;ueid=966c19ad-47b5-42c2-8702-7948b4ac76d6&amp;q=Blessed" TargetMode="External"/><Relationship Id="rId17" Type="http://schemas.openxmlformats.org/officeDocument/2006/relationships/hyperlink" Target="https://nortonsafe.search.ask.com/images?o=APN12423&amp;l=dir&amp;qo=serpSearchTopBox&amp;doi=2022-12-06&amp;p2=%5eEQ%5ezz30ca%5e&amp;ctype=pictures&amp;ueid=966c19ad-47b5-42c2-8702-7948b4ac76d6&amp;q=Blessed+Are+Those+Who+Hunger+and+Thirst+for+Righteousness" TargetMode="External"/><Relationship Id="rId25" Type="http://schemas.openxmlformats.org/officeDocument/2006/relationships/hyperlink" Target="https://nortonsafe.search.ask.com/images?o=APN12423&amp;l=dir&amp;qo=serpSearchTopBox&amp;doi=2022-12-06&amp;p2=%5eEQ%5ezz30ca%5e&amp;ctype=pictures&amp;ueid=966c19ad-47b5-42c2-8702-7948b4ac76d6&amp;q=They+Thirst" TargetMode="External"/><Relationship Id="rId33" Type="http://schemas.openxmlformats.org/officeDocument/2006/relationships/image" Target="../media/image20.jpeg"/><Relationship Id="rId38" Type="http://schemas.openxmlformats.org/officeDocument/2006/relationships/hyperlink" Target="https://nortonsafe.search.ask.com/images?o=APN12423&amp;l=dir&amp;qo=serpSearchTopBox&amp;doi=2022-12-06&amp;p2=%5eEQ%5ezz30ca%5e&amp;ctype=pictures&amp;ueid=966c19ad-47b5-42c2-8702-7948b4ac76d6&amp;q=Love+Your+Enemies+Bible+Verse" TargetMode="External"/><Relationship Id="rId46" Type="http://schemas.openxmlformats.org/officeDocument/2006/relationships/hyperlink" Target="https://nortonsafe.search.ask.com/images?o=APN12423&amp;l=dir&amp;qo=serpSearchTopBox&amp;doi=2022-12-06&amp;p2=%5eEQ%5ezz30ca%5e&amp;ctype=pictures&amp;ueid=966c19ad-47b5-42c2-8702-7948b4ac76d6&amp;q=Blessed+Are+Those+Who+Hunger+and+Thirst+Coloring+Page" TargetMode="External"/><Relationship Id="rId59" Type="http://schemas.openxmlformats.org/officeDocument/2006/relationships/image" Target="../media/image33.jpeg"/><Relationship Id="rId67" Type="http://schemas.openxmlformats.org/officeDocument/2006/relationships/image" Target="../media/image36.jpeg"/><Relationship Id="rId20" Type="http://schemas.openxmlformats.org/officeDocument/2006/relationships/image" Target="../media/image14.jpeg"/><Relationship Id="rId41" Type="http://schemas.openxmlformats.org/officeDocument/2006/relationships/image" Target="../media/image24.jpeg"/><Relationship Id="rId54" Type="http://schemas.openxmlformats.org/officeDocument/2006/relationships/hyperlink" Target="https://nortonsafe.search.ask.com/images?o=APN12423&amp;l=dir&amp;qo=serpSearchTopBox&amp;doi=2022-12-06&amp;p2=%5eEQ%5ezz30ca%5e&amp;ctype=pictures&amp;ueid=966c19ad-47b5-42c2-8702-7948b4ac76d6&amp;q=Hunger+for+God's+Word" TargetMode="External"/><Relationship Id="rId62" Type="http://schemas.openxmlformats.org/officeDocument/2006/relationships/hyperlink" Target="https://nortonsafe.search.ask.com/images?o=APN12423&amp;l=dir&amp;qo=serpSearchTopBox&amp;doi=2022-12-06&amp;p2=%5eEQ%5ezz30ca%5e&amp;ctype=pictures&amp;ueid=966c19ad-47b5-42c2-8702-7948b4ac76d6&amp;q=Blessed+Are+They+That+Hunger+and+Thir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682288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CA"/>
          </a:p>
        </p:txBody>
      </p:sp>
      <p:sp>
        <p:nvSpPr>
          <p:cNvPr id="3" name="Content Placeholder 2"/>
          <p:cNvSpPr>
            <a:spLocks noGrp="1"/>
          </p:cNvSpPr>
          <p:nvPr>
            <p:ph idx="1"/>
          </p:nvPr>
        </p:nvSpPr>
        <p:spPr>
          <a:xfrm>
            <a:off x="838200" y="365124"/>
            <a:ext cx="8064000" cy="6364289"/>
          </a:xfrm>
        </p:spPr>
        <p:txBody>
          <a:bodyPr>
            <a:normAutofit/>
          </a:bodyPr>
          <a:lstStyle/>
          <a:p>
            <a:r>
              <a:rPr lang="en-CA" b="1" dirty="0" smtClean="0">
                <a:solidFill>
                  <a:srgbClr val="000000"/>
                </a:solidFill>
                <a:effectLst/>
              </a:rPr>
              <a:t>Physical </a:t>
            </a:r>
            <a:r>
              <a:rPr lang="en-CA" b="1" dirty="0">
                <a:solidFill>
                  <a:srgbClr val="000000"/>
                </a:solidFill>
                <a:effectLst/>
              </a:rPr>
              <a:t>mutilation – a literal gouge out your eye, cut off your hand response - </a:t>
            </a:r>
            <a:r>
              <a:rPr lang="en-CA" b="1" dirty="0" smtClean="0">
                <a:solidFill>
                  <a:srgbClr val="000000"/>
                </a:solidFill>
                <a:effectLst/>
              </a:rPr>
              <a:t>is insufficient and Jesus </a:t>
            </a:r>
            <a:r>
              <a:rPr lang="en-CA" b="1" dirty="0">
                <a:solidFill>
                  <a:srgbClr val="000000"/>
                </a:solidFill>
                <a:effectLst/>
              </a:rPr>
              <a:t>uses this imagery to reveal the importance of addressing the attitudes that underlie behaviour, rather than to suggest this as a helpful solution. </a:t>
            </a:r>
            <a:endParaRPr lang="en-CA" b="1" dirty="0" smtClean="0">
              <a:solidFill>
                <a:srgbClr val="000000"/>
              </a:solidFill>
              <a:effectLst/>
            </a:endParaRPr>
          </a:p>
          <a:p>
            <a:r>
              <a:rPr lang="en-CA" b="1" dirty="0" smtClean="0">
                <a:solidFill>
                  <a:srgbClr val="000000"/>
                </a:solidFill>
                <a:effectLst/>
              </a:rPr>
              <a:t>Lopping </a:t>
            </a:r>
            <a:r>
              <a:rPr lang="en-CA" b="1" dirty="0">
                <a:solidFill>
                  <a:srgbClr val="000000"/>
                </a:solidFill>
                <a:effectLst/>
              </a:rPr>
              <a:t>off a hand or blinding an eye wouldn’t suffice, </a:t>
            </a:r>
            <a:r>
              <a:rPr lang="en-CA" b="1" dirty="0" smtClean="0">
                <a:solidFill>
                  <a:srgbClr val="000000"/>
                </a:solidFill>
                <a:effectLst/>
              </a:rPr>
              <a:t>because you’d </a:t>
            </a:r>
            <a:r>
              <a:rPr lang="en-CA" b="1" dirty="0">
                <a:solidFill>
                  <a:srgbClr val="000000"/>
                </a:solidFill>
                <a:effectLst/>
              </a:rPr>
              <a:t>have to remove the heart and mind to get at the source. </a:t>
            </a:r>
            <a:endParaRPr lang="en-CA" b="1" dirty="0" smtClean="0">
              <a:solidFill>
                <a:srgbClr val="000000"/>
              </a:solidFill>
              <a:effectLst/>
            </a:endParaRPr>
          </a:p>
          <a:p>
            <a:r>
              <a:rPr lang="en-CA" b="1" dirty="0" smtClean="0">
                <a:solidFill>
                  <a:srgbClr val="000000"/>
                </a:solidFill>
                <a:effectLst/>
              </a:rPr>
              <a:t>A </a:t>
            </a:r>
            <a:r>
              <a:rPr lang="en-CA" b="1" dirty="0">
                <a:solidFill>
                  <a:srgbClr val="000000"/>
                </a:solidFill>
                <a:effectLst/>
              </a:rPr>
              <a:t>heart and mind transplant </a:t>
            </a:r>
            <a:r>
              <a:rPr lang="en-CA" b="1" dirty="0" smtClean="0">
                <a:solidFill>
                  <a:srgbClr val="000000"/>
                </a:solidFill>
                <a:effectLst/>
              </a:rPr>
              <a:t>is required to fully </a:t>
            </a:r>
            <a:r>
              <a:rPr lang="en-CA" b="1" dirty="0">
                <a:solidFill>
                  <a:srgbClr val="000000"/>
                </a:solidFill>
                <a:effectLst/>
              </a:rPr>
              <a:t>address this </a:t>
            </a:r>
            <a:r>
              <a:rPr lang="en-CA" b="1" dirty="0" smtClean="0">
                <a:solidFill>
                  <a:srgbClr val="000000"/>
                </a:solidFill>
                <a:effectLst/>
              </a:rPr>
              <a:t>issue. </a:t>
            </a:r>
            <a:endParaRPr lang="en-CA" b="1" dirty="0">
              <a:solidFill>
                <a:srgbClr val="000000"/>
              </a:solidFill>
              <a:effectLst/>
            </a:endParaRPr>
          </a:p>
          <a:p>
            <a:endParaRPr lang="en-CA" b="1" dirty="0" smtClean="0">
              <a:solidFill>
                <a:srgbClr val="000000"/>
              </a:solidFill>
              <a:effectLst/>
            </a:endParaRPr>
          </a:p>
        </p:txBody>
      </p:sp>
    </p:spTree>
    <p:extLst>
      <p:ext uri="{BB962C8B-B14F-4D97-AF65-F5344CB8AC3E}">
        <p14:creationId xmlns:p14="http://schemas.microsoft.com/office/powerpoint/2010/main" val="3134609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2476" y="657208"/>
            <a:ext cx="7344000" cy="6048000"/>
          </a:xfrm>
        </p:spPr>
        <p:txBody>
          <a:bodyPr>
            <a:normAutofit/>
          </a:bodyPr>
          <a:lstStyle/>
          <a:p>
            <a:r>
              <a:rPr lang="en-CA" b="1" dirty="0">
                <a:solidFill>
                  <a:srgbClr val="000000"/>
                </a:solidFill>
                <a:effectLst/>
              </a:rPr>
              <a:t>H</a:t>
            </a:r>
            <a:r>
              <a:rPr lang="en-CA" b="1" dirty="0" smtClean="0">
                <a:solidFill>
                  <a:srgbClr val="000000"/>
                </a:solidFill>
                <a:effectLst/>
              </a:rPr>
              <a:t>ere </a:t>
            </a:r>
            <a:r>
              <a:rPr lang="en-CA" b="1" dirty="0">
                <a:solidFill>
                  <a:srgbClr val="000000"/>
                </a:solidFill>
                <a:effectLst/>
              </a:rPr>
              <a:t>is the incredible hope of Jesus; though we are surrounded by seemingly impossible to avoid lustful temptation, by faith in Jesus, we are given a new heart and a new mind that we might know God rightly and we are blessed with a resolve to experience the transforming of our minds and the purification of our hearts so that we do not permit sexual desire to become sinful lust.</a:t>
            </a:r>
            <a:endParaRPr lang="en-CA" b="1" dirty="0">
              <a:solidFill>
                <a:srgbClr val="000000"/>
              </a:solidFill>
              <a:effectLst/>
            </a:endParaRPr>
          </a:p>
        </p:txBody>
      </p:sp>
      <p:pic>
        <p:nvPicPr>
          <p:cNvPr id="3074" name="Picture 2" descr="https://tse2.mm.bing.net/th?id=OIP.q0CXboo5s4kfa2kqnhbCywHaE8&amp;pid=A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7556" y="900096"/>
            <a:ext cx="3469481" cy="2312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133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6533"/>
            <a:ext cx="8085667" cy="6357408"/>
          </a:xfrm>
        </p:spPr>
        <p:txBody>
          <a:bodyPr>
            <a:noAutofit/>
          </a:bodyPr>
          <a:lstStyle/>
          <a:p>
            <a:r>
              <a:rPr lang="en-CA" sz="3200" b="1" dirty="0" smtClean="0">
                <a:solidFill>
                  <a:srgbClr val="000000"/>
                </a:solidFill>
                <a:effectLst/>
              </a:rPr>
              <a:t>A true </a:t>
            </a:r>
            <a:r>
              <a:rPr lang="en-CA" sz="3200" b="1" dirty="0">
                <a:solidFill>
                  <a:srgbClr val="000000"/>
                </a:solidFill>
                <a:effectLst/>
              </a:rPr>
              <a:t>knowledge of God made possible through faith in Jesus protects against the misuse of our sexuality; when we come to know God and experience His unfathomable love for us, this relational knowledge helps us to properly respond to sexual desire. </a:t>
            </a:r>
            <a:endParaRPr lang="en-CA" sz="3200" b="1" dirty="0" smtClean="0">
              <a:solidFill>
                <a:srgbClr val="000000"/>
              </a:solidFill>
              <a:effectLst/>
            </a:endParaRPr>
          </a:p>
          <a:p>
            <a:r>
              <a:rPr lang="en-CA" sz="3200" b="1" dirty="0" smtClean="0">
                <a:solidFill>
                  <a:srgbClr val="000000"/>
                </a:solidFill>
                <a:effectLst/>
              </a:rPr>
              <a:t>We </a:t>
            </a:r>
            <a:r>
              <a:rPr lang="en-CA" sz="3200" b="1" dirty="0">
                <a:solidFill>
                  <a:srgbClr val="000000"/>
                </a:solidFill>
                <a:effectLst/>
              </a:rPr>
              <a:t>have been given His Spirit to assist us in the proper response to lustful temptation and we have been given divine power to overcome any slavery to such impulses.  </a:t>
            </a:r>
          </a:p>
          <a:p>
            <a:r>
              <a:rPr lang="en-CA" sz="3200" b="1" dirty="0">
                <a:solidFill>
                  <a:srgbClr val="000000"/>
                </a:solidFill>
                <a:effectLst/>
              </a:rPr>
              <a:t>God desires that we live free from the slavery that sinful lust creates. Not only is this God’s desire, but He empowers us – He gives us everything we need - to live this way. </a:t>
            </a:r>
          </a:p>
        </p:txBody>
      </p:sp>
      <p:pic>
        <p:nvPicPr>
          <p:cNvPr id="5122" name="Picture 2" descr="https://thumbs.dreamstime.com/b/empower-stamp-round-grunge-sign-tag-17212178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3867" y="571500"/>
            <a:ext cx="2912990" cy="2020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58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1" y="420154"/>
            <a:ext cx="8201024" cy="5164138"/>
          </a:xfrm>
        </p:spPr>
        <p:txBody>
          <a:bodyPr>
            <a:noAutofit/>
          </a:bodyPr>
          <a:lstStyle/>
          <a:p>
            <a:r>
              <a:rPr lang="en-CA" b="1" dirty="0" smtClean="0">
                <a:solidFill>
                  <a:srgbClr val="000000"/>
                </a:solidFill>
                <a:effectLst/>
              </a:rPr>
              <a:t>Lust, adultery and sexual desire is an </a:t>
            </a:r>
            <a:r>
              <a:rPr lang="en-CA" b="1" dirty="0">
                <a:solidFill>
                  <a:srgbClr val="000000"/>
                </a:solidFill>
                <a:effectLst/>
              </a:rPr>
              <a:t>area we’ve got to become more transparent about, not for fodder for gossip, but so that our communal joy and witness is amplified. </a:t>
            </a:r>
            <a:endParaRPr lang="en-CA" b="1" dirty="0" smtClean="0">
              <a:solidFill>
                <a:srgbClr val="000000"/>
              </a:solidFill>
              <a:effectLst/>
            </a:endParaRPr>
          </a:p>
          <a:p>
            <a:r>
              <a:rPr lang="en-CA" b="1" dirty="0" smtClean="0">
                <a:solidFill>
                  <a:srgbClr val="000000"/>
                </a:solidFill>
                <a:effectLst/>
              </a:rPr>
              <a:t>“Humble </a:t>
            </a:r>
            <a:r>
              <a:rPr lang="en-CA" b="1" dirty="0">
                <a:solidFill>
                  <a:srgbClr val="000000"/>
                </a:solidFill>
                <a:effectLst/>
              </a:rPr>
              <a:t>yourselves before the Lord, and he will lift you </a:t>
            </a:r>
            <a:r>
              <a:rPr lang="en-CA" b="1" dirty="0" smtClean="0">
                <a:solidFill>
                  <a:srgbClr val="000000"/>
                </a:solidFill>
                <a:effectLst/>
              </a:rPr>
              <a:t>up.” (James 4:10)</a:t>
            </a:r>
          </a:p>
          <a:p>
            <a:r>
              <a:rPr lang="en-CA" b="1" dirty="0" smtClean="0">
                <a:solidFill>
                  <a:srgbClr val="000000"/>
                </a:solidFill>
                <a:effectLst/>
              </a:rPr>
              <a:t>By </a:t>
            </a:r>
            <a:r>
              <a:rPr lang="en-CA" b="1" dirty="0">
                <a:solidFill>
                  <a:srgbClr val="000000"/>
                </a:solidFill>
                <a:effectLst/>
              </a:rPr>
              <a:t>dispelling our pride, and humbly coming to the foot of the cross with this issue, we will find that Christ begins to lift us up, giving us victory where once slavery reigned supreme. </a:t>
            </a:r>
          </a:p>
        </p:txBody>
      </p:sp>
    </p:spTree>
    <p:extLst>
      <p:ext uri="{BB962C8B-B14F-4D97-AF65-F5344CB8AC3E}">
        <p14:creationId xmlns:p14="http://schemas.microsoft.com/office/powerpoint/2010/main" val="2092245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23856" y="225410"/>
            <a:ext cx="11349044" cy="4351338"/>
          </a:xfrm>
        </p:spPr>
        <p:txBody>
          <a:bodyPr>
            <a:noAutofit/>
          </a:bodyPr>
          <a:lstStyle/>
          <a:p>
            <a:pPr marL="0" indent="0">
              <a:buNone/>
            </a:pPr>
            <a:r>
              <a:rPr lang="en-CA" b="1" dirty="0">
                <a:solidFill>
                  <a:srgbClr val="000000"/>
                </a:solidFill>
                <a:effectLst/>
              </a:rPr>
              <a:t>My prayer </a:t>
            </a:r>
            <a:r>
              <a:rPr lang="en-CA" b="1" dirty="0" smtClean="0">
                <a:solidFill>
                  <a:srgbClr val="000000"/>
                </a:solidFill>
                <a:effectLst/>
              </a:rPr>
              <a:t>is that:</a:t>
            </a:r>
          </a:p>
          <a:p>
            <a:r>
              <a:rPr lang="en-CA" b="1" dirty="0" smtClean="0">
                <a:solidFill>
                  <a:srgbClr val="000000"/>
                </a:solidFill>
                <a:effectLst/>
              </a:rPr>
              <a:t>in </a:t>
            </a:r>
            <a:r>
              <a:rPr lang="en-CA" b="1" dirty="0">
                <a:solidFill>
                  <a:srgbClr val="000000"/>
                </a:solidFill>
                <a:effectLst/>
              </a:rPr>
              <a:t>our humility, Christ might lift us up, permitting us to be a people who live free from the insidious slavery of lust. </a:t>
            </a:r>
            <a:endParaRPr lang="en-CA" b="1" dirty="0" smtClean="0">
              <a:solidFill>
                <a:srgbClr val="000000"/>
              </a:solidFill>
              <a:effectLst/>
            </a:endParaRPr>
          </a:p>
          <a:p>
            <a:r>
              <a:rPr lang="en-CA" b="1" dirty="0" smtClean="0">
                <a:solidFill>
                  <a:srgbClr val="000000"/>
                </a:solidFill>
                <a:effectLst/>
              </a:rPr>
              <a:t>His </a:t>
            </a:r>
            <a:r>
              <a:rPr lang="en-CA" b="1" dirty="0">
                <a:solidFill>
                  <a:srgbClr val="000000"/>
                </a:solidFill>
                <a:effectLst/>
              </a:rPr>
              <a:t>Spirit </a:t>
            </a:r>
            <a:r>
              <a:rPr lang="en-CA" b="1" dirty="0" smtClean="0">
                <a:solidFill>
                  <a:srgbClr val="000000"/>
                </a:solidFill>
                <a:effectLst/>
              </a:rPr>
              <a:t>will teach </a:t>
            </a:r>
            <a:r>
              <a:rPr lang="en-CA" b="1" dirty="0">
                <a:solidFill>
                  <a:srgbClr val="000000"/>
                </a:solidFill>
                <a:effectLst/>
              </a:rPr>
              <a:t>us how to respond in a godly way to the impulse of sexual </a:t>
            </a:r>
            <a:r>
              <a:rPr lang="en-CA" b="1" dirty="0" smtClean="0">
                <a:solidFill>
                  <a:srgbClr val="000000"/>
                </a:solidFill>
                <a:effectLst/>
              </a:rPr>
              <a:t>desire. </a:t>
            </a:r>
          </a:p>
          <a:p>
            <a:r>
              <a:rPr lang="en-CA" b="1" dirty="0" smtClean="0">
                <a:solidFill>
                  <a:srgbClr val="000000"/>
                </a:solidFill>
                <a:effectLst/>
              </a:rPr>
              <a:t>the </a:t>
            </a:r>
            <a:r>
              <a:rPr lang="en-CA" b="1" dirty="0">
                <a:solidFill>
                  <a:srgbClr val="000000"/>
                </a:solidFill>
                <a:effectLst/>
              </a:rPr>
              <a:t>deep, deep love of Christ for us </a:t>
            </a:r>
            <a:r>
              <a:rPr lang="en-CA" b="1" dirty="0" smtClean="0">
                <a:solidFill>
                  <a:srgbClr val="000000"/>
                </a:solidFill>
                <a:effectLst/>
              </a:rPr>
              <a:t>will transform </a:t>
            </a:r>
            <a:r>
              <a:rPr lang="en-CA" b="1" dirty="0">
                <a:solidFill>
                  <a:srgbClr val="000000"/>
                </a:solidFill>
                <a:effectLst/>
              </a:rPr>
              <a:t>the love we show to those around us. </a:t>
            </a:r>
            <a:endParaRPr lang="en-CA" b="1" dirty="0" smtClean="0">
              <a:solidFill>
                <a:srgbClr val="000000"/>
              </a:solidFill>
              <a:effectLst/>
            </a:endParaRPr>
          </a:p>
          <a:p>
            <a:r>
              <a:rPr lang="en-CA" b="1" dirty="0" smtClean="0">
                <a:solidFill>
                  <a:srgbClr val="000000"/>
                </a:solidFill>
                <a:effectLst/>
              </a:rPr>
              <a:t>we might take </a:t>
            </a:r>
            <a:r>
              <a:rPr lang="en-CA" b="1" dirty="0">
                <a:solidFill>
                  <a:srgbClr val="000000"/>
                </a:solidFill>
                <a:effectLst/>
              </a:rPr>
              <a:t>a stand against the impulse of </a:t>
            </a:r>
            <a:r>
              <a:rPr lang="en-CA" b="1" dirty="0" smtClean="0">
                <a:solidFill>
                  <a:srgbClr val="000000"/>
                </a:solidFill>
                <a:effectLst/>
              </a:rPr>
              <a:t>                      our </a:t>
            </a:r>
            <a:r>
              <a:rPr lang="en-CA" b="1" dirty="0">
                <a:solidFill>
                  <a:srgbClr val="000000"/>
                </a:solidFill>
                <a:effectLst/>
              </a:rPr>
              <a:t>culture, refusing to be conformed to the </a:t>
            </a:r>
            <a:r>
              <a:rPr lang="en-CA" b="1" dirty="0" smtClean="0">
                <a:solidFill>
                  <a:srgbClr val="000000"/>
                </a:solidFill>
                <a:effectLst/>
              </a:rPr>
              <a:t>                      world </a:t>
            </a:r>
            <a:r>
              <a:rPr lang="en-CA" b="1" dirty="0">
                <a:solidFill>
                  <a:srgbClr val="000000"/>
                </a:solidFill>
                <a:effectLst/>
              </a:rPr>
              <a:t>in regard to its fascination with lust and </a:t>
            </a:r>
            <a:r>
              <a:rPr lang="en-CA" b="1" dirty="0" smtClean="0">
                <a:solidFill>
                  <a:srgbClr val="000000"/>
                </a:solidFill>
                <a:effectLst/>
              </a:rPr>
              <a:t>                                 sexuality</a:t>
            </a:r>
            <a:r>
              <a:rPr lang="en-CA" b="1" dirty="0">
                <a:solidFill>
                  <a:srgbClr val="000000"/>
                </a:solidFill>
                <a:effectLst/>
              </a:rPr>
              <a:t>, allowing God to renew our minds </a:t>
            </a:r>
            <a:r>
              <a:rPr lang="en-CA" b="1" dirty="0" smtClean="0">
                <a:solidFill>
                  <a:srgbClr val="000000"/>
                </a:solidFill>
                <a:effectLst/>
              </a:rPr>
              <a:t>                            and </a:t>
            </a:r>
            <a:r>
              <a:rPr lang="en-CA" b="1" dirty="0">
                <a:solidFill>
                  <a:srgbClr val="000000"/>
                </a:solidFill>
                <a:effectLst/>
              </a:rPr>
              <a:t>purify our hearts</a:t>
            </a:r>
            <a:r>
              <a:rPr lang="en-CA" b="1" dirty="0" smtClean="0">
                <a:solidFill>
                  <a:srgbClr val="000000"/>
                </a:solidFill>
                <a:effectLst/>
              </a:rPr>
              <a:t>.</a:t>
            </a:r>
            <a:endParaRPr lang="en-CA" b="1" dirty="0">
              <a:solidFill>
                <a:srgbClr val="000000"/>
              </a:solidFill>
            </a:endParaRPr>
          </a:p>
        </p:txBody>
      </p:sp>
    </p:spTree>
    <p:extLst>
      <p:ext uri="{BB962C8B-B14F-4D97-AF65-F5344CB8AC3E}">
        <p14:creationId xmlns:p14="http://schemas.microsoft.com/office/powerpoint/2010/main" val="2550139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019" y="325428"/>
            <a:ext cx="10877554" cy="6018221"/>
          </a:xfrm>
        </p:spPr>
        <p:txBody>
          <a:bodyPr>
            <a:noAutofit/>
          </a:bodyPr>
          <a:lstStyle/>
          <a:p>
            <a:r>
              <a:rPr lang="en-CA" b="1" dirty="0">
                <a:solidFill>
                  <a:srgbClr val="000000"/>
                </a:solidFill>
                <a:effectLst/>
              </a:rPr>
              <a:t>B</a:t>
            </a:r>
            <a:r>
              <a:rPr lang="en-CA" b="1" dirty="0" smtClean="0">
                <a:solidFill>
                  <a:srgbClr val="000000"/>
                </a:solidFill>
                <a:effectLst/>
              </a:rPr>
              <a:t>ecause </a:t>
            </a:r>
            <a:r>
              <a:rPr lang="en-CA" b="1" dirty="0">
                <a:solidFill>
                  <a:srgbClr val="000000"/>
                </a:solidFill>
                <a:effectLst/>
              </a:rPr>
              <a:t>Jesus came not to abolish the Law, but to fulfill it, we know that we are free to obey the Law, not in order to win God's favor, but because we trust that His commandments will lead to full and lasting joy</a:t>
            </a:r>
            <a:r>
              <a:rPr lang="en-CA" b="1" dirty="0" smtClean="0">
                <a:solidFill>
                  <a:srgbClr val="000000"/>
                </a:solidFill>
                <a:effectLst/>
              </a:rPr>
              <a:t>.</a:t>
            </a:r>
          </a:p>
          <a:p>
            <a:r>
              <a:rPr lang="en-CA" b="1" dirty="0" smtClean="0">
                <a:solidFill>
                  <a:srgbClr val="000000"/>
                </a:solidFill>
                <a:effectLst/>
              </a:rPr>
              <a:t>We </a:t>
            </a:r>
            <a:r>
              <a:rPr lang="en-CA" b="1" dirty="0">
                <a:solidFill>
                  <a:srgbClr val="000000"/>
                </a:solidFill>
                <a:effectLst/>
              </a:rPr>
              <a:t>too can fulfill the law when we become great </a:t>
            </a:r>
            <a:r>
              <a:rPr lang="en-CA" b="1" dirty="0" smtClean="0">
                <a:solidFill>
                  <a:srgbClr val="000000"/>
                </a:solidFill>
                <a:effectLst/>
              </a:rPr>
              <a:t>commandment people. </a:t>
            </a:r>
          </a:p>
          <a:p>
            <a:r>
              <a:rPr lang="en-CA" b="1" dirty="0" smtClean="0">
                <a:solidFill>
                  <a:srgbClr val="000000"/>
                </a:solidFill>
                <a:effectLst/>
              </a:rPr>
              <a:t>The </a:t>
            </a:r>
            <a:r>
              <a:rPr lang="en-CA" b="1" dirty="0">
                <a:solidFill>
                  <a:srgbClr val="000000"/>
                </a:solidFill>
                <a:effectLst/>
              </a:rPr>
              <a:t>follower of Jesus is to find motivation for obedience in love and not in the fear of judgment. </a:t>
            </a:r>
            <a:endParaRPr lang="en-CA" b="1" dirty="0" smtClean="0">
              <a:solidFill>
                <a:srgbClr val="000000"/>
              </a:solidFill>
              <a:effectLst/>
            </a:endParaRPr>
          </a:p>
          <a:p>
            <a:r>
              <a:rPr lang="en-CA" b="1" dirty="0" smtClean="0">
                <a:solidFill>
                  <a:srgbClr val="000000"/>
                </a:solidFill>
                <a:effectLst/>
              </a:rPr>
              <a:t>Last </a:t>
            </a:r>
            <a:r>
              <a:rPr lang="en-CA" b="1" dirty="0">
                <a:solidFill>
                  <a:srgbClr val="000000"/>
                </a:solidFill>
                <a:effectLst/>
              </a:rPr>
              <a:t>week, we explored the commandment to </a:t>
            </a:r>
            <a:r>
              <a:rPr lang="en-CA" b="1" dirty="0" smtClean="0">
                <a:solidFill>
                  <a:srgbClr val="000000"/>
                </a:solidFill>
                <a:effectLst/>
              </a:rPr>
              <a:t>                 not </a:t>
            </a:r>
            <a:r>
              <a:rPr lang="en-CA" b="1" dirty="0">
                <a:solidFill>
                  <a:srgbClr val="000000"/>
                </a:solidFill>
                <a:effectLst/>
              </a:rPr>
              <a:t>murder and discussed how anger enters </a:t>
            </a:r>
            <a:r>
              <a:rPr lang="en-CA" b="1" dirty="0" smtClean="0">
                <a:solidFill>
                  <a:srgbClr val="000000"/>
                </a:solidFill>
                <a:effectLst/>
              </a:rPr>
              <a:t>                                        the </a:t>
            </a:r>
            <a:r>
              <a:rPr lang="en-CA" b="1" dirty="0">
                <a:solidFill>
                  <a:srgbClr val="000000"/>
                </a:solidFill>
                <a:effectLst/>
              </a:rPr>
              <a:t>equation, prompting us to become a </a:t>
            </a:r>
            <a:r>
              <a:rPr lang="en-CA" b="1" dirty="0" smtClean="0">
                <a:solidFill>
                  <a:srgbClr val="000000"/>
                </a:solidFill>
                <a:effectLst/>
              </a:rPr>
              <a:t>                                  people </a:t>
            </a:r>
            <a:r>
              <a:rPr lang="en-CA" b="1" dirty="0">
                <a:solidFill>
                  <a:srgbClr val="000000"/>
                </a:solidFill>
                <a:effectLst/>
              </a:rPr>
              <a:t>who “in our anger, do not </a:t>
            </a:r>
            <a:r>
              <a:rPr lang="en-CA" b="1" dirty="0" smtClean="0">
                <a:solidFill>
                  <a:srgbClr val="000000"/>
                </a:solidFill>
                <a:effectLst/>
              </a:rPr>
              <a:t>sin”.</a:t>
            </a:r>
            <a:endParaRPr lang="en-CA" b="1" dirty="0">
              <a:solidFill>
                <a:srgbClr val="000000"/>
              </a:solidFill>
            </a:endParaRPr>
          </a:p>
        </p:txBody>
      </p:sp>
    </p:spTree>
    <p:extLst>
      <p:ext uri="{BB962C8B-B14F-4D97-AF65-F5344CB8AC3E}">
        <p14:creationId xmlns:p14="http://schemas.microsoft.com/office/powerpoint/2010/main" val="156384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509584" y="322260"/>
            <a:ext cx="8491541" cy="6778626"/>
          </a:xfrm>
        </p:spPr>
        <p:txBody>
          <a:bodyPr>
            <a:noAutofit/>
          </a:bodyPr>
          <a:lstStyle/>
          <a:p>
            <a:pPr marL="0" indent="0">
              <a:lnSpc>
                <a:spcPct val="80000"/>
              </a:lnSpc>
              <a:buNone/>
            </a:pPr>
            <a:r>
              <a:rPr lang="en-CA" b="1" dirty="0">
                <a:solidFill>
                  <a:srgbClr val="000000"/>
                </a:solidFill>
                <a:effectLst/>
              </a:rPr>
              <a:t>“You have heard that it was said, ‘You shall not commit adultery.’</a:t>
            </a:r>
            <a:r>
              <a:rPr lang="en-CA" b="1" baseline="30000" dirty="0">
                <a:solidFill>
                  <a:srgbClr val="000000"/>
                </a:solidFill>
                <a:effectLst/>
              </a:rPr>
              <a:t> </a:t>
            </a:r>
            <a:r>
              <a:rPr lang="en-CA" b="1" dirty="0">
                <a:solidFill>
                  <a:srgbClr val="000000"/>
                </a:solidFill>
                <a:effectLst/>
              </a:rPr>
              <a:t>But I tell you that anyone who looks at a woman lustfully has already committed adultery with her in his heart. If your right eye causes you to stumble, gouge it out and throw it away. It is better for you to lose one part of your body than for your whole body to be thrown into hell. And if your right hand causes you to stumble, cut it off and throw it away. It is better for you to lose one part of your body than for your whole body to go into hell</a:t>
            </a:r>
            <a:r>
              <a:rPr lang="en-CA" b="1" dirty="0" smtClean="0">
                <a:solidFill>
                  <a:srgbClr val="000000"/>
                </a:solidFill>
                <a:effectLst/>
              </a:rPr>
              <a:t>.”</a:t>
            </a:r>
          </a:p>
          <a:p>
            <a:pPr marL="0" indent="0" algn="r">
              <a:lnSpc>
                <a:spcPct val="80000"/>
              </a:lnSpc>
              <a:buNone/>
            </a:pPr>
            <a:r>
              <a:rPr lang="en-CA" b="1" dirty="0" smtClean="0">
                <a:solidFill>
                  <a:srgbClr val="000000"/>
                </a:solidFill>
                <a:effectLst/>
              </a:rPr>
              <a:t>- Matthew 5:27-30</a:t>
            </a:r>
            <a:endParaRPr lang="en-CA" b="1" dirty="0">
              <a:solidFill>
                <a:srgbClr val="000000"/>
              </a:solidFill>
            </a:endParaRPr>
          </a:p>
        </p:txBody>
      </p:sp>
    </p:spTree>
    <p:extLst>
      <p:ext uri="{BB962C8B-B14F-4D97-AF65-F5344CB8AC3E}">
        <p14:creationId xmlns:p14="http://schemas.microsoft.com/office/powerpoint/2010/main" val="4083054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5" name="Content Placeholder 4"/>
          <p:cNvSpPr>
            <a:spLocks noGrp="1"/>
          </p:cNvSpPr>
          <p:nvPr>
            <p:ph idx="1"/>
          </p:nvPr>
        </p:nvSpPr>
        <p:spPr>
          <a:xfrm>
            <a:off x="838200" y="2014539"/>
            <a:ext cx="6362700" cy="4086226"/>
          </a:xfrm>
        </p:spPr>
        <p:txBody>
          <a:bodyPr>
            <a:noAutofit/>
          </a:bodyPr>
          <a:lstStyle/>
          <a:p>
            <a:r>
              <a:rPr lang="en-CA" b="1" dirty="0">
                <a:solidFill>
                  <a:srgbClr val="000000"/>
                </a:solidFill>
                <a:effectLst/>
              </a:rPr>
              <a:t>We are at a significant, almost impossible to overcome, disadvantage then if as Jesus reveals even looking lustfully at another equates to heart based adultery. What hope do we have in such a depraved world? </a:t>
            </a:r>
            <a:endParaRPr lang="en-CA" b="1" dirty="0">
              <a:solidFill>
                <a:srgbClr val="000000"/>
              </a:solidFill>
            </a:endParaRPr>
          </a:p>
        </p:txBody>
      </p:sp>
      <p:pic>
        <p:nvPicPr>
          <p:cNvPr id="3" name="Picture 2" descr="https://tse3.mm.bing.net/th?id=OIP.cKpTa4ttAJp-CzCGrIoaoAHaEK&amp;pid=Api"/>
          <p:cNvPicPr>
            <a:picLocks noChangeAspect="1" noChangeArrowheads="1"/>
          </p:cNvPicPr>
          <p:nvPr/>
        </p:nvPicPr>
        <p:blipFill>
          <a:blip r:embed="rId2">
            <a:clrChange>
              <a:clrFrom>
                <a:srgbClr val="76F8B8"/>
              </a:clrFrom>
              <a:clrTo>
                <a:srgbClr val="76F8B8">
                  <a:alpha val="0"/>
                </a:srgbClr>
              </a:clrTo>
            </a:clrChange>
            <a:extLst>
              <a:ext uri="{28A0092B-C50C-407E-A947-70E740481C1C}">
                <a14:useLocalDpi xmlns:a14="http://schemas.microsoft.com/office/drawing/2010/main" val="0"/>
              </a:ext>
            </a:extLst>
          </a:blip>
          <a:srcRect/>
          <a:stretch>
            <a:fillRect/>
          </a:stretch>
        </p:blipFill>
        <p:spPr bwMode="auto">
          <a:xfrm>
            <a:off x="6096000" y="365125"/>
            <a:ext cx="6829425" cy="3832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768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Content Placeholder 3"/>
          <p:cNvSpPr>
            <a:spLocks noGrp="1"/>
          </p:cNvSpPr>
          <p:nvPr>
            <p:ph idx="1"/>
          </p:nvPr>
        </p:nvSpPr>
        <p:spPr>
          <a:xfrm>
            <a:off x="838200" y="365125"/>
            <a:ext cx="7677150" cy="5811838"/>
          </a:xfrm>
        </p:spPr>
        <p:txBody>
          <a:bodyPr>
            <a:normAutofit fontScale="92500"/>
          </a:bodyPr>
          <a:lstStyle/>
          <a:p>
            <a:r>
              <a:rPr lang="en-CA" b="1" dirty="0">
                <a:solidFill>
                  <a:srgbClr val="000000"/>
                </a:solidFill>
                <a:effectLst/>
              </a:rPr>
              <a:t>The commandment Jesus makes reference to in our passage comes from Exodus 20:14 – “you shall not commit adultery” - and is expanded upon in Leviticus 20:10 with these words - 'if a man commits adultery with another man's wife—with the wife of his neighbor—both the adulterer and the adulteress must be put to death</a:t>
            </a:r>
            <a:r>
              <a:rPr lang="en-CA" b="1" dirty="0" smtClean="0">
                <a:solidFill>
                  <a:srgbClr val="000000"/>
                </a:solidFill>
                <a:effectLst/>
              </a:rPr>
              <a:t>”.</a:t>
            </a:r>
          </a:p>
          <a:p>
            <a:r>
              <a:rPr lang="en-CA" b="1" dirty="0" smtClean="0">
                <a:solidFill>
                  <a:srgbClr val="000000"/>
                </a:solidFill>
                <a:effectLst/>
              </a:rPr>
              <a:t>Within </a:t>
            </a:r>
            <a:r>
              <a:rPr lang="en-CA" b="1" dirty="0">
                <a:solidFill>
                  <a:srgbClr val="000000"/>
                </a:solidFill>
                <a:effectLst/>
              </a:rPr>
              <a:t>Judaism then, adultery was generally understood as sexual relations with someone other than a spouse, as either a married or betrothed person</a:t>
            </a:r>
            <a:r>
              <a:rPr lang="en-CA" b="1" dirty="0" smtClean="0">
                <a:solidFill>
                  <a:srgbClr val="000000"/>
                </a:solidFill>
                <a:effectLst/>
              </a:rPr>
              <a:t>.</a:t>
            </a:r>
            <a:endParaRPr lang="en-CA" b="1" dirty="0">
              <a:solidFill>
                <a:srgbClr val="000000"/>
              </a:solidFill>
              <a:effectLst/>
            </a:endParaRPr>
          </a:p>
        </p:txBody>
      </p:sp>
    </p:spTree>
    <p:extLst>
      <p:ext uri="{BB962C8B-B14F-4D97-AF65-F5344CB8AC3E}">
        <p14:creationId xmlns:p14="http://schemas.microsoft.com/office/powerpoint/2010/main" val="714390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66713" y="350838"/>
            <a:ext cx="8691562" cy="6076950"/>
          </a:xfrm>
        </p:spPr>
        <p:txBody>
          <a:bodyPr>
            <a:noAutofit/>
          </a:bodyPr>
          <a:lstStyle/>
          <a:p>
            <a:r>
              <a:rPr lang="en-CA" b="1" dirty="0" smtClean="0">
                <a:solidFill>
                  <a:srgbClr val="000000"/>
                </a:solidFill>
                <a:effectLst/>
              </a:rPr>
              <a:t>There </a:t>
            </a:r>
            <a:r>
              <a:rPr lang="en-CA" b="1" dirty="0">
                <a:solidFill>
                  <a:srgbClr val="000000"/>
                </a:solidFill>
                <a:effectLst/>
              </a:rPr>
              <a:t>was a tendency among the people of Israel to seek loopholes within the Law to permit them to follow impure impulses, all while ensuring they escaped technical punishment. </a:t>
            </a:r>
            <a:endParaRPr lang="en-CA" b="1" dirty="0" smtClean="0">
              <a:solidFill>
                <a:srgbClr val="000000"/>
              </a:solidFill>
              <a:effectLst/>
            </a:endParaRPr>
          </a:p>
          <a:p>
            <a:r>
              <a:rPr lang="en-CA" b="1" dirty="0" smtClean="0">
                <a:solidFill>
                  <a:srgbClr val="000000"/>
                </a:solidFill>
                <a:effectLst/>
              </a:rPr>
              <a:t>Even </a:t>
            </a:r>
            <a:r>
              <a:rPr lang="en-CA" b="1" dirty="0">
                <a:solidFill>
                  <a:srgbClr val="000000"/>
                </a:solidFill>
                <a:effectLst/>
              </a:rPr>
              <a:t>the most religious of people in Israel started exploiting these reasoned loopholes, leading to all kinds of sexual affairs </a:t>
            </a:r>
            <a:r>
              <a:rPr lang="en-CA" b="1" dirty="0" smtClean="0">
                <a:solidFill>
                  <a:srgbClr val="000000"/>
                </a:solidFill>
                <a:effectLst/>
              </a:rPr>
              <a:t>occurring.  </a:t>
            </a:r>
          </a:p>
          <a:p>
            <a:r>
              <a:rPr lang="en-CA" b="1" dirty="0" smtClean="0">
                <a:solidFill>
                  <a:srgbClr val="000000"/>
                </a:solidFill>
                <a:effectLst/>
              </a:rPr>
              <a:t>While </a:t>
            </a:r>
            <a:r>
              <a:rPr lang="en-CA" b="1" dirty="0">
                <a:solidFill>
                  <a:srgbClr val="000000"/>
                </a:solidFill>
                <a:effectLst/>
              </a:rPr>
              <a:t>the religious leaders of Israel were harsh on those caught in the physical act of adultery, the lustful attitudes that lay under such acts were largely ignored.</a:t>
            </a:r>
          </a:p>
        </p:txBody>
      </p:sp>
      <p:pic>
        <p:nvPicPr>
          <p:cNvPr id="3074" name="Picture 2" descr="https://media-exp1.licdn.com/dms/image/C560BAQGDzpezgVhFvg/company-logo_200_200/0/1523396282050?e=2159024400&amp;v=beta&amp;t=0kOaaCWyOJ-45-HJ2LWYSU9VvaVQgU5h4HLQKHDl9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1149" y="479426"/>
            <a:ext cx="2757487" cy="2757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885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018" y="379414"/>
            <a:ext cx="10777546" cy="6207124"/>
          </a:xfrm>
        </p:spPr>
        <p:txBody>
          <a:bodyPr>
            <a:normAutofit/>
          </a:bodyPr>
          <a:lstStyle/>
          <a:p>
            <a:r>
              <a:rPr lang="en-CA" b="1" dirty="0" smtClean="0">
                <a:solidFill>
                  <a:srgbClr val="000000"/>
                </a:solidFill>
                <a:effectLst/>
              </a:rPr>
              <a:t>Jesus </a:t>
            </a:r>
            <a:r>
              <a:rPr lang="en-CA" b="1" dirty="0">
                <a:solidFill>
                  <a:srgbClr val="000000"/>
                </a:solidFill>
                <a:effectLst/>
              </a:rPr>
              <a:t>gets </a:t>
            </a:r>
            <a:r>
              <a:rPr lang="en-CA" b="1" dirty="0" smtClean="0">
                <a:solidFill>
                  <a:srgbClr val="000000"/>
                </a:solidFill>
                <a:effectLst/>
              </a:rPr>
              <a:t>at </a:t>
            </a:r>
            <a:r>
              <a:rPr lang="en-CA" b="1" dirty="0">
                <a:solidFill>
                  <a:srgbClr val="000000"/>
                </a:solidFill>
                <a:effectLst/>
              </a:rPr>
              <a:t>the root of </a:t>
            </a:r>
            <a:r>
              <a:rPr lang="en-CA" b="1" dirty="0" smtClean="0">
                <a:solidFill>
                  <a:srgbClr val="000000"/>
                </a:solidFill>
                <a:effectLst/>
              </a:rPr>
              <a:t>things, pointing </a:t>
            </a:r>
            <a:r>
              <a:rPr lang="en-CA" b="1" dirty="0">
                <a:solidFill>
                  <a:srgbClr val="000000"/>
                </a:solidFill>
                <a:effectLst/>
              </a:rPr>
              <a:t>out that adultery is little more than the product of uncontrolled lust. </a:t>
            </a:r>
            <a:endParaRPr lang="en-CA" b="1" dirty="0" smtClean="0">
              <a:solidFill>
                <a:srgbClr val="000000"/>
              </a:solidFill>
              <a:effectLst/>
            </a:endParaRPr>
          </a:p>
          <a:p>
            <a:r>
              <a:rPr lang="en-CA" b="1" dirty="0" smtClean="0">
                <a:solidFill>
                  <a:srgbClr val="000000"/>
                </a:solidFill>
                <a:effectLst/>
              </a:rPr>
              <a:t>Because it </a:t>
            </a:r>
            <a:r>
              <a:rPr lang="en-CA" b="1" dirty="0">
                <a:solidFill>
                  <a:srgbClr val="000000"/>
                </a:solidFill>
                <a:effectLst/>
              </a:rPr>
              <a:t>is only by Christ’s righteousness shared with us through our faith in Him that we are declared righteous </a:t>
            </a:r>
            <a:r>
              <a:rPr lang="en-CA" b="1" dirty="0" smtClean="0">
                <a:solidFill>
                  <a:srgbClr val="000000"/>
                </a:solidFill>
                <a:effectLst/>
              </a:rPr>
              <a:t>ourselves,  </a:t>
            </a:r>
            <a:r>
              <a:rPr lang="en-CA" b="1" dirty="0">
                <a:solidFill>
                  <a:srgbClr val="000000"/>
                </a:solidFill>
                <a:effectLst/>
              </a:rPr>
              <a:t>let us be clear that it is not by avoiding committing adultery that we are deemed </a:t>
            </a:r>
            <a:r>
              <a:rPr lang="en-CA" b="1" dirty="0" smtClean="0">
                <a:solidFill>
                  <a:srgbClr val="000000"/>
                </a:solidFill>
                <a:effectLst/>
              </a:rPr>
              <a:t>righteous.</a:t>
            </a:r>
          </a:p>
          <a:p>
            <a:r>
              <a:rPr lang="en-CA" b="1" dirty="0" smtClean="0">
                <a:solidFill>
                  <a:srgbClr val="000000"/>
                </a:solidFill>
                <a:effectLst/>
              </a:rPr>
              <a:t>Jesus </a:t>
            </a:r>
            <a:r>
              <a:rPr lang="en-CA" b="1" dirty="0">
                <a:solidFill>
                  <a:srgbClr val="000000"/>
                </a:solidFill>
                <a:effectLst/>
              </a:rPr>
              <a:t>moves us to understand that our need for rescue from sin comes not just from our overt actions, </a:t>
            </a:r>
            <a:r>
              <a:rPr lang="en-CA" b="1" dirty="0" smtClean="0">
                <a:solidFill>
                  <a:srgbClr val="000000"/>
                </a:solidFill>
                <a:effectLst/>
              </a:rPr>
              <a:t>               but </a:t>
            </a:r>
            <a:r>
              <a:rPr lang="en-CA" b="1" dirty="0">
                <a:solidFill>
                  <a:srgbClr val="000000"/>
                </a:solidFill>
                <a:effectLst/>
              </a:rPr>
              <a:t>also from – perhaps even more so from – </a:t>
            </a:r>
            <a:r>
              <a:rPr lang="en-CA" b="1" dirty="0" smtClean="0">
                <a:solidFill>
                  <a:srgbClr val="000000"/>
                </a:solidFill>
                <a:effectLst/>
              </a:rPr>
              <a:t>                                  our </a:t>
            </a:r>
            <a:r>
              <a:rPr lang="en-CA" b="1" dirty="0">
                <a:solidFill>
                  <a:srgbClr val="000000"/>
                </a:solidFill>
                <a:effectLst/>
              </a:rPr>
              <a:t>more hidden attitudes, which ought to </a:t>
            </a:r>
            <a:r>
              <a:rPr lang="en-CA" b="1" dirty="0" smtClean="0">
                <a:solidFill>
                  <a:srgbClr val="000000"/>
                </a:solidFill>
                <a:effectLst/>
              </a:rPr>
              <a:t>                                  be </a:t>
            </a:r>
            <a:r>
              <a:rPr lang="en-CA" b="1" dirty="0">
                <a:solidFill>
                  <a:srgbClr val="000000"/>
                </a:solidFill>
                <a:effectLst/>
              </a:rPr>
              <a:t>of significant concern to us too.</a:t>
            </a:r>
          </a:p>
        </p:txBody>
      </p:sp>
    </p:spTree>
    <p:extLst>
      <p:ext uri="{BB962C8B-B14F-4D97-AF65-F5344CB8AC3E}">
        <p14:creationId xmlns:p14="http://schemas.microsoft.com/office/powerpoint/2010/main" val="3315441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1007" y="365122"/>
            <a:ext cx="7348543" cy="6192839"/>
          </a:xfrm>
        </p:spPr>
        <p:txBody>
          <a:bodyPr>
            <a:noAutofit/>
          </a:bodyPr>
          <a:lstStyle/>
          <a:p>
            <a:r>
              <a:rPr lang="en-CA" b="1" dirty="0" smtClean="0">
                <a:solidFill>
                  <a:srgbClr val="000000"/>
                </a:solidFill>
                <a:effectLst/>
              </a:rPr>
              <a:t>Lust </a:t>
            </a:r>
            <a:r>
              <a:rPr lang="en-CA" b="1" dirty="0">
                <a:solidFill>
                  <a:srgbClr val="000000"/>
                </a:solidFill>
                <a:effectLst/>
              </a:rPr>
              <a:t>i</a:t>
            </a:r>
            <a:r>
              <a:rPr lang="en-CA" b="1" dirty="0" smtClean="0">
                <a:solidFill>
                  <a:srgbClr val="000000"/>
                </a:solidFill>
                <a:effectLst/>
              </a:rPr>
              <a:t>s </a:t>
            </a:r>
            <a:r>
              <a:rPr lang="en-CA" b="1" dirty="0">
                <a:solidFill>
                  <a:srgbClr val="000000"/>
                </a:solidFill>
                <a:effectLst/>
              </a:rPr>
              <a:t>the abstraction or twisting of perfect, God-created sexual desire without consideration of God’s holiness or the honour of others</a:t>
            </a:r>
            <a:r>
              <a:rPr lang="en-CA" b="1" dirty="0" smtClean="0">
                <a:solidFill>
                  <a:srgbClr val="000000"/>
                </a:solidFill>
                <a:effectLst/>
              </a:rPr>
              <a:t>.</a:t>
            </a:r>
          </a:p>
          <a:p>
            <a:r>
              <a:rPr lang="en-CA" b="1" dirty="0" smtClean="0">
                <a:solidFill>
                  <a:srgbClr val="000000"/>
                </a:solidFill>
                <a:effectLst/>
              </a:rPr>
              <a:t>Lust </a:t>
            </a:r>
            <a:r>
              <a:rPr lang="en-CA" b="1" dirty="0">
                <a:solidFill>
                  <a:srgbClr val="000000"/>
                </a:solidFill>
                <a:effectLst/>
              </a:rPr>
              <a:t>is what forms when sexual desire is not governed by the great commandment to love God wholeheartedly and to love one’s neighbour as oneself. </a:t>
            </a:r>
            <a:endParaRPr lang="en-CA" b="1" dirty="0" smtClean="0">
              <a:solidFill>
                <a:srgbClr val="000000"/>
              </a:solidFill>
              <a:effectLst/>
            </a:endParaRPr>
          </a:p>
          <a:p>
            <a:r>
              <a:rPr lang="en-CA" b="1" dirty="0" smtClean="0">
                <a:solidFill>
                  <a:srgbClr val="000000"/>
                </a:solidFill>
                <a:effectLst/>
              </a:rPr>
              <a:t>sexual desire is </a:t>
            </a:r>
            <a:r>
              <a:rPr lang="en-CA" b="1" dirty="0">
                <a:solidFill>
                  <a:srgbClr val="000000"/>
                </a:solidFill>
                <a:effectLst/>
              </a:rPr>
              <a:t>a God-given impulse </a:t>
            </a:r>
            <a:r>
              <a:rPr lang="en-CA" b="1" dirty="0" smtClean="0">
                <a:solidFill>
                  <a:srgbClr val="000000"/>
                </a:solidFill>
                <a:effectLst/>
              </a:rPr>
              <a:t>but </a:t>
            </a:r>
            <a:r>
              <a:rPr lang="en-CA" b="1" dirty="0">
                <a:solidFill>
                  <a:srgbClr val="000000"/>
                </a:solidFill>
                <a:effectLst/>
              </a:rPr>
              <a:t>how we handle such desire certainly can become sinful. </a:t>
            </a:r>
            <a:endParaRPr lang="en-CA" b="1" dirty="0">
              <a:solidFill>
                <a:srgbClr val="000000"/>
              </a:solidFill>
            </a:endParaRPr>
          </a:p>
        </p:txBody>
      </p:sp>
      <p:pic>
        <p:nvPicPr>
          <p:cNvPr id="4" name="Picture 3" descr="https://tse3.mm.bing.net/th?id=OIP.cKpTa4ttAJp-CzCGrIoaoAHaEK&amp;pid=Api"/>
          <p:cNvPicPr>
            <a:picLocks noChangeAspect="1" noChangeArrowheads="1"/>
          </p:cNvPicPr>
          <p:nvPr/>
        </p:nvPicPr>
        <p:blipFill>
          <a:blip r:embed="rId2">
            <a:clrChange>
              <a:clrFrom>
                <a:srgbClr val="76F8B8"/>
              </a:clrFrom>
              <a:clrTo>
                <a:srgbClr val="76F8B8">
                  <a:alpha val="0"/>
                </a:srgbClr>
              </a:clrTo>
            </a:clrChange>
            <a:extLst>
              <a:ext uri="{28A0092B-C50C-407E-A947-70E740481C1C}">
                <a14:useLocalDpi xmlns:a14="http://schemas.microsoft.com/office/drawing/2010/main" val="0"/>
              </a:ext>
            </a:extLst>
          </a:blip>
          <a:srcRect/>
          <a:stretch>
            <a:fillRect/>
          </a:stretch>
        </p:blipFill>
        <p:spPr bwMode="auto">
          <a:xfrm>
            <a:off x="7067552" y="365122"/>
            <a:ext cx="5876096" cy="3297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872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38499"/>
            <a:ext cx="65" cy="276999"/>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51"/>
          <p:cNvSpPr>
            <a:spLocks noChangeArrowheads="1"/>
          </p:cNvSpPr>
          <p:nvPr/>
        </p:nvSpPr>
        <p:spPr bwMode="auto">
          <a:xfrm>
            <a:off x="0" y="0"/>
            <a:ext cx="11620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rPr>
              <a:t/>
            </a:r>
            <a:br>
              <a:rPr kumimoji="0" lang="en-US" altLang="en-US" sz="1800" b="0" i="0" u="none" strike="noStrike" cap="none" normalizeH="0" baseline="0" smtClean="0">
                <a:ln>
                  <a:noFill/>
                </a:ln>
                <a:solidFill>
                  <a:schemeClr val="tx1"/>
                </a:solidFill>
                <a:effectLst/>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5126" name="Picture 6" descr="https://tse1.mm.bing.net/th?q=Hunger+for+God&amp;pid=Api&amp;mkt=en-US&amp;cc=US&amp;setlang=en&amp;adlt=moderate&amp;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90092213"/>
            <a:ext cx="4514850" cy="451485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https://tse1.mm.bing.net/th?q=Hungry+Thirsty&amp;pid=Api&amp;mkt=en-US&amp;cc=US&amp;setlang=en&amp;adlt=moderate&am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85490050"/>
            <a:ext cx="451485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tse4.mm.bing.net/th?q=Pope+John+Paul+II&amp;pid=Api&amp;mkt=en-US&amp;cc=US&amp;setlang=en&amp;adlt=moderate&amp;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 y="-82442050"/>
            <a:ext cx="4514850" cy="4200525"/>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https://tse1.mm.bing.net/th?q=Hunger+and+Thirst&amp;pid=Api&amp;mkt=en-US&amp;cc=US&amp;setlang=en&amp;adlt=moderate&amp;t=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 y="-78144688"/>
            <a:ext cx="4514850" cy="338137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s://tse1.mm.bing.net/th?q=Thirst+for+Righteousness&amp;pid=Api&amp;mkt=en-US&amp;cc=US&amp;setlang=en&amp;adlt=moderate&amp;t=1">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25" y="-74745850"/>
            <a:ext cx="4514850" cy="3000375"/>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https://tse1.mm.bing.net/th?q=Hunger+for+God&amp;pid=Api&amp;mkt=en-US&amp;cc=US&amp;setlang=en&amp;adlt=moderate&amp;t=1">
            <a:hlinkClick r:id="rId9"/>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71713725"/>
            <a:ext cx="4514850" cy="451485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s://tse3.mm.bing.net/th?q=Righteousness+Prayer&amp;pid=Api&amp;mkt=en-US&amp;cc=US&amp;setlang=en&amp;adlt=moderate&amp;t=1">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925" y="-67233800"/>
            <a:ext cx="3219450" cy="4819650"/>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13" descr="https://tse1.mm.bing.net/th?q=Blessed&amp;pid=Api&amp;mkt=en-US&amp;cc=US&amp;setlang=en&amp;adlt=moderate&amp;t=1">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925" y="-62463363"/>
            <a:ext cx="451485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ttps://tse1.mm.bing.net/th?q=Hunger+and+Thirst+for+Righteousness+Images&amp;pid=Api&amp;mkt=en-US&amp;cc=US&amp;setlang=en&amp;adlt=moderate&amp;t=1">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925" y="-59415363"/>
            <a:ext cx="451485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5135" name="Picture 15" descr="https://tse3.mm.bing.net/th?q=Blessed+Are+Those+Who+Hunger&amp;pid=Api&amp;mkt=en-US&amp;cc=US&amp;setlang=en&amp;adlt=moderate&amp;t=1">
            <a:hlinkClick r:id="rId16"/>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25" y="-56840438"/>
            <a:ext cx="4514850" cy="3000375"/>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https://tse2.mm.bing.net/th?q=Blessed+Are+Those+Who+Hunger+and+Thirst+for+Righteousness&amp;pid=Api&amp;mkt=en-US&amp;cc=US&amp;setlang=en&amp;adlt=moderate&amp;t=1">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925" y="-53808313"/>
            <a:ext cx="4514850" cy="4514850"/>
          </a:xfrm>
          <a:prstGeom prst="rect">
            <a:avLst/>
          </a:prstGeom>
          <a:noFill/>
          <a:extLst>
            <a:ext uri="{909E8E84-426E-40DD-AFC4-6F175D3DCCD1}">
              <a14:hiddenFill xmlns:a14="http://schemas.microsoft.com/office/drawing/2010/main">
                <a:solidFill>
                  <a:srgbClr val="FFFFFF"/>
                </a:solidFill>
              </a14:hiddenFill>
            </a:ext>
          </a:extLst>
        </p:spPr>
      </p:pic>
      <p:pic>
        <p:nvPicPr>
          <p:cNvPr id="5137" name="Picture 17" descr="https://tse2.mm.bing.net/th?q=Christian+Spiritual+Awakening&amp;pid=Api&amp;mkt=en-US&amp;cc=US&amp;setlang=en&amp;adlt=moderate&amp;t=1">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4925" y="-49328388"/>
            <a:ext cx="4514850" cy="6772275"/>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https://tse4.mm.bing.net/th?q=Hunger+and+Thirst+After+Righteousness&amp;pid=Api&amp;mkt=en-US&amp;cc=US&amp;setlang=en&amp;adlt=moderate&amp;t=1">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925" y="-42683113"/>
            <a:ext cx="451485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5139" name="Picture 19" descr="https://tse3.mm.bing.net/th?q=Matthew+5%3a6+KJV&amp;pid=Api&amp;mkt=en-US&amp;cc=US&amp;setlang=en&amp;adlt=moderate&amp;t=1">
            <a:hlinkClick r:id="rId23"/>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4925" y="-40108188"/>
            <a:ext cx="4514850" cy="4514850"/>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https://tse1.mm.bing.net/th?q=They+Thirst&amp;pid=Api&amp;mkt=en-US&amp;cc=US&amp;setlang=en&amp;adlt=moderate&amp;t=1">
            <a:hlinkClick r:id="rId25"/>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4925" y="-35628263"/>
            <a:ext cx="277177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5141" name="Picture 21" descr="https://tse1.mm.bing.net/th?q=Hungry+Thirsty&amp;pid=Api&amp;mkt=en-US&amp;cc=US&amp;setlang=en&amp;adlt=moderate&amp;t=1">
            <a:hlinkClick r:id="rId27"/>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30903863"/>
            <a:ext cx="451485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https://tse1.mm.bing.net/th?q=Thirst+for+God+Quotes&amp;pid=Api&amp;mkt=en-US&amp;cc=US&amp;setlang=en&amp;adlt=moderate&amp;t=1">
            <a:hlinkClick r:id="rId28"/>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4925" y="-27978100"/>
            <a:ext cx="451485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5143" name="Picture 23" descr="https://tse1.mm.bing.net/th?q=Blessed+Are+They+Who+Hunger+and+Thirst+for+Righteousness&amp;pid=Api&amp;mkt=en-US&amp;cc=US&amp;setlang=en&amp;adlt=moderate&amp;t=1">
            <a:hlinkClick r:id="rId30"/>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4925" y="-25403175"/>
            <a:ext cx="4514850" cy="4514850"/>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4" descr="https://tse3.mm.bing.net/th?q=Hunger+Quotes&amp;pid=Api&amp;mkt=en-US&amp;cc=US&amp;setlang=en&amp;adlt=moderate&amp;t=1">
            <a:hlinkClick r:id="rId32"/>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4925" y="-20923250"/>
            <a:ext cx="4514850" cy="5953125"/>
          </a:xfrm>
          <a:prstGeom prst="rect">
            <a:avLst/>
          </a:prstGeom>
          <a:noFill/>
          <a:extLst>
            <a:ext uri="{909E8E84-426E-40DD-AFC4-6F175D3DCCD1}">
              <a14:hiddenFill xmlns:a14="http://schemas.microsoft.com/office/drawing/2010/main">
                <a:solidFill>
                  <a:srgbClr val="FFFFFF"/>
                </a:solidFill>
              </a14:hiddenFill>
            </a:ext>
          </a:extLst>
        </p:spPr>
      </p:pic>
      <p:pic>
        <p:nvPicPr>
          <p:cNvPr id="5145" name="Picture 25" descr="https://tse4.mm.bing.net/th?q=Quotes+About+Righteousness&amp;pid=Api&amp;mkt=en-US&amp;cc=US&amp;setlang=en&amp;adlt=moderate&amp;t=1">
            <a:hlinkClick r:id="rId34"/>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4925" y="-15055850"/>
            <a:ext cx="451485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5146" name="Picture 26" descr="https://tse4.mm.bing.net/th?q=The+Sanctity+of+Marriage&amp;pid=Api&amp;mkt=en-US&amp;cc=US&amp;setlang=en&amp;adlt=moderate&amp;t=1">
            <a:hlinkClick r:id="rId36"/>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4925" y="-12480925"/>
            <a:ext cx="4514850" cy="2352675"/>
          </a:xfrm>
          <a:prstGeom prst="rect">
            <a:avLst/>
          </a:prstGeom>
          <a:noFill/>
          <a:extLst>
            <a:ext uri="{909E8E84-426E-40DD-AFC4-6F175D3DCCD1}">
              <a14:hiddenFill xmlns:a14="http://schemas.microsoft.com/office/drawing/2010/main">
                <a:solidFill>
                  <a:srgbClr val="FFFFFF"/>
                </a:solidFill>
              </a14:hiddenFill>
            </a:ext>
          </a:extLst>
        </p:spPr>
      </p:pic>
      <p:pic>
        <p:nvPicPr>
          <p:cNvPr id="5147" name="Picture 27" descr="https://tse3.mm.bing.net/th?q=Love+Your+Enemies+Bible+Verse&amp;pid=Api&amp;mkt=en-US&amp;cc=US&amp;setlang=en&amp;adlt=moderate&amp;t=1">
            <a:hlinkClick r:id="rId38"/>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4925" y="-10072688"/>
            <a:ext cx="4514850" cy="3009900"/>
          </a:xfrm>
          <a:prstGeom prst="rect">
            <a:avLst/>
          </a:prstGeom>
          <a:noFill/>
          <a:extLst>
            <a:ext uri="{909E8E84-426E-40DD-AFC4-6F175D3DCCD1}">
              <a14:hiddenFill xmlns:a14="http://schemas.microsoft.com/office/drawing/2010/main">
                <a:solidFill>
                  <a:srgbClr val="FFFFFF"/>
                </a:solidFill>
              </a14:hiddenFill>
            </a:ext>
          </a:extLst>
        </p:spPr>
      </p:pic>
      <p:pic>
        <p:nvPicPr>
          <p:cNvPr id="5153" name="Picture 33" descr="https://tse2.mm.bing.net/th?q=Honor+Your+Father+and+Mother&amp;pid=Api&amp;mkt=en-US&amp;cc=US&amp;setlang=en&amp;adlt=moderate&amp;t=1">
            <a:hlinkClick r:id="rId40"/>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4925" y="12282488"/>
            <a:ext cx="4514850" cy="5886450"/>
          </a:xfrm>
          <a:prstGeom prst="rect">
            <a:avLst/>
          </a:prstGeom>
          <a:noFill/>
          <a:extLst>
            <a:ext uri="{909E8E84-426E-40DD-AFC4-6F175D3DCCD1}">
              <a14:hiddenFill xmlns:a14="http://schemas.microsoft.com/office/drawing/2010/main">
                <a:solidFill>
                  <a:srgbClr val="FFFFFF"/>
                </a:solidFill>
              </a14:hiddenFill>
            </a:ext>
          </a:extLst>
        </p:spPr>
      </p:pic>
      <p:pic>
        <p:nvPicPr>
          <p:cNvPr id="5154" name="Picture 34" descr="https://tse1.mm.bing.net/th?q=Jesus+Thirst&amp;pid=Api&amp;mkt=en-US&amp;cc=US&amp;setlang=en&amp;adlt=moderate&amp;t=1">
            <a:hlinkClick r:id="rId42"/>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4925" y="18073688"/>
            <a:ext cx="4514850" cy="4743450"/>
          </a:xfrm>
          <a:prstGeom prst="rect">
            <a:avLst/>
          </a:prstGeom>
          <a:noFill/>
          <a:extLst>
            <a:ext uri="{909E8E84-426E-40DD-AFC4-6F175D3DCCD1}">
              <a14:hiddenFill xmlns:a14="http://schemas.microsoft.com/office/drawing/2010/main">
                <a:solidFill>
                  <a:srgbClr val="FFFFFF"/>
                </a:solidFill>
              </a14:hiddenFill>
            </a:ext>
          </a:extLst>
        </p:spPr>
      </p:pic>
      <p:pic>
        <p:nvPicPr>
          <p:cNvPr id="5155" name="Picture 35" descr="https://tse3.mm.bing.net/th?q=Scripture+Matthew+6+5&amp;pid=Api&amp;mkt=en-US&amp;cc=US&amp;setlang=en&amp;adlt=moderate&amp;t=1">
            <a:hlinkClick r:id="rId44"/>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34925" y="22767925"/>
            <a:ext cx="4514850" cy="3486150"/>
          </a:xfrm>
          <a:prstGeom prst="rect">
            <a:avLst/>
          </a:prstGeom>
          <a:noFill/>
          <a:extLst>
            <a:ext uri="{909E8E84-426E-40DD-AFC4-6F175D3DCCD1}">
              <a14:hiddenFill xmlns:a14="http://schemas.microsoft.com/office/drawing/2010/main">
                <a:solidFill>
                  <a:srgbClr val="FFFFFF"/>
                </a:solidFill>
              </a14:hiddenFill>
            </a:ext>
          </a:extLst>
        </p:spPr>
      </p:pic>
      <p:pic>
        <p:nvPicPr>
          <p:cNvPr id="5156" name="Picture 36" descr="https://tse2.mm.bing.net/th?q=Blessed+Are+Those+Who+Hunger+and+Thirst+Coloring+Page&amp;pid=Api&amp;mkt=en-US&amp;cc=US&amp;setlang=en&amp;adlt=moderate&amp;t=1">
            <a:hlinkClick r:id="rId46"/>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34925" y="26257250"/>
            <a:ext cx="4514850" cy="5991225"/>
          </a:xfrm>
          <a:prstGeom prst="rect">
            <a:avLst/>
          </a:prstGeom>
          <a:noFill/>
          <a:extLst>
            <a:ext uri="{909E8E84-426E-40DD-AFC4-6F175D3DCCD1}">
              <a14:hiddenFill xmlns:a14="http://schemas.microsoft.com/office/drawing/2010/main">
                <a:solidFill>
                  <a:srgbClr val="FFFFFF"/>
                </a:solidFill>
              </a14:hiddenFill>
            </a:ext>
          </a:extLst>
        </p:spPr>
      </p:pic>
      <p:pic>
        <p:nvPicPr>
          <p:cNvPr id="5157" name="Picture 37" descr="https://tse1.mm.bing.net/th?q=Hunger+for+the+Lord&amp;pid=Api&amp;mkt=en-US&amp;cc=US&amp;setlang=en&amp;adlt=moderate&amp;t=1">
            <a:hlinkClick r:id="rId48"/>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34925" y="32154813"/>
            <a:ext cx="4514850" cy="6753225"/>
          </a:xfrm>
          <a:prstGeom prst="rect">
            <a:avLst/>
          </a:prstGeom>
          <a:noFill/>
          <a:extLst>
            <a:ext uri="{909E8E84-426E-40DD-AFC4-6F175D3DCCD1}">
              <a14:hiddenFill xmlns:a14="http://schemas.microsoft.com/office/drawing/2010/main">
                <a:solidFill>
                  <a:srgbClr val="FFFFFF"/>
                </a:solidFill>
              </a14:hiddenFill>
            </a:ext>
          </a:extLst>
        </p:spPr>
      </p:pic>
      <p:pic>
        <p:nvPicPr>
          <p:cNvPr id="5160" name="Picture 40" descr="https://tse1.mm.bing.net/th?q=Hunger+for+Truth+Scripture&amp;pid=Api&amp;mkt=en-US&amp;cc=US&amp;setlang=en&amp;adlt=moderate&amp;t=1">
            <a:hlinkClick r:id="rId50"/>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34925" y="50579338"/>
            <a:ext cx="4514850" cy="4514850"/>
          </a:xfrm>
          <a:prstGeom prst="rect">
            <a:avLst/>
          </a:prstGeom>
          <a:noFill/>
          <a:extLst>
            <a:ext uri="{909E8E84-426E-40DD-AFC4-6F175D3DCCD1}">
              <a14:hiddenFill xmlns:a14="http://schemas.microsoft.com/office/drawing/2010/main">
                <a:solidFill>
                  <a:srgbClr val="FFFFFF"/>
                </a:solidFill>
              </a14:hiddenFill>
            </a:ext>
          </a:extLst>
        </p:spPr>
      </p:pic>
      <p:pic>
        <p:nvPicPr>
          <p:cNvPr id="5161" name="Picture 41" descr="https://tse1.mm.bing.net/th?q=Blessed+Are+You+Who+Hunger&amp;pid=Api&amp;mkt=en-US&amp;cc=US&amp;setlang=en&amp;adlt=moderate&amp;t=1">
            <a:hlinkClick r:id="rId52"/>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34925" y="55059263"/>
            <a:ext cx="4514850" cy="3381375"/>
          </a:xfrm>
          <a:prstGeom prst="rect">
            <a:avLst/>
          </a:prstGeom>
          <a:noFill/>
          <a:extLst>
            <a:ext uri="{909E8E84-426E-40DD-AFC4-6F175D3DCCD1}">
              <a14:hiddenFill xmlns:a14="http://schemas.microsoft.com/office/drawing/2010/main">
                <a:solidFill>
                  <a:srgbClr val="FFFFFF"/>
                </a:solidFill>
              </a14:hiddenFill>
            </a:ext>
          </a:extLst>
        </p:spPr>
      </p:pic>
      <p:pic>
        <p:nvPicPr>
          <p:cNvPr id="5162" name="Picture 42" descr="https://tse3.mm.bing.net/th?q=Hunger+for+God%27s+Word&amp;pid=Api&amp;mkt=en-US&amp;cc=US&amp;setlang=en&amp;adlt=moderate&amp;t=1">
            <a:hlinkClick r:id="rId54"/>
          </p:cNvPr>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34925" y="58458100"/>
            <a:ext cx="451485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5163" name="Picture 43" descr="https://tse1.mm.bing.net/th?q=Thirsting+for+Righteousness&amp;pid=Api&amp;mkt=en-US&amp;cc=US&amp;setlang=en&amp;adlt=moderate&amp;t=1">
            <a:hlinkClick r:id="rId56"/>
          </p:cNvPr>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34925" y="60866338"/>
            <a:ext cx="4514850" cy="3000375"/>
          </a:xfrm>
          <a:prstGeom prst="rect">
            <a:avLst/>
          </a:prstGeom>
          <a:noFill/>
          <a:extLst>
            <a:ext uri="{909E8E84-426E-40DD-AFC4-6F175D3DCCD1}">
              <a14:hiddenFill xmlns:a14="http://schemas.microsoft.com/office/drawing/2010/main">
                <a:solidFill>
                  <a:srgbClr val="FFFFFF"/>
                </a:solidFill>
              </a14:hiddenFill>
            </a:ext>
          </a:extLst>
        </p:spPr>
      </p:pic>
      <p:pic>
        <p:nvPicPr>
          <p:cNvPr id="5164" name="Picture 44" descr="https://tse3.mm.bing.net/th?q=Christ+Righteousness&amp;pid=Api&amp;mkt=en-US&amp;cc=US&amp;setlang=en&amp;adlt=moderate&amp;t=1">
            <a:hlinkClick r:id="rId58"/>
          </p:cNvPr>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34925" y="63898463"/>
            <a:ext cx="451485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5165" name="Picture 45" descr="https://tse3.mm.bing.net/th?q=Free+Gift+of+Righteousness&amp;pid=Api&amp;mkt=en-US&amp;cc=US&amp;setlang=en&amp;adlt=moderate&amp;t=1">
            <a:hlinkClick r:id="rId60"/>
          </p:cNvPr>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34925" y="66473388"/>
            <a:ext cx="4514850" cy="4514850"/>
          </a:xfrm>
          <a:prstGeom prst="rect">
            <a:avLst/>
          </a:prstGeom>
          <a:noFill/>
          <a:extLst>
            <a:ext uri="{909E8E84-426E-40DD-AFC4-6F175D3DCCD1}">
              <a14:hiddenFill xmlns:a14="http://schemas.microsoft.com/office/drawing/2010/main">
                <a:solidFill>
                  <a:srgbClr val="FFFFFF"/>
                </a:solidFill>
              </a14:hiddenFill>
            </a:ext>
          </a:extLst>
        </p:spPr>
      </p:pic>
      <p:pic>
        <p:nvPicPr>
          <p:cNvPr id="5166" name="Picture 46" descr="https://tse4.mm.bing.net/th?q=Blessed+Are+They+That+Hunger+and+Thirst&amp;pid=Api&amp;mkt=en-US&amp;cc=US&amp;setlang=en&amp;adlt=moderate&amp;t=1">
            <a:hlinkClick r:id="rId62"/>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925" y="70953313"/>
            <a:ext cx="4514850" cy="4514850"/>
          </a:xfrm>
          <a:prstGeom prst="rect">
            <a:avLst/>
          </a:prstGeom>
          <a:noFill/>
          <a:extLst>
            <a:ext uri="{909E8E84-426E-40DD-AFC4-6F175D3DCCD1}">
              <a14:hiddenFill xmlns:a14="http://schemas.microsoft.com/office/drawing/2010/main">
                <a:solidFill>
                  <a:srgbClr val="FFFFFF"/>
                </a:solidFill>
              </a14:hiddenFill>
            </a:ext>
          </a:extLst>
        </p:spPr>
      </p:pic>
      <p:pic>
        <p:nvPicPr>
          <p:cNvPr id="5167" name="Picture 47" descr="https://tse1.mm.bing.net/th?q=Persecuted+for+Righteousness+Sake&amp;pid=Api&amp;mkt=en-US&amp;cc=US&amp;setlang=en&amp;adlt=moderate&amp;t=1">
            <a:hlinkClick r:id="rId63"/>
          </p:cNvPr>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34925" y="75433238"/>
            <a:ext cx="451485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5168" name="Picture 48" descr="https://tse4.mm.bing.net/th?q=Bless+The+Hunger&amp;pid=Api&amp;mkt=en-US&amp;cc=US&amp;setlang=en&amp;adlt=moderate&amp;t=1">
            <a:hlinkClick r:id="rId65"/>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925" y="78008163"/>
            <a:ext cx="4514850" cy="4514850"/>
          </a:xfrm>
          <a:prstGeom prst="rect">
            <a:avLst/>
          </a:prstGeom>
          <a:noFill/>
          <a:extLst>
            <a:ext uri="{909E8E84-426E-40DD-AFC4-6F175D3DCCD1}">
              <a14:hiddenFill xmlns:a14="http://schemas.microsoft.com/office/drawing/2010/main">
                <a:solidFill>
                  <a:srgbClr val="FFFFFF"/>
                </a:solidFill>
              </a14:hiddenFill>
            </a:ext>
          </a:extLst>
        </p:spPr>
      </p:pic>
      <p:pic>
        <p:nvPicPr>
          <p:cNvPr id="5169" name="Picture 49" descr="https://tse4.mm.bing.net/th?q=Hunger+and+Thirst+for+Righteousness+Saint&amp;pid=Api&amp;mkt=en-US&amp;cc=US&amp;setlang=en&amp;adlt=moderate&amp;t=1">
            <a:hlinkClick r:id="rId66"/>
          </p:cNvPr>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34925" y="82488088"/>
            <a:ext cx="4514850" cy="4514850"/>
          </a:xfrm>
          <a:prstGeom prst="rect">
            <a:avLst/>
          </a:prstGeom>
          <a:noFill/>
          <a:extLst>
            <a:ext uri="{909E8E84-426E-40DD-AFC4-6F175D3DCCD1}">
              <a14:hiddenFill xmlns:a14="http://schemas.microsoft.com/office/drawing/2010/main">
                <a:solidFill>
                  <a:srgbClr val="FFFFFF"/>
                </a:solidFill>
              </a14:hiddenFill>
            </a:ext>
          </a:extLst>
        </p:spPr>
      </p:pic>
      <p:pic>
        <p:nvPicPr>
          <p:cNvPr id="5170" name="Picture 50" descr="https://tse3.mm.bing.net/th?q=Righteous+God&amp;pid=Api&amp;mkt=en-US&amp;cc=US&amp;setlang=en&amp;adlt=moderate&amp;t=1">
            <a:hlinkClick r:id="rId68"/>
          </p:cNvPr>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34925" y="86968013"/>
            <a:ext cx="4514850" cy="338137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838200" y="457201"/>
            <a:ext cx="10377488" cy="6380166"/>
          </a:xfrm>
        </p:spPr>
        <p:txBody>
          <a:bodyPr>
            <a:noAutofit/>
          </a:bodyPr>
          <a:lstStyle/>
          <a:p>
            <a:r>
              <a:rPr lang="en-CA" b="1" dirty="0" smtClean="0">
                <a:solidFill>
                  <a:srgbClr val="000000"/>
                </a:solidFill>
                <a:effectLst/>
              </a:rPr>
              <a:t>Because </a:t>
            </a:r>
            <a:r>
              <a:rPr lang="en-CA" b="1" dirty="0">
                <a:solidFill>
                  <a:srgbClr val="000000"/>
                </a:solidFill>
                <a:effectLst/>
              </a:rPr>
              <a:t>people refused to acknowledge God as God, sexual immorality </a:t>
            </a:r>
            <a:r>
              <a:rPr lang="en-CA" b="1" dirty="0" smtClean="0">
                <a:solidFill>
                  <a:srgbClr val="000000"/>
                </a:solidFill>
                <a:effectLst/>
              </a:rPr>
              <a:t>followed and a </a:t>
            </a:r>
            <a:r>
              <a:rPr lang="en-CA" b="1" dirty="0">
                <a:solidFill>
                  <a:srgbClr val="000000"/>
                </a:solidFill>
                <a:effectLst/>
              </a:rPr>
              <a:t>rejection of God led directly to a misuse of sexuality and to the degrading of one another. </a:t>
            </a:r>
            <a:endParaRPr lang="en-CA" b="1" dirty="0" smtClean="0">
              <a:solidFill>
                <a:srgbClr val="000000"/>
              </a:solidFill>
              <a:effectLst/>
            </a:endParaRPr>
          </a:p>
          <a:p>
            <a:r>
              <a:rPr lang="en-CA" b="1" dirty="0" smtClean="0">
                <a:solidFill>
                  <a:srgbClr val="000000"/>
                </a:solidFill>
                <a:effectLst/>
              </a:rPr>
              <a:t>Lust </a:t>
            </a:r>
            <a:r>
              <a:rPr lang="en-CA" b="1" dirty="0">
                <a:solidFill>
                  <a:srgbClr val="000000"/>
                </a:solidFill>
                <a:effectLst/>
              </a:rPr>
              <a:t>results in the objectifying of others and the using of them for personal </a:t>
            </a:r>
            <a:r>
              <a:rPr lang="en-CA" b="1" dirty="0" smtClean="0">
                <a:solidFill>
                  <a:srgbClr val="000000"/>
                </a:solidFill>
                <a:effectLst/>
              </a:rPr>
              <a:t>pleasure and to </a:t>
            </a:r>
            <a:r>
              <a:rPr lang="en-CA" b="1" dirty="0">
                <a:solidFill>
                  <a:srgbClr val="000000"/>
                </a:solidFill>
                <a:effectLst/>
              </a:rPr>
              <a:t>objectify others – to dehumanize them to some degree – also amounts to a denial of the image of God in others. </a:t>
            </a:r>
            <a:endParaRPr lang="en-CA" b="1" dirty="0" smtClean="0">
              <a:solidFill>
                <a:srgbClr val="000000"/>
              </a:solidFill>
              <a:effectLst/>
            </a:endParaRPr>
          </a:p>
          <a:p>
            <a:r>
              <a:rPr lang="en-CA" b="1" dirty="0" smtClean="0">
                <a:solidFill>
                  <a:srgbClr val="000000"/>
                </a:solidFill>
                <a:effectLst/>
              </a:rPr>
              <a:t>At </a:t>
            </a:r>
            <a:r>
              <a:rPr lang="en-CA" b="1" dirty="0">
                <a:solidFill>
                  <a:srgbClr val="000000"/>
                </a:solidFill>
                <a:effectLst/>
              </a:rPr>
              <a:t>the very heart of lust is a desire to </a:t>
            </a:r>
            <a:r>
              <a:rPr lang="en-CA" b="1" dirty="0" smtClean="0">
                <a:solidFill>
                  <a:srgbClr val="000000"/>
                </a:solidFill>
                <a:effectLst/>
              </a:rPr>
              <a:t>                                       rebel </a:t>
            </a:r>
            <a:r>
              <a:rPr lang="en-CA" b="1" dirty="0">
                <a:solidFill>
                  <a:srgbClr val="000000"/>
                </a:solidFill>
                <a:effectLst/>
              </a:rPr>
              <a:t>against God or at the very least, </a:t>
            </a:r>
            <a:r>
              <a:rPr lang="en-CA" b="1" dirty="0" smtClean="0">
                <a:solidFill>
                  <a:srgbClr val="000000"/>
                </a:solidFill>
                <a:effectLst/>
              </a:rPr>
              <a:t>                                         a </a:t>
            </a:r>
            <a:r>
              <a:rPr lang="en-CA" b="1" dirty="0">
                <a:solidFill>
                  <a:srgbClr val="000000"/>
                </a:solidFill>
                <a:effectLst/>
              </a:rPr>
              <a:t>desire to </a:t>
            </a:r>
            <a:r>
              <a:rPr lang="en-CA" b="1" dirty="0" smtClean="0">
                <a:solidFill>
                  <a:srgbClr val="000000"/>
                </a:solidFill>
                <a:effectLst/>
              </a:rPr>
              <a:t>diminish </a:t>
            </a:r>
            <a:r>
              <a:rPr lang="en-CA" b="1" dirty="0">
                <a:solidFill>
                  <a:srgbClr val="000000"/>
                </a:solidFill>
                <a:effectLst/>
              </a:rPr>
              <a:t>His reflection in people. </a:t>
            </a:r>
            <a:r>
              <a:rPr lang="en-CA" b="1" dirty="0" smtClean="0">
                <a:solidFill>
                  <a:srgbClr val="000000"/>
                </a:solidFill>
                <a:effectLst/>
              </a:rPr>
              <a:t> </a:t>
            </a:r>
            <a:endParaRPr lang="en-CA" b="1" dirty="0">
              <a:solidFill>
                <a:srgbClr val="000000"/>
              </a:solidFill>
            </a:endParaRPr>
          </a:p>
        </p:txBody>
      </p:sp>
    </p:spTree>
    <p:extLst>
      <p:ext uri="{BB962C8B-B14F-4D97-AF65-F5344CB8AC3E}">
        <p14:creationId xmlns:p14="http://schemas.microsoft.com/office/powerpoint/2010/main" val="789207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3176</TotalTime>
  <Words>1046</Words>
  <Application>Microsoft Office PowerPoint</Application>
  <PresentationFormat>Widescreen</PresentationFormat>
  <Paragraphs>37</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Narrow</vt:lpstr>
      <vt:lpstr>Calibri</vt:lpstr>
      <vt:lpstr>Intro Inline</vt:lpstr>
      <vt:lpstr>Palace Script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38</cp:revision>
  <cp:lastPrinted>2023-01-13T14:44:17Z</cp:lastPrinted>
  <dcterms:created xsi:type="dcterms:W3CDTF">2023-01-10T20:29:15Z</dcterms:created>
  <dcterms:modified xsi:type="dcterms:W3CDTF">2023-02-10T16:53:35Z</dcterms:modified>
</cp:coreProperties>
</file>