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9"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7" d="100"/>
          <a:sy n="67"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951AF98-0DF8-48C6-83E6-ED11E69E4C01}" type="datetimeFigureOut">
              <a:rPr lang="en-CA" smtClean="0"/>
              <a:t>2023-01-18</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4241495-192F-4BD1-8FCF-EC39E016B512}" type="slidenum">
              <a:rPr lang="en-CA" smtClean="0"/>
              <a:t>‹#›</a:t>
            </a:fld>
            <a:endParaRPr lang="en-CA"/>
          </a:p>
        </p:txBody>
      </p:sp>
    </p:spTree>
    <p:extLst>
      <p:ext uri="{BB962C8B-B14F-4D97-AF65-F5344CB8AC3E}">
        <p14:creationId xmlns:p14="http://schemas.microsoft.com/office/powerpoint/2010/main" val="41263305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2" y="-1"/>
            <a:ext cx="12187947" cy="6860281"/>
          </a:xfrm>
          <a:prstGeom prst="rect">
            <a:avLst/>
          </a:prstGeom>
        </p:spPr>
      </p:pic>
      <p:sp>
        <p:nvSpPr>
          <p:cNvPr id="8" name="TextBox 7"/>
          <p:cNvSpPr txBox="1"/>
          <p:nvPr userDrawn="1"/>
        </p:nvSpPr>
        <p:spPr>
          <a:xfrm>
            <a:off x="4038600" y="1467714"/>
            <a:ext cx="9266830" cy="3170099"/>
          </a:xfrm>
          <a:prstGeom prst="rect">
            <a:avLst/>
          </a:prstGeom>
          <a:noFill/>
        </p:spPr>
        <p:txBody>
          <a:bodyPr wrap="square" rtlCol="0">
            <a:spAutoFit/>
          </a:bodyPr>
          <a:lstStyle/>
          <a:p>
            <a:r>
              <a:rPr lang="en-CA" sz="20000" dirty="0" smtClean="0">
                <a:latin typeface="Palace Script MT" panose="030303020206070C0B05" pitchFamily="66" charset="0"/>
              </a:rPr>
              <a:t>on the</a:t>
            </a:r>
            <a:endParaRPr lang="en-CA" sz="20000" dirty="0">
              <a:latin typeface="Palace Script MT" panose="030303020206070C0B05" pitchFamily="66" charset="0"/>
            </a:endParaRPr>
          </a:p>
        </p:txBody>
      </p:sp>
    </p:spTree>
    <p:extLst>
      <p:ext uri="{BB962C8B-B14F-4D97-AF65-F5344CB8AC3E}">
        <p14:creationId xmlns:p14="http://schemas.microsoft.com/office/powerpoint/2010/main" val="19382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47587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11134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F38BC71-60AE-4E32-AA7F-8DE4505796A4}" type="datetimeFigureOut">
              <a:rPr lang="en-CA" smtClean="0"/>
              <a:t>2023-01-18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72203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8BC71-60AE-4E32-AA7F-8DE4505796A4}" type="datetimeFigureOut">
              <a:rPr lang="en-CA" smtClean="0"/>
              <a:t>2023-01-18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36061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F38BC71-60AE-4E32-AA7F-8DE4505796A4}" type="datetimeFigureOut">
              <a:rPr lang="en-CA" smtClean="0"/>
              <a:t>2023-01-18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170213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F38BC71-60AE-4E32-AA7F-8DE4505796A4}" type="datetimeFigureOut">
              <a:rPr lang="en-CA" smtClean="0"/>
              <a:t>2023-01-18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33188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F38BC71-60AE-4E32-AA7F-8DE4505796A4}" type="datetimeFigureOut">
              <a:rPr lang="en-CA" smtClean="0"/>
              <a:t>2023-01-18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64930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8BC71-60AE-4E32-AA7F-8DE4505796A4}" type="datetimeFigureOut">
              <a:rPr lang="en-CA" smtClean="0"/>
              <a:t>2023-01-18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42411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8BC71-60AE-4E32-AA7F-8DE4505796A4}" type="datetimeFigureOut">
              <a:rPr lang="en-CA" smtClean="0"/>
              <a:t>2023-01-18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361451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8BC71-60AE-4E32-AA7F-8DE4505796A4}" type="datetimeFigureOut">
              <a:rPr lang="en-CA" smtClean="0"/>
              <a:t>2023-01-18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728585-0EBF-4093-9538-5E8B2EAFC96B}" type="slidenum">
              <a:rPr lang="en-CA" smtClean="0"/>
              <a:t>‹#›</a:t>
            </a:fld>
            <a:endParaRPr lang="en-CA"/>
          </a:p>
        </p:txBody>
      </p:sp>
    </p:spTree>
    <p:extLst>
      <p:ext uri="{BB962C8B-B14F-4D97-AF65-F5344CB8AC3E}">
        <p14:creationId xmlns:p14="http://schemas.microsoft.com/office/powerpoint/2010/main" val="235561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https://png.pngtree.com/back_origin_pic/03/74/71/cc0c8ec8c2d1810fcfe8b8eecbeb69cf.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21450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8BC71-60AE-4E32-AA7F-8DE4505796A4}" type="datetimeFigureOut">
              <a:rPr lang="en-CA" smtClean="0"/>
              <a:t>2023-01-18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28585-0EBF-4093-9538-5E8B2EAFC96B}" type="slidenum">
              <a:rPr lang="en-CA" smtClean="0"/>
              <a:t>‹#›</a:t>
            </a:fld>
            <a:endParaRPr lang="en-CA"/>
          </a:p>
        </p:txBody>
      </p:sp>
      <p:sp>
        <p:nvSpPr>
          <p:cNvPr id="9" name="Isosceles Triangle 8"/>
          <p:cNvSpPr/>
          <p:nvPr userDrawn="1"/>
        </p:nvSpPr>
        <p:spPr>
          <a:xfrm>
            <a:off x="9087729" y="4346917"/>
            <a:ext cx="3126780" cy="2511083"/>
          </a:xfrm>
          <a:prstGeom prst="triangl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userDrawn="1"/>
        </p:nvSpPr>
        <p:spPr>
          <a:xfrm>
            <a:off x="6891900" y="4663530"/>
            <a:ext cx="7471229" cy="2123658"/>
          </a:xfrm>
          <a:prstGeom prst="rect">
            <a:avLst/>
          </a:prstGeom>
          <a:noFill/>
        </p:spPr>
        <p:txBody>
          <a:bodyPr wrap="square" rtlCol="0">
            <a:spAutoFit/>
          </a:bodyPr>
          <a:lstStyle/>
          <a:p>
            <a:pPr algn="ctr"/>
            <a:r>
              <a:rPr lang="en-CA" sz="4400" dirty="0" smtClean="0">
                <a:solidFill>
                  <a:srgbClr val="000000"/>
                </a:solidFill>
                <a:latin typeface="Intro Inline" panose="02000000000000000000" pitchFamily="50" charset="0"/>
              </a:rPr>
              <a:t>Sermon</a:t>
            </a:r>
          </a:p>
          <a:p>
            <a:pPr algn="ctr"/>
            <a:r>
              <a:rPr lang="en-CA" sz="4400" dirty="0" smtClean="0">
                <a:solidFill>
                  <a:srgbClr val="000000"/>
                </a:solidFill>
                <a:latin typeface="Intro Inline" panose="02000000000000000000" pitchFamily="50" charset="0"/>
              </a:rPr>
              <a:t> </a:t>
            </a:r>
          </a:p>
          <a:p>
            <a:pPr algn="ctr"/>
            <a:r>
              <a:rPr lang="en-CA" sz="4400" dirty="0" smtClean="0">
                <a:solidFill>
                  <a:srgbClr val="000000"/>
                </a:solidFill>
                <a:latin typeface="Intro Inline" panose="02000000000000000000" pitchFamily="50" charset="0"/>
              </a:rPr>
              <a:t>Mount</a:t>
            </a:r>
            <a:endParaRPr lang="en-CA" sz="4400" dirty="0">
              <a:solidFill>
                <a:srgbClr val="000000"/>
              </a:solidFill>
              <a:latin typeface="Intro Inline" panose="02000000000000000000" pitchFamily="50" charset="0"/>
            </a:endParaRPr>
          </a:p>
        </p:txBody>
      </p:sp>
      <p:sp>
        <p:nvSpPr>
          <p:cNvPr id="8" name="TextBox 7"/>
          <p:cNvSpPr txBox="1"/>
          <p:nvPr userDrawn="1"/>
        </p:nvSpPr>
        <p:spPr>
          <a:xfrm>
            <a:off x="9729714" y="4792496"/>
            <a:ext cx="9266830" cy="1631216"/>
          </a:xfrm>
          <a:prstGeom prst="rect">
            <a:avLst/>
          </a:prstGeom>
          <a:noFill/>
        </p:spPr>
        <p:txBody>
          <a:bodyPr wrap="square" rtlCol="0">
            <a:spAutoFit/>
          </a:bodyPr>
          <a:lstStyle/>
          <a:p>
            <a:r>
              <a:rPr lang="en-CA" sz="10000" dirty="0" smtClean="0">
                <a:latin typeface="Palace Script MT" panose="030303020206070C0B05" pitchFamily="66" charset="0"/>
              </a:rPr>
              <a:t>on the</a:t>
            </a:r>
            <a:endParaRPr lang="en-CA" sz="10000" dirty="0">
              <a:latin typeface="Palace Script MT" panose="030303020206070C0B05" pitchFamily="66" charset="0"/>
            </a:endParaRPr>
          </a:p>
        </p:txBody>
      </p:sp>
    </p:spTree>
    <p:extLst>
      <p:ext uri="{BB962C8B-B14F-4D97-AF65-F5344CB8AC3E}">
        <p14:creationId xmlns:p14="http://schemas.microsoft.com/office/powerpoint/2010/main" val="2270682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a:solidFill>
            <a:schemeClr val="bg1"/>
          </a:solidFill>
          <a:effectLst>
            <a:outerShdw blurRad="38100" dist="38100" dir="2700000" algn="tl">
              <a:srgbClr val="000000">
                <a:alpha val="43137"/>
              </a:srgbClr>
            </a:outerShdw>
          </a:effectLst>
          <a:latin typeface="Intro Inline"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38100" dist="38100" dir="2700000" algn="tl">
              <a:srgbClr val="000000">
                <a:alpha val="43137"/>
              </a:srgbClr>
            </a:outerShdw>
          </a:effectLst>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4.jpeg"/><Relationship Id="rId18" Type="http://schemas.openxmlformats.org/officeDocument/2006/relationships/image" Target="../media/image16.jpeg"/><Relationship Id="rId26" Type="http://schemas.openxmlformats.org/officeDocument/2006/relationships/image" Target="../media/image20.jpeg"/><Relationship Id="rId39" Type="http://schemas.openxmlformats.org/officeDocument/2006/relationships/image" Target="../media/image26.jpeg"/><Relationship Id="rId21" Type="http://schemas.openxmlformats.org/officeDocument/2006/relationships/hyperlink" Target="https://nortonsafe.search.ask.com/images?o=APN12423&amp;l=dir&amp;qo=serpSearchTopBox&amp;doi=2022-12-06&amp;p2=%5eEQ%5ezz30ca%5e&amp;ctype=pictures&amp;ueid=966c19ad-47b5-42c2-8702-7948b4ac76d6&amp;q=Hunger+and+Thirst+After+Righteousness" TargetMode="External"/><Relationship Id="rId34" Type="http://schemas.openxmlformats.org/officeDocument/2006/relationships/hyperlink" Target="https://nortonsafe.search.ask.com/images?o=APN12423&amp;l=dir&amp;qo=serpSearchTopBox&amp;doi=2022-12-06&amp;p2=%5eEQ%5ezz30ca%5e&amp;ctype=pictures&amp;ueid=966c19ad-47b5-42c2-8702-7948b4ac76d6&amp;q=Quotes+About+Righteousness" TargetMode="External"/><Relationship Id="rId42" Type="http://schemas.openxmlformats.org/officeDocument/2006/relationships/hyperlink" Target="https://nortonsafe.search.ask.com/images?o=APN12423&amp;l=dir&amp;qo=serpSearchTopBox&amp;doi=2022-12-06&amp;p2=%5eEQ%5ezz30ca%5e&amp;ctype=pictures&amp;ueid=966c19ad-47b5-42c2-8702-7948b4ac76d6&amp;q=Honor+Your+Father+and+Mother" TargetMode="External"/><Relationship Id="rId47" Type="http://schemas.openxmlformats.org/officeDocument/2006/relationships/image" Target="../media/image30.jpeg"/><Relationship Id="rId50" Type="http://schemas.openxmlformats.org/officeDocument/2006/relationships/hyperlink" Target="https://nortonsafe.search.ask.com/images?o=APN12423&amp;l=dir&amp;qo=serpSearchTopBox&amp;doi=2022-12-06&amp;p2=%5eEQ%5ezz30ca%5e&amp;ctype=pictures&amp;ueid=966c19ad-47b5-42c2-8702-7948b4ac76d6&amp;q=Hunger+for+the+Lord" TargetMode="External"/><Relationship Id="rId55" Type="http://schemas.openxmlformats.org/officeDocument/2006/relationships/image" Target="../media/image34.jpeg"/><Relationship Id="rId63" Type="http://schemas.openxmlformats.org/officeDocument/2006/relationships/image" Target="../media/image38.jpeg"/><Relationship Id="rId68" Type="http://schemas.openxmlformats.org/officeDocument/2006/relationships/hyperlink" Target="https://nortonsafe.search.ask.com/images?o=APN12423&amp;l=dir&amp;qo=serpSearchTopBox&amp;doi=2022-12-06&amp;p2=%5eEQ%5ezz30ca%5e&amp;ctype=pictures&amp;ueid=966c19ad-47b5-42c2-8702-7948b4ac76d6&amp;q=Hunger+and+Thirst+for+Righteousness+Saint" TargetMode="External"/><Relationship Id="rId7" Type="http://schemas.openxmlformats.org/officeDocument/2006/relationships/hyperlink" Target="https://nortonsafe.search.ask.com/images?o=APN12423&amp;l=dir&amp;qo=serpSearchTopBox&amp;doi=2022-12-06&amp;p2=%5eEQ%5ezz30ca%5e&amp;ctype=pictures&amp;ueid=966c19ad-47b5-42c2-8702-7948b4ac76d6&amp;q=Thirst+for+Righteousness" TargetMode="External"/><Relationship Id="rId71" Type="http://schemas.openxmlformats.org/officeDocument/2006/relationships/image" Target="../media/image41.jpeg"/><Relationship Id="rId2" Type="http://schemas.openxmlformats.org/officeDocument/2006/relationships/image" Target="../media/image8.jpeg"/><Relationship Id="rId16" Type="http://schemas.openxmlformats.org/officeDocument/2006/relationships/hyperlink" Target="https://nortonsafe.search.ask.com/images?o=APN12423&amp;l=dir&amp;qo=serpSearchTopBox&amp;doi=2022-12-06&amp;p2=%5eEQ%5ezz30ca%5e&amp;ctype=pictures&amp;ueid=966c19ad-47b5-42c2-8702-7948b4ac76d6&amp;q=Blessed+Are+Those+Who+Hunger" TargetMode="External"/><Relationship Id="rId29"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3.jpeg"/><Relationship Id="rId24" Type="http://schemas.openxmlformats.org/officeDocument/2006/relationships/image" Target="../media/image19.jpeg"/><Relationship Id="rId32" Type="http://schemas.openxmlformats.org/officeDocument/2006/relationships/hyperlink" Target="https://nortonsafe.search.ask.com/images?o=APN12423&amp;l=dir&amp;qo=serpSearchTopBox&amp;doi=2022-12-06&amp;p2=%5eEQ%5ezz30ca%5e&amp;ctype=pictures&amp;ueid=966c19ad-47b5-42c2-8702-7948b4ac76d6&amp;q=Hunger+Quotes" TargetMode="External"/><Relationship Id="rId37" Type="http://schemas.openxmlformats.org/officeDocument/2006/relationships/image" Target="../media/image25.jpeg"/><Relationship Id="rId40" Type="http://schemas.openxmlformats.org/officeDocument/2006/relationships/hyperlink" Target="https://nortonsafe.search.ask.com/images?o=APN12423&amp;l=dir&amp;qo=serpSearchTopBox&amp;doi=2022-12-06&amp;p2=%5eEQ%5ezz30ca%5e&amp;ctype=pictures&amp;ueid=966c19ad-47b5-42c2-8702-7948b4ac76d6&amp;q=Righteousness+and+Justice" TargetMode="External"/><Relationship Id="rId45" Type="http://schemas.openxmlformats.org/officeDocument/2006/relationships/image" Target="../media/image29.jpeg"/><Relationship Id="rId53" Type="http://schemas.openxmlformats.org/officeDocument/2006/relationships/image" Target="../media/image33.jpeg"/><Relationship Id="rId58" Type="http://schemas.openxmlformats.org/officeDocument/2006/relationships/hyperlink" Target="https://nortonsafe.search.ask.com/images?o=APN12423&amp;l=dir&amp;qo=serpSearchTopBox&amp;doi=2022-12-06&amp;p2=%5eEQ%5ezz30ca%5e&amp;ctype=pictures&amp;ueid=966c19ad-47b5-42c2-8702-7948b4ac76d6&amp;q=Thirsting+for+Righteousness" TargetMode="External"/><Relationship Id="rId66" Type="http://schemas.openxmlformats.org/officeDocument/2006/relationships/image" Target="../media/image39.jpeg"/><Relationship Id="rId5" Type="http://schemas.openxmlformats.org/officeDocument/2006/relationships/hyperlink" Target="https://nortonsafe.search.ask.com/images?o=APN12423&amp;l=dir&amp;qo=serpSearchTopBox&amp;doi=2022-12-06&amp;p2=%5eEQ%5ezz30ca%5e&amp;ctype=pictures&amp;ueid=966c19ad-47b5-42c2-8702-7948b4ac76d6&amp;q=Hunger+and+Thirst" TargetMode="External"/><Relationship Id="rId15" Type="http://schemas.openxmlformats.org/officeDocument/2006/relationships/image" Target="../media/image15.jpeg"/><Relationship Id="rId23" Type="http://schemas.openxmlformats.org/officeDocument/2006/relationships/hyperlink" Target="https://nortonsafe.search.ask.com/images?o=APN12423&amp;l=dir&amp;qo=serpSearchTopBox&amp;doi=2022-12-06&amp;p2=%5eEQ%5ezz30ca%5e&amp;ctype=pictures&amp;ueid=966c19ad-47b5-42c2-8702-7948b4ac76d6&amp;q=Matthew+5:6+KJV" TargetMode="External"/><Relationship Id="rId28" Type="http://schemas.openxmlformats.org/officeDocument/2006/relationships/hyperlink" Target="https://nortonsafe.search.ask.com/images?o=APN12423&amp;l=dir&amp;qo=serpSearchTopBox&amp;doi=2022-12-06&amp;p2=%5eEQ%5ezz30ca%5e&amp;ctype=pictures&amp;ueid=966c19ad-47b5-42c2-8702-7948b4ac76d6&amp;q=Thirst+for+God+Quotes" TargetMode="External"/><Relationship Id="rId36" Type="http://schemas.openxmlformats.org/officeDocument/2006/relationships/hyperlink" Target="https://nortonsafe.search.ask.com/images?o=APN12423&amp;l=dir&amp;qo=serpSearchTopBox&amp;doi=2022-12-06&amp;p2=%5eEQ%5ezz30ca%5e&amp;ctype=pictures&amp;ueid=966c19ad-47b5-42c2-8702-7948b4ac76d6&amp;q=The+Sanctity+of+Marriage" TargetMode="External"/><Relationship Id="rId49" Type="http://schemas.openxmlformats.org/officeDocument/2006/relationships/image" Target="../media/image31.jpeg"/><Relationship Id="rId57" Type="http://schemas.openxmlformats.org/officeDocument/2006/relationships/image" Target="../media/image35.jpeg"/><Relationship Id="rId61" Type="http://schemas.openxmlformats.org/officeDocument/2006/relationships/image" Target="../media/image37.jpeg"/><Relationship Id="rId10" Type="http://schemas.openxmlformats.org/officeDocument/2006/relationships/hyperlink" Target="https://nortonsafe.search.ask.com/images?o=APN12423&amp;l=dir&amp;qo=serpSearchTopBox&amp;doi=2022-12-06&amp;p2=%5eEQ%5ezz30ca%5e&amp;ctype=pictures&amp;ueid=966c19ad-47b5-42c2-8702-7948b4ac76d6&amp;q=Righteousness+Prayer" TargetMode="External"/><Relationship Id="rId19" Type="http://schemas.openxmlformats.org/officeDocument/2006/relationships/hyperlink" Target="https://nortonsafe.search.ask.com/images?o=APN12423&amp;l=dir&amp;qo=serpSearchTopBox&amp;doi=2022-12-06&amp;p2=%5eEQ%5ezz30ca%5e&amp;ctype=pictures&amp;ueid=966c19ad-47b5-42c2-8702-7948b4ac76d6&amp;q=Christian+Spiritual+Awakening" TargetMode="External"/><Relationship Id="rId31" Type="http://schemas.openxmlformats.org/officeDocument/2006/relationships/image" Target="../media/image22.jpeg"/><Relationship Id="rId44" Type="http://schemas.openxmlformats.org/officeDocument/2006/relationships/hyperlink" Target="https://nortonsafe.search.ask.com/images?o=APN12423&amp;l=dir&amp;qo=serpSearchTopBox&amp;doi=2022-12-06&amp;p2=%5eEQ%5ezz30ca%5e&amp;ctype=pictures&amp;ueid=966c19ad-47b5-42c2-8702-7948b4ac76d6&amp;q=Jesus+Thirst" TargetMode="External"/><Relationship Id="rId52" Type="http://schemas.openxmlformats.org/officeDocument/2006/relationships/hyperlink" Target="https://nortonsafe.search.ask.com/images?o=APN12423&amp;l=dir&amp;qo=serpSearchTopBox&amp;doi=2022-12-06&amp;p2=%5eEQ%5ezz30ca%5e&amp;ctype=pictures&amp;ueid=966c19ad-47b5-42c2-8702-7948b4ac76d6&amp;q=Hunger+for+Truth+Scripture" TargetMode="External"/><Relationship Id="rId60" Type="http://schemas.openxmlformats.org/officeDocument/2006/relationships/hyperlink" Target="https://nortonsafe.search.ask.com/images?o=APN12423&amp;l=dir&amp;qo=serpSearchTopBox&amp;doi=2022-12-06&amp;p2=%5eEQ%5ezz30ca%5e&amp;ctype=pictures&amp;ueid=966c19ad-47b5-42c2-8702-7948b4ac76d6&amp;q=Christ+Righteousness" TargetMode="External"/><Relationship Id="rId65" Type="http://schemas.openxmlformats.org/officeDocument/2006/relationships/hyperlink" Target="https://nortonsafe.search.ask.com/images?o=APN12423&amp;l=dir&amp;qo=serpSearchTopBox&amp;doi=2022-12-06&amp;p2=%5eEQ%5ezz30ca%5e&amp;ctype=pictures&amp;ueid=966c19ad-47b5-42c2-8702-7948b4ac76d6&amp;q=Persecuted+for+Righteousness+Sake" TargetMode="External"/><Relationship Id="rId4" Type="http://schemas.openxmlformats.org/officeDocument/2006/relationships/image" Target="../media/image10.jpeg"/><Relationship Id="rId9" Type="http://schemas.openxmlformats.org/officeDocument/2006/relationships/hyperlink" Target="https://nortonsafe.search.ask.com/images?o=APN12423&amp;l=dir&amp;qo=serpSearchTopBox&amp;doi=2022-12-06&amp;p2=%5eEQ%5ezz30ca%5e&amp;ctype=pictures&amp;ueid=966c19ad-47b5-42c2-8702-7948b4ac76d6&amp;q=Hunger+for+God" TargetMode="External"/><Relationship Id="rId14" Type="http://schemas.openxmlformats.org/officeDocument/2006/relationships/hyperlink" Target="https://nortonsafe.search.ask.com/images?o=APN12423&amp;l=dir&amp;qo=serpSearchTopBox&amp;doi=2022-12-06&amp;p2=%5eEQ%5ezz30ca%5e&amp;ctype=pictures&amp;ueid=966c19ad-47b5-42c2-8702-7948b4ac76d6&amp;q=Hunger+and+Thirst+for+Righteousness+Images" TargetMode="External"/><Relationship Id="rId22" Type="http://schemas.openxmlformats.org/officeDocument/2006/relationships/image" Target="../media/image18.jpeg"/><Relationship Id="rId27" Type="http://schemas.openxmlformats.org/officeDocument/2006/relationships/hyperlink" Target="https://nortonsafe.search.ask.com/images?o=APN12423&amp;l=dir&amp;qo=serpSearchTopBox&amp;doi=2022-12-06&amp;p2=%5eEQ%5ezz30ca%5e&amp;ctype=pictures&amp;ueid=966c19ad-47b5-42c2-8702-7948b4ac76d6&amp;q=Hungry+Thirsty" TargetMode="External"/><Relationship Id="rId30" Type="http://schemas.openxmlformats.org/officeDocument/2006/relationships/hyperlink" Target="https://nortonsafe.search.ask.com/images?o=APN12423&amp;l=dir&amp;qo=serpSearchTopBox&amp;doi=2022-12-06&amp;p2=%5eEQ%5ezz30ca%5e&amp;ctype=pictures&amp;ueid=966c19ad-47b5-42c2-8702-7948b4ac76d6&amp;q=Blessed+Are+They+Who+Hunger+and+Thirst+for+Righteousness" TargetMode="External"/><Relationship Id="rId35" Type="http://schemas.openxmlformats.org/officeDocument/2006/relationships/image" Target="../media/image24.jpeg"/><Relationship Id="rId43" Type="http://schemas.openxmlformats.org/officeDocument/2006/relationships/image" Target="../media/image28.jpeg"/><Relationship Id="rId48" Type="http://schemas.openxmlformats.org/officeDocument/2006/relationships/hyperlink" Target="https://nortonsafe.search.ask.com/images?o=APN12423&amp;l=dir&amp;qo=serpSearchTopBox&amp;doi=2022-12-06&amp;p2=%5eEQ%5ezz30ca%5e&amp;ctype=pictures&amp;ueid=966c19ad-47b5-42c2-8702-7948b4ac76d6&amp;q=Blessed+Are+Those+Who+Hunger+and+Thirst+Coloring+Page" TargetMode="External"/><Relationship Id="rId56" Type="http://schemas.openxmlformats.org/officeDocument/2006/relationships/hyperlink" Target="https://nortonsafe.search.ask.com/images?o=APN12423&amp;l=dir&amp;qo=serpSearchTopBox&amp;doi=2022-12-06&amp;p2=%5eEQ%5ezz30ca%5e&amp;ctype=pictures&amp;ueid=966c19ad-47b5-42c2-8702-7948b4ac76d6&amp;q=Hunger+for+God's+Word" TargetMode="External"/><Relationship Id="rId64" Type="http://schemas.openxmlformats.org/officeDocument/2006/relationships/hyperlink" Target="https://nortonsafe.search.ask.com/images?o=APN12423&amp;l=dir&amp;qo=serpSearchTopBox&amp;doi=2022-12-06&amp;p2=%5eEQ%5ezz30ca%5e&amp;ctype=pictures&amp;ueid=966c19ad-47b5-42c2-8702-7948b4ac76d6&amp;q=Blessed+Are+They+That+Hunger+and+Thirst" TargetMode="External"/><Relationship Id="rId69" Type="http://schemas.openxmlformats.org/officeDocument/2006/relationships/image" Target="../media/image40.jpeg"/><Relationship Id="rId8" Type="http://schemas.openxmlformats.org/officeDocument/2006/relationships/image" Target="../media/image12.jpeg"/><Relationship Id="rId51" Type="http://schemas.openxmlformats.org/officeDocument/2006/relationships/image" Target="../media/image32.jpeg"/><Relationship Id="rId72" Type="http://schemas.openxmlformats.org/officeDocument/2006/relationships/image" Target="../media/image42.jpeg"/><Relationship Id="rId3" Type="http://schemas.openxmlformats.org/officeDocument/2006/relationships/image" Target="../media/image9.jpeg"/><Relationship Id="rId12" Type="http://schemas.openxmlformats.org/officeDocument/2006/relationships/hyperlink" Target="https://nortonsafe.search.ask.com/images?o=APN12423&amp;l=dir&amp;qo=serpSearchTopBox&amp;doi=2022-12-06&amp;p2=%5eEQ%5ezz30ca%5e&amp;ctype=pictures&amp;ueid=966c19ad-47b5-42c2-8702-7948b4ac76d6&amp;q=Blessed" TargetMode="External"/><Relationship Id="rId17" Type="http://schemas.openxmlformats.org/officeDocument/2006/relationships/hyperlink" Target="https://nortonsafe.search.ask.com/images?o=APN12423&amp;l=dir&amp;qo=serpSearchTopBox&amp;doi=2022-12-06&amp;p2=%5eEQ%5ezz30ca%5e&amp;ctype=pictures&amp;ueid=966c19ad-47b5-42c2-8702-7948b4ac76d6&amp;q=Blessed+Are+Those+Who+Hunger+and+Thirst+for+Righteousness" TargetMode="External"/><Relationship Id="rId25" Type="http://schemas.openxmlformats.org/officeDocument/2006/relationships/hyperlink" Target="https://nortonsafe.search.ask.com/images?o=APN12423&amp;l=dir&amp;qo=serpSearchTopBox&amp;doi=2022-12-06&amp;p2=%5eEQ%5ezz30ca%5e&amp;ctype=pictures&amp;ueid=966c19ad-47b5-42c2-8702-7948b4ac76d6&amp;q=They+Thirst" TargetMode="External"/><Relationship Id="rId33" Type="http://schemas.openxmlformats.org/officeDocument/2006/relationships/image" Target="../media/image23.jpeg"/><Relationship Id="rId38" Type="http://schemas.openxmlformats.org/officeDocument/2006/relationships/hyperlink" Target="https://nortonsafe.search.ask.com/images?o=APN12423&amp;l=dir&amp;qo=serpSearchTopBox&amp;doi=2022-12-06&amp;p2=%5eEQ%5ezz30ca%5e&amp;ctype=pictures&amp;ueid=966c19ad-47b5-42c2-8702-7948b4ac76d6&amp;q=Love+Your+Enemies+Bible+Verse" TargetMode="External"/><Relationship Id="rId46" Type="http://schemas.openxmlformats.org/officeDocument/2006/relationships/hyperlink" Target="https://nortonsafe.search.ask.com/images?o=APN12423&amp;l=dir&amp;qo=serpSearchTopBox&amp;doi=2022-12-06&amp;p2=%5eEQ%5ezz30ca%5e&amp;ctype=pictures&amp;ueid=966c19ad-47b5-42c2-8702-7948b4ac76d6&amp;q=Scripture+Matthew+6+5" TargetMode="External"/><Relationship Id="rId59" Type="http://schemas.openxmlformats.org/officeDocument/2006/relationships/image" Target="../media/image36.jpeg"/><Relationship Id="rId67" Type="http://schemas.openxmlformats.org/officeDocument/2006/relationships/hyperlink" Target="https://nortonsafe.search.ask.com/images?o=APN12423&amp;l=dir&amp;qo=serpSearchTopBox&amp;doi=2022-12-06&amp;p2=%5eEQ%5ezz30ca%5e&amp;ctype=pictures&amp;ueid=966c19ad-47b5-42c2-8702-7948b4ac76d6&amp;q=Bless+The+Hunger" TargetMode="External"/><Relationship Id="rId20" Type="http://schemas.openxmlformats.org/officeDocument/2006/relationships/image" Target="../media/image17.jpeg"/><Relationship Id="rId41" Type="http://schemas.openxmlformats.org/officeDocument/2006/relationships/image" Target="../media/image27.jpeg"/><Relationship Id="rId54" Type="http://schemas.openxmlformats.org/officeDocument/2006/relationships/hyperlink" Target="https://nortonsafe.search.ask.com/images?o=APN12423&amp;l=dir&amp;qo=serpSearchTopBox&amp;doi=2022-12-06&amp;p2=%5eEQ%5ezz30ca%5e&amp;ctype=pictures&amp;ueid=966c19ad-47b5-42c2-8702-7948b4ac76d6&amp;q=Blessed+Are+You+Who+Hunger" TargetMode="External"/><Relationship Id="rId62" Type="http://schemas.openxmlformats.org/officeDocument/2006/relationships/hyperlink" Target="https://nortonsafe.search.ask.com/images?o=APN12423&amp;l=dir&amp;qo=serpSearchTopBox&amp;doi=2022-12-06&amp;p2=%5eEQ%5ezz30ca%5e&amp;ctype=pictures&amp;ueid=966c19ad-47b5-42c2-8702-7948b4ac76d6&amp;q=Free+Gift+of+Righteousness" TargetMode="External"/><Relationship Id="rId70" Type="http://schemas.openxmlformats.org/officeDocument/2006/relationships/hyperlink" Target="https://nortonsafe.search.ask.com/images?o=APN12423&amp;l=dir&amp;qo=serpSearchTopBox&amp;doi=2022-12-06&amp;p2=%5eEQ%5ezz30ca%5e&amp;ctype=pictures&amp;ueid=966c19ad-47b5-42c2-8702-7948b4ac76d6&amp;q=Righteous+Go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682288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7175"/>
            <a:ext cx="10291763" cy="6557963"/>
          </a:xfrm>
        </p:spPr>
        <p:txBody>
          <a:bodyPr>
            <a:normAutofit/>
          </a:bodyPr>
          <a:lstStyle/>
          <a:p>
            <a:pPr>
              <a:spcBef>
                <a:spcPts val="600"/>
              </a:spcBef>
            </a:pPr>
            <a:r>
              <a:rPr lang="en-CA" b="1" dirty="0" smtClean="0">
                <a:solidFill>
                  <a:srgbClr val="000000"/>
                </a:solidFill>
                <a:effectLst/>
              </a:rPr>
              <a:t>By </a:t>
            </a:r>
            <a:r>
              <a:rPr lang="en-CA" b="1" dirty="0">
                <a:solidFill>
                  <a:srgbClr val="000000"/>
                </a:solidFill>
                <a:effectLst/>
              </a:rPr>
              <a:t>the power of the Holy Spirit in us, we cannot help be </a:t>
            </a:r>
            <a:r>
              <a:rPr lang="en-CA" b="1" dirty="0" smtClean="0">
                <a:solidFill>
                  <a:srgbClr val="000000"/>
                </a:solidFill>
                <a:effectLst/>
              </a:rPr>
              <a:t>salt </a:t>
            </a:r>
            <a:r>
              <a:rPr lang="en-CA" b="1" dirty="0">
                <a:solidFill>
                  <a:srgbClr val="000000"/>
                </a:solidFill>
                <a:effectLst/>
              </a:rPr>
              <a:t>and light in the world, but our passage today also issues us some caution. </a:t>
            </a:r>
            <a:endParaRPr lang="en-CA" b="1" dirty="0" smtClean="0">
              <a:solidFill>
                <a:srgbClr val="000000"/>
              </a:solidFill>
              <a:effectLst/>
            </a:endParaRPr>
          </a:p>
          <a:p>
            <a:pPr>
              <a:spcBef>
                <a:spcPts val="600"/>
              </a:spcBef>
            </a:pPr>
            <a:r>
              <a:rPr lang="en-CA" b="1" dirty="0" smtClean="0">
                <a:solidFill>
                  <a:srgbClr val="000000"/>
                </a:solidFill>
                <a:effectLst/>
              </a:rPr>
              <a:t>By </a:t>
            </a:r>
            <a:r>
              <a:rPr lang="en-CA" b="1" dirty="0">
                <a:solidFill>
                  <a:srgbClr val="000000"/>
                </a:solidFill>
                <a:effectLst/>
              </a:rPr>
              <a:t>incorrect living, we can lose our saltiness or cover our brightness. </a:t>
            </a:r>
            <a:endParaRPr lang="en-CA" b="1" dirty="0" smtClean="0">
              <a:solidFill>
                <a:srgbClr val="000000"/>
              </a:solidFill>
              <a:effectLst/>
            </a:endParaRPr>
          </a:p>
          <a:p>
            <a:pPr>
              <a:spcBef>
                <a:spcPts val="600"/>
              </a:spcBef>
            </a:pPr>
            <a:r>
              <a:rPr lang="en-CA" b="1" dirty="0" smtClean="0">
                <a:solidFill>
                  <a:srgbClr val="000000"/>
                </a:solidFill>
                <a:effectLst/>
              </a:rPr>
              <a:t>Salt </a:t>
            </a:r>
            <a:r>
              <a:rPr lang="en-CA" b="1" dirty="0">
                <a:solidFill>
                  <a:srgbClr val="000000"/>
                </a:solidFill>
                <a:effectLst/>
              </a:rPr>
              <a:t>can't stop being salt, but of course if it were to do so, it would no longer be of any value as salt. </a:t>
            </a:r>
            <a:endParaRPr lang="en-CA" b="1" dirty="0" smtClean="0">
              <a:solidFill>
                <a:srgbClr val="000000"/>
              </a:solidFill>
              <a:effectLst/>
            </a:endParaRPr>
          </a:p>
          <a:p>
            <a:pPr>
              <a:spcBef>
                <a:spcPts val="600"/>
              </a:spcBef>
            </a:pPr>
            <a:r>
              <a:rPr lang="en-CA" b="1" dirty="0" smtClean="0">
                <a:solidFill>
                  <a:srgbClr val="000000"/>
                </a:solidFill>
                <a:effectLst/>
              </a:rPr>
              <a:t>Light </a:t>
            </a:r>
            <a:r>
              <a:rPr lang="en-CA" b="1" dirty="0">
                <a:solidFill>
                  <a:srgbClr val="000000"/>
                </a:solidFill>
                <a:effectLst/>
              </a:rPr>
              <a:t>enlightens, but if it were to somehow not be permitted to shine, it would no longer be </a:t>
            </a:r>
            <a:r>
              <a:rPr lang="en-CA" b="1" dirty="0" smtClean="0">
                <a:solidFill>
                  <a:srgbClr val="000000"/>
                </a:solidFill>
                <a:effectLst/>
              </a:rPr>
              <a:t>                              of </a:t>
            </a:r>
            <a:r>
              <a:rPr lang="en-CA" b="1" dirty="0">
                <a:solidFill>
                  <a:srgbClr val="000000"/>
                </a:solidFill>
                <a:effectLst/>
              </a:rPr>
              <a:t>value as light. </a:t>
            </a:r>
            <a:endParaRPr lang="en-CA" b="1" dirty="0" smtClean="0">
              <a:solidFill>
                <a:srgbClr val="000000"/>
              </a:solidFill>
              <a:effectLst/>
            </a:endParaRPr>
          </a:p>
          <a:p>
            <a:pPr>
              <a:spcBef>
                <a:spcPts val="600"/>
              </a:spcBef>
            </a:pPr>
            <a:r>
              <a:rPr lang="en-CA" b="1" dirty="0" smtClean="0">
                <a:solidFill>
                  <a:srgbClr val="000000"/>
                </a:solidFill>
                <a:effectLst/>
              </a:rPr>
              <a:t>We </a:t>
            </a:r>
            <a:r>
              <a:rPr lang="en-CA" b="1" dirty="0">
                <a:solidFill>
                  <a:srgbClr val="000000"/>
                </a:solidFill>
                <a:effectLst/>
              </a:rPr>
              <a:t>must ensure we do not become hidden </a:t>
            </a:r>
            <a:r>
              <a:rPr lang="en-CA" b="1" dirty="0" smtClean="0">
                <a:solidFill>
                  <a:srgbClr val="000000"/>
                </a:solidFill>
                <a:effectLst/>
              </a:rPr>
              <a:t>                              light </a:t>
            </a:r>
            <a:r>
              <a:rPr lang="en-CA" b="1" dirty="0">
                <a:solidFill>
                  <a:srgbClr val="000000"/>
                </a:solidFill>
                <a:effectLst/>
              </a:rPr>
              <a:t>or </a:t>
            </a:r>
            <a:r>
              <a:rPr lang="en-CA" b="1" dirty="0" err="1">
                <a:solidFill>
                  <a:srgbClr val="000000"/>
                </a:solidFill>
                <a:effectLst/>
              </a:rPr>
              <a:t>unsalty</a:t>
            </a:r>
            <a:r>
              <a:rPr lang="en-CA" b="1" dirty="0">
                <a:solidFill>
                  <a:srgbClr val="000000"/>
                </a:solidFill>
                <a:effectLst/>
              </a:rPr>
              <a:t> salt as followers of Jesus.  </a:t>
            </a:r>
          </a:p>
          <a:p>
            <a:endParaRPr lang="en-CA" b="1" dirty="0">
              <a:solidFill>
                <a:srgbClr val="000000"/>
              </a:solidFill>
            </a:endParaRPr>
          </a:p>
        </p:txBody>
      </p:sp>
    </p:spTree>
    <p:extLst>
      <p:ext uri="{BB962C8B-B14F-4D97-AF65-F5344CB8AC3E}">
        <p14:creationId xmlns:p14="http://schemas.microsoft.com/office/powerpoint/2010/main" val="1830133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solidFill>
                  <a:srgbClr val="000000"/>
                </a:solidFill>
              </a:rPr>
              <a:t>QUESTION</a:t>
            </a:r>
            <a:endParaRPr lang="en-CA" dirty="0">
              <a:solidFill>
                <a:srgbClr val="000000"/>
              </a:solidFill>
            </a:endParaRPr>
          </a:p>
        </p:txBody>
      </p:sp>
      <p:sp>
        <p:nvSpPr>
          <p:cNvPr id="3" name="Content Placeholder 2"/>
          <p:cNvSpPr>
            <a:spLocks noGrp="1"/>
          </p:cNvSpPr>
          <p:nvPr>
            <p:ph idx="1"/>
          </p:nvPr>
        </p:nvSpPr>
        <p:spPr>
          <a:xfrm>
            <a:off x="838200" y="1825625"/>
            <a:ext cx="7348538" cy="4351338"/>
          </a:xfrm>
        </p:spPr>
        <p:txBody>
          <a:bodyPr/>
          <a:lstStyle/>
          <a:p>
            <a:r>
              <a:rPr lang="en-CA" b="1" dirty="0">
                <a:solidFill>
                  <a:srgbClr val="000000"/>
                </a:solidFill>
                <a:effectLst/>
              </a:rPr>
              <a:t>W</a:t>
            </a:r>
            <a:r>
              <a:rPr lang="en-CA" b="1" dirty="0" smtClean="0">
                <a:solidFill>
                  <a:srgbClr val="000000"/>
                </a:solidFill>
                <a:effectLst/>
              </a:rPr>
              <a:t>hat might it mean for a follower of Jesus to become </a:t>
            </a:r>
            <a:r>
              <a:rPr lang="en-CA" b="1" dirty="0" err="1" smtClean="0">
                <a:solidFill>
                  <a:srgbClr val="000000"/>
                </a:solidFill>
                <a:effectLst/>
              </a:rPr>
              <a:t>unsalty</a:t>
            </a:r>
            <a:r>
              <a:rPr lang="en-CA" b="1" dirty="0" smtClean="0">
                <a:solidFill>
                  <a:srgbClr val="000000"/>
                </a:solidFill>
                <a:effectLst/>
              </a:rPr>
              <a:t> or to hide their light under a bowl? </a:t>
            </a:r>
          </a:p>
          <a:p>
            <a:r>
              <a:rPr lang="en-CA" b="1" dirty="0" smtClean="0">
                <a:solidFill>
                  <a:srgbClr val="000000"/>
                </a:solidFill>
                <a:effectLst/>
              </a:rPr>
              <a:t>We become </a:t>
            </a:r>
            <a:r>
              <a:rPr lang="en-CA" b="1" dirty="0" err="1" smtClean="0">
                <a:solidFill>
                  <a:srgbClr val="000000"/>
                </a:solidFill>
                <a:effectLst/>
              </a:rPr>
              <a:t>unsalty</a:t>
            </a:r>
            <a:r>
              <a:rPr lang="en-CA" b="1" dirty="0" smtClean="0">
                <a:solidFill>
                  <a:srgbClr val="000000"/>
                </a:solidFill>
                <a:effectLst/>
              </a:rPr>
              <a:t> salt or place a bowl over our lamp when we fail to live according to our calling, when we don’t live up to our incredible nature as followers of Jesus.</a:t>
            </a:r>
            <a:endParaRPr lang="en-CA" b="1" dirty="0">
              <a:solidFill>
                <a:srgbClr val="000000"/>
              </a:solidFill>
              <a:effectLst/>
            </a:endParaRPr>
          </a:p>
        </p:txBody>
      </p:sp>
      <p:sp>
        <p:nvSpPr>
          <p:cNvPr id="8" name="Oval 7"/>
          <p:cNvSpPr/>
          <p:nvPr/>
        </p:nvSpPr>
        <p:spPr>
          <a:xfrm>
            <a:off x="8472486" y="379413"/>
            <a:ext cx="3257550" cy="33210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2" descr="https://static.vecteezy.com/system/resources/previews/000/500/831/original/question-icon-design-vector.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1830" y="365125"/>
            <a:ext cx="3384319" cy="338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8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136522"/>
            <a:ext cx="10882312" cy="5762625"/>
          </a:xfrm>
        </p:spPr>
        <p:txBody>
          <a:bodyPr>
            <a:noAutofit/>
          </a:bodyPr>
          <a:lstStyle/>
          <a:p>
            <a:r>
              <a:rPr lang="en-CA" b="1" dirty="0">
                <a:solidFill>
                  <a:srgbClr val="000000"/>
                </a:solidFill>
                <a:effectLst/>
              </a:rPr>
              <a:t>“As a prisoner for the Lord, then, I urge you to live a life worthy of the calling you have received ... You were taught, with regard to your former way of life, to put off your old self, which is being corrupted by its deceitful desires; to be made new in the attitude of your minds; and to put on the new self, created to be like God in true righteousness and holiness”. (Ephesians 4:1, 22-24)</a:t>
            </a:r>
          </a:p>
          <a:p>
            <a:r>
              <a:rPr lang="en-CA" b="1" dirty="0" smtClean="0">
                <a:solidFill>
                  <a:srgbClr val="000000"/>
                </a:solidFill>
                <a:effectLst/>
              </a:rPr>
              <a:t>To </a:t>
            </a:r>
            <a:r>
              <a:rPr lang="en-CA" b="1" dirty="0">
                <a:solidFill>
                  <a:srgbClr val="000000"/>
                </a:solidFill>
                <a:effectLst/>
              </a:rPr>
              <a:t>prevent ourselves from becoming </a:t>
            </a:r>
            <a:r>
              <a:rPr lang="en-CA" b="1" dirty="0" err="1">
                <a:solidFill>
                  <a:srgbClr val="000000"/>
                </a:solidFill>
                <a:effectLst/>
              </a:rPr>
              <a:t>unsalty</a:t>
            </a:r>
            <a:r>
              <a:rPr lang="en-CA" b="1" dirty="0">
                <a:solidFill>
                  <a:srgbClr val="000000"/>
                </a:solidFill>
                <a:effectLst/>
              </a:rPr>
              <a:t> salt or hidden light, we are </a:t>
            </a:r>
            <a:r>
              <a:rPr lang="en-CA" b="1" dirty="0" smtClean="0">
                <a:solidFill>
                  <a:srgbClr val="000000"/>
                </a:solidFill>
                <a:effectLst/>
              </a:rPr>
              <a:t>to:</a:t>
            </a:r>
          </a:p>
          <a:p>
            <a:pPr marL="742950" indent="-742950">
              <a:buFont typeface="+mj-lt"/>
              <a:buAutoNum type="arabicPeriod"/>
            </a:pPr>
            <a:r>
              <a:rPr lang="en-CA" b="1" dirty="0" smtClean="0">
                <a:solidFill>
                  <a:srgbClr val="000000"/>
                </a:solidFill>
                <a:effectLst/>
              </a:rPr>
              <a:t>put </a:t>
            </a:r>
            <a:r>
              <a:rPr lang="en-CA" b="1" dirty="0">
                <a:solidFill>
                  <a:srgbClr val="000000"/>
                </a:solidFill>
                <a:effectLst/>
              </a:rPr>
              <a:t>off the old </a:t>
            </a:r>
            <a:r>
              <a:rPr lang="en-CA" b="1" dirty="0" smtClean="0">
                <a:solidFill>
                  <a:srgbClr val="000000"/>
                </a:solidFill>
                <a:effectLst/>
              </a:rPr>
              <a:t>self</a:t>
            </a:r>
          </a:p>
          <a:p>
            <a:pPr marL="742950" indent="-742950">
              <a:buFont typeface="+mj-lt"/>
              <a:buAutoNum type="arabicPeriod"/>
            </a:pPr>
            <a:r>
              <a:rPr lang="en-CA" b="1" dirty="0" smtClean="0">
                <a:solidFill>
                  <a:srgbClr val="000000"/>
                </a:solidFill>
                <a:effectLst/>
              </a:rPr>
              <a:t>allow </a:t>
            </a:r>
            <a:r>
              <a:rPr lang="en-CA" b="1" dirty="0">
                <a:solidFill>
                  <a:srgbClr val="000000"/>
                </a:solidFill>
                <a:effectLst/>
              </a:rPr>
              <a:t>God’s Spirit to renew our </a:t>
            </a:r>
            <a:r>
              <a:rPr lang="en-CA" b="1" dirty="0" smtClean="0">
                <a:solidFill>
                  <a:srgbClr val="000000"/>
                </a:solidFill>
                <a:effectLst/>
              </a:rPr>
              <a:t>minds</a:t>
            </a:r>
          </a:p>
          <a:p>
            <a:pPr marL="742950" indent="-742950">
              <a:buFont typeface="+mj-lt"/>
              <a:buAutoNum type="arabicPeriod"/>
            </a:pPr>
            <a:r>
              <a:rPr lang="en-CA" b="1" dirty="0" smtClean="0">
                <a:solidFill>
                  <a:srgbClr val="000000"/>
                </a:solidFill>
                <a:effectLst/>
              </a:rPr>
              <a:t>put </a:t>
            </a:r>
            <a:r>
              <a:rPr lang="en-CA" b="1" dirty="0">
                <a:solidFill>
                  <a:srgbClr val="000000"/>
                </a:solidFill>
                <a:effectLst/>
              </a:rPr>
              <a:t>on the new </a:t>
            </a:r>
            <a:r>
              <a:rPr lang="en-CA" b="1" dirty="0" smtClean="0">
                <a:solidFill>
                  <a:srgbClr val="000000"/>
                </a:solidFill>
                <a:effectLst/>
              </a:rPr>
              <a:t>self</a:t>
            </a:r>
          </a:p>
        </p:txBody>
      </p:sp>
      <p:sp>
        <p:nvSpPr>
          <p:cNvPr id="4" name="Title 3"/>
          <p:cNvSpPr>
            <a:spLocks noGrp="1"/>
          </p:cNvSpPr>
          <p:nvPr>
            <p:ph type="title"/>
          </p:nvPr>
        </p:nvSpPr>
        <p:spPr/>
        <p:txBody>
          <a:bodyPr/>
          <a:lstStyle/>
          <a:p>
            <a:endParaRPr lang="en-CA" dirty="0"/>
          </a:p>
        </p:txBody>
      </p:sp>
    </p:spTree>
    <p:extLst>
      <p:ext uri="{BB962C8B-B14F-4D97-AF65-F5344CB8AC3E}">
        <p14:creationId xmlns:p14="http://schemas.microsoft.com/office/powerpoint/2010/main" val="1098508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199" y="250823"/>
            <a:ext cx="10620375" cy="5164138"/>
          </a:xfrm>
        </p:spPr>
        <p:txBody>
          <a:bodyPr>
            <a:noAutofit/>
          </a:bodyPr>
          <a:lstStyle/>
          <a:p>
            <a:r>
              <a:rPr lang="en-CA" b="1" dirty="0" smtClean="0">
                <a:solidFill>
                  <a:srgbClr val="000000"/>
                </a:solidFill>
                <a:effectLst/>
              </a:rPr>
              <a:t>Might </a:t>
            </a:r>
            <a:r>
              <a:rPr lang="en-CA" b="1" dirty="0">
                <a:solidFill>
                  <a:srgbClr val="000000"/>
                </a:solidFill>
                <a:effectLst/>
              </a:rPr>
              <a:t>we </a:t>
            </a:r>
            <a:r>
              <a:rPr lang="en-CA" b="1" dirty="0" smtClean="0">
                <a:solidFill>
                  <a:srgbClr val="000000"/>
                </a:solidFill>
                <a:effectLst/>
              </a:rPr>
              <a:t>be </a:t>
            </a:r>
            <a:r>
              <a:rPr lang="en-CA" b="1" dirty="0">
                <a:solidFill>
                  <a:srgbClr val="000000"/>
                </a:solidFill>
                <a:effectLst/>
              </a:rPr>
              <a:t>a people who actually are salt and light in the world around us. </a:t>
            </a:r>
            <a:endParaRPr lang="en-CA" b="1" dirty="0" smtClean="0">
              <a:solidFill>
                <a:srgbClr val="000000"/>
              </a:solidFill>
              <a:effectLst/>
            </a:endParaRPr>
          </a:p>
          <a:p>
            <a:r>
              <a:rPr lang="en-CA" b="1" dirty="0" smtClean="0">
                <a:solidFill>
                  <a:srgbClr val="000000"/>
                </a:solidFill>
                <a:effectLst/>
              </a:rPr>
              <a:t>Might </a:t>
            </a:r>
            <a:r>
              <a:rPr lang="en-CA" b="1" dirty="0">
                <a:solidFill>
                  <a:srgbClr val="000000"/>
                </a:solidFill>
                <a:effectLst/>
              </a:rPr>
              <a:t>we reject both bland tastelessness and off-putting oddity, instead becoming a people </a:t>
            </a:r>
            <a:r>
              <a:rPr lang="en-CA" b="1" dirty="0" smtClean="0">
                <a:solidFill>
                  <a:srgbClr val="000000"/>
                </a:solidFill>
                <a:effectLst/>
              </a:rPr>
              <a:t>                                         of </a:t>
            </a:r>
            <a:r>
              <a:rPr lang="en-CA" b="1" dirty="0">
                <a:solidFill>
                  <a:srgbClr val="000000"/>
                </a:solidFill>
                <a:effectLst/>
              </a:rPr>
              <a:t>whom the community around us </a:t>
            </a:r>
            <a:r>
              <a:rPr lang="en-CA" b="1" dirty="0" smtClean="0">
                <a:solidFill>
                  <a:srgbClr val="000000"/>
                </a:solidFill>
                <a:effectLst/>
              </a:rPr>
              <a:t>                                would </a:t>
            </a:r>
            <a:r>
              <a:rPr lang="en-CA" b="1" dirty="0">
                <a:solidFill>
                  <a:srgbClr val="000000"/>
                </a:solidFill>
                <a:effectLst/>
              </a:rPr>
              <a:t>say “</a:t>
            </a:r>
            <a:r>
              <a:rPr lang="en-CA" b="1" dirty="0" smtClean="0">
                <a:solidFill>
                  <a:srgbClr val="000000"/>
                </a:solidFill>
                <a:effectLst/>
              </a:rPr>
              <a:t>Oh, </a:t>
            </a:r>
            <a:r>
              <a:rPr lang="en-CA" b="1" dirty="0">
                <a:solidFill>
                  <a:srgbClr val="000000"/>
                </a:solidFill>
                <a:effectLst/>
              </a:rPr>
              <a:t>you’re of Christ … </a:t>
            </a:r>
            <a:r>
              <a:rPr lang="en-CA" b="1" dirty="0" smtClean="0">
                <a:solidFill>
                  <a:srgbClr val="000000"/>
                </a:solidFill>
                <a:effectLst/>
              </a:rPr>
              <a:t>                                       praise </a:t>
            </a:r>
            <a:r>
              <a:rPr lang="en-CA" b="1" dirty="0">
                <a:solidFill>
                  <a:srgbClr val="000000"/>
                </a:solidFill>
                <a:effectLst/>
              </a:rPr>
              <a:t>God for the presence of His people in the world</a:t>
            </a:r>
            <a:r>
              <a:rPr lang="en-CA" b="1" dirty="0" smtClean="0">
                <a:solidFill>
                  <a:srgbClr val="000000"/>
                </a:solidFill>
                <a:effectLst/>
              </a:rPr>
              <a:t>!”.</a:t>
            </a:r>
          </a:p>
          <a:p>
            <a:r>
              <a:rPr lang="en-CA" b="1" dirty="0" smtClean="0">
                <a:solidFill>
                  <a:srgbClr val="000000"/>
                </a:solidFill>
                <a:effectLst/>
              </a:rPr>
              <a:t>Might we stand </a:t>
            </a:r>
            <a:r>
              <a:rPr lang="en-CA" b="1" dirty="0">
                <a:solidFill>
                  <a:srgbClr val="000000"/>
                </a:solidFill>
                <a:effectLst/>
              </a:rPr>
              <a:t>out because of the incredibly </a:t>
            </a:r>
            <a:r>
              <a:rPr lang="en-CA" b="1" dirty="0" smtClean="0">
                <a:solidFill>
                  <a:srgbClr val="000000"/>
                </a:solidFill>
                <a:effectLst/>
              </a:rPr>
              <a:t>                          amazing </a:t>
            </a:r>
            <a:r>
              <a:rPr lang="en-CA" b="1" dirty="0">
                <a:solidFill>
                  <a:srgbClr val="000000"/>
                </a:solidFill>
                <a:effectLst/>
              </a:rPr>
              <a:t>things that God is doing both </a:t>
            </a:r>
            <a:r>
              <a:rPr lang="en-CA" b="1" dirty="0" smtClean="0">
                <a:solidFill>
                  <a:srgbClr val="000000"/>
                </a:solidFill>
                <a:effectLst/>
              </a:rPr>
              <a:t>                                         within </a:t>
            </a:r>
            <a:r>
              <a:rPr lang="en-CA" b="1" dirty="0">
                <a:solidFill>
                  <a:srgbClr val="000000"/>
                </a:solidFill>
                <a:effectLst/>
              </a:rPr>
              <a:t>and through us</a:t>
            </a:r>
            <a:r>
              <a:rPr lang="en-CA" b="1" dirty="0" smtClean="0">
                <a:solidFill>
                  <a:srgbClr val="000000"/>
                </a:solidFill>
                <a:effectLst/>
              </a:rPr>
              <a:t>.</a:t>
            </a:r>
          </a:p>
          <a:p>
            <a:r>
              <a:rPr lang="en-CA" b="1" dirty="0" smtClean="0">
                <a:solidFill>
                  <a:srgbClr val="000000"/>
                </a:solidFill>
                <a:effectLst/>
              </a:rPr>
              <a:t>Might </a:t>
            </a:r>
            <a:r>
              <a:rPr lang="en-CA" b="1" dirty="0">
                <a:solidFill>
                  <a:srgbClr val="000000"/>
                </a:solidFill>
                <a:effectLst/>
              </a:rPr>
              <a:t>we therefore be open to the work </a:t>
            </a:r>
            <a:r>
              <a:rPr lang="en-CA" b="1" dirty="0" smtClean="0">
                <a:solidFill>
                  <a:srgbClr val="000000"/>
                </a:solidFill>
                <a:effectLst/>
              </a:rPr>
              <a:t>                            of </a:t>
            </a:r>
            <a:r>
              <a:rPr lang="en-CA" b="1" dirty="0">
                <a:solidFill>
                  <a:srgbClr val="000000"/>
                </a:solidFill>
                <a:effectLst/>
              </a:rPr>
              <a:t>His Spirit both within us and through us. </a:t>
            </a:r>
            <a:endParaRPr lang="en-CA" b="1" dirty="0">
              <a:solidFill>
                <a:srgbClr val="000000"/>
              </a:solidFill>
            </a:endParaRPr>
          </a:p>
        </p:txBody>
      </p:sp>
      <p:pic>
        <p:nvPicPr>
          <p:cNvPr id="4" name="Picture 2" descr="See the source image"/>
          <p:cNvPicPr>
            <a:picLocks noChangeAspect="1" noChangeArrowheads="1"/>
          </p:cNvPicPr>
          <p:nvPr/>
        </p:nvPicPr>
        <p:blipFill rotWithShape="1">
          <a:blip r:embed="rId2" cstate="print">
            <a:biLevel thresh="50000"/>
            <a:extLst>
              <a:ext uri="{28A0092B-C50C-407E-A947-70E740481C1C}">
                <a14:useLocalDpi xmlns:a14="http://schemas.microsoft.com/office/drawing/2010/main" val="0"/>
              </a:ext>
            </a:extLst>
          </a:blip>
          <a:srcRect r="28863"/>
          <a:stretch/>
        </p:blipFill>
        <p:spPr bwMode="auto">
          <a:xfrm>
            <a:off x="8505754" y="2062818"/>
            <a:ext cx="3220871" cy="122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245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09584" y="365124"/>
            <a:ext cx="8691566" cy="6335714"/>
          </a:xfrm>
        </p:spPr>
        <p:txBody>
          <a:bodyPr>
            <a:normAutofit/>
          </a:bodyPr>
          <a:lstStyle/>
          <a:p>
            <a:pPr marL="0" indent="0">
              <a:buNone/>
            </a:pPr>
            <a:r>
              <a:rPr lang="en-CA" b="1" dirty="0" smtClean="0">
                <a:solidFill>
                  <a:srgbClr val="000000"/>
                </a:solidFill>
                <a:effectLst/>
              </a:rPr>
              <a:t>“</a:t>
            </a:r>
            <a:r>
              <a:rPr lang="en-CA" b="1" dirty="0" smtClean="0">
                <a:solidFill>
                  <a:srgbClr val="000000"/>
                </a:solidFill>
                <a:effectLst/>
              </a:rPr>
              <a:t>You </a:t>
            </a:r>
            <a:r>
              <a:rPr lang="en-CA" b="1" dirty="0">
                <a:solidFill>
                  <a:srgbClr val="000000"/>
                </a:solidFill>
                <a:effectLst/>
              </a:rPr>
              <a:t>are the salt of the earth. But if the salt loses its saltiness, how can it be made salty again? It is no longer good for anything, except to be thrown out and trampled underfoot. You are the light of the world. A town built on a hill cannot be hidden. Neither do people light a lamp and put it under a bowl. Instead they put it on its stand, and it gives light to everyone in the house. In the same way, let your light shine before others, that they may see your good deeds and glorify your Father in heaven.”</a:t>
            </a:r>
          </a:p>
          <a:p>
            <a:pPr marL="0" indent="0" algn="r">
              <a:buNone/>
            </a:pPr>
            <a:r>
              <a:rPr lang="en-CA" b="1" dirty="0" smtClean="0">
                <a:solidFill>
                  <a:srgbClr val="000000"/>
                </a:solidFill>
                <a:effectLst/>
              </a:rPr>
              <a:t>(</a:t>
            </a:r>
            <a:r>
              <a:rPr lang="en-CA" b="1" dirty="0">
                <a:solidFill>
                  <a:srgbClr val="000000"/>
                </a:solidFill>
                <a:effectLst/>
              </a:rPr>
              <a:t>Matthew </a:t>
            </a:r>
            <a:r>
              <a:rPr lang="en-CA" b="1" dirty="0" smtClean="0">
                <a:solidFill>
                  <a:srgbClr val="000000"/>
                </a:solidFill>
                <a:effectLst/>
              </a:rPr>
              <a:t>5:13 – 16)</a:t>
            </a:r>
            <a:endParaRPr lang="en-CA" b="1" dirty="0">
              <a:solidFill>
                <a:srgbClr val="000000"/>
              </a:solidFill>
            </a:endParaRPr>
          </a:p>
        </p:txBody>
      </p:sp>
    </p:spTree>
    <p:extLst>
      <p:ext uri="{BB962C8B-B14F-4D97-AF65-F5344CB8AC3E}">
        <p14:creationId xmlns:p14="http://schemas.microsoft.com/office/powerpoint/2010/main" val="4083054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2" descr="https://tse3.mm.bing.net/th?id=OIP.8XyIpBLGlqGoA3NVFlw7WQHaD3&amp;pid=A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6" y="1035049"/>
            <a:ext cx="8789031" cy="45799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400800" y="1368413"/>
            <a:ext cx="2300288" cy="4351338"/>
          </a:xfrm>
        </p:spPr>
        <p:txBody>
          <a:bodyPr>
            <a:normAutofit/>
          </a:bodyPr>
          <a:lstStyle/>
          <a:p>
            <a:pPr marL="0" indent="0" algn="ctr">
              <a:buNone/>
            </a:pPr>
            <a:r>
              <a:rPr lang="en-CA" sz="4400" b="1" dirty="0" smtClean="0">
                <a:solidFill>
                  <a:srgbClr val="000000"/>
                </a:solidFill>
              </a:rPr>
              <a:t>BE IN THE WORLD, BUT NOT OF THE WORLD.</a:t>
            </a:r>
            <a:endParaRPr lang="en-CA" sz="4400" b="1" dirty="0">
              <a:solidFill>
                <a:srgbClr val="000000"/>
              </a:solidFill>
            </a:endParaRPr>
          </a:p>
        </p:txBody>
      </p:sp>
    </p:spTree>
    <p:extLst>
      <p:ext uri="{BB962C8B-B14F-4D97-AF65-F5344CB8AC3E}">
        <p14:creationId xmlns:p14="http://schemas.microsoft.com/office/powerpoint/2010/main" val="1125768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195" y="3373814"/>
            <a:ext cx="10515600" cy="1325563"/>
          </a:xfrm>
        </p:spPr>
        <p:txBody>
          <a:bodyPr/>
          <a:lstStyle/>
          <a:p>
            <a:r>
              <a:rPr lang="en-CA" b="1" dirty="0" smtClean="0">
                <a:solidFill>
                  <a:srgbClr val="000000"/>
                </a:solidFill>
              </a:rPr>
              <a:t>QUESTION</a:t>
            </a:r>
            <a:endParaRPr lang="en-CA" b="1" dirty="0">
              <a:solidFill>
                <a:srgbClr val="000000"/>
              </a:solidFill>
            </a:endParaRPr>
          </a:p>
        </p:txBody>
      </p:sp>
      <p:sp>
        <p:nvSpPr>
          <p:cNvPr id="3" name="Content Placeholder 2"/>
          <p:cNvSpPr>
            <a:spLocks noGrp="1"/>
          </p:cNvSpPr>
          <p:nvPr>
            <p:ph idx="1"/>
          </p:nvPr>
        </p:nvSpPr>
        <p:spPr>
          <a:xfrm>
            <a:off x="1114425" y="4557713"/>
            <a:ext cx="7515225" cy="2133594"/>
          </a:xfrm>
        </p:spPr>
        <p:txBody>
          <a:bodyPr/>
          <a:lstStyle/>
          <a:p>
            <a:pPr marL="0" indent="0">
              <a:buNone/>
            </a:pPr>
            <a:r>
              <a:rPr lang="en-CA" b="1" dirty="0">
                <a:solidFill>
                  <a:srgbClr val="000000"/>
                </a:solidFill>
                <a:effectLst/>
              </a:rPr>
              <a:t>D</a:t>
            </a:r>
            <a:r>
              <a:rPr lang="en-CA" b="1" dirty="0" smtClean="0">
                <a:solidFill>
                  <a:srgbClr val="000000"/>
                </a:solidFill>
                <a:effectLst/>
              </a:rPr>
              <a:t>oes it mean we must be </a:t>
            </a:r>
            <a:r>
              <a:rPr lang="en-CA" b="1" dirty="0">
                <a:solidFill>
                  <a:srgbClr val="000000"/>
                </a:solidFill>
                <a:effectLst/>
              </a:rPr>
              <a:t>offensively odd or ineffectively bland in order to </a:t>
            </a:r>
            <a:r>
              <a:rPr lang="en-CA" b="1" dirty="0" smtClean="0">
                <a:solidFill>
                  <a:srgbClr val="000000"/>
                </a:solidFill>
                <a:effectLst/>
              </a:rPr>
              <a:t>fulfill our </a:t>
            </a:r>
            <a:r>
              <a:rPr lang="en-CA" b="1" dirty="0">
                <a:solidFill>
                  <a:srgbClr val="000000"/>
                </a:solidFill>
                <a:effectLst/>
              </a:rPr>
              <a:t>call to be salt and light in the world?</a:t>
            </a:r>
            <a:endParaRPr lang="en-CA" b="1" dirty="0">
              <a:solidFill>
                <a:srgbClr val="000000"/>
              </a:solidFill>
            </a:endParaRPr>
          </a:p>
        </p:txBody>
      </p:sp>
      <p:pic>
        <p:nvPicPr>
          <p:cNvPr id="2050" name="Picture 2" descr="https://s3.amazonaws.com/belvoir-university-health/media/2019/12/27092306/GettyImages-1126734925-sca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1435" y="295275"/>
            <a:ext cx="4824443" cy="32202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se4.mm.bing.net/th?id=OIP.UFI9Fgv1r6tWMEi-qMclCAAAAA&amp;pid=A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4" y="295275"/>
            <a:ext cx="4854574" cy="322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885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1585913"/>
            <a:ext cx="9334501" cy="7391402"/>
          </a:xfrm>
        </p:spPr>
        <p:txBody>
          <a:bodyPr>
            <a:normAutofit/>
          </a:bodyPr>
          <a:lstStyle/>
          <a:p>
            <a:pPr marL="742950" indent="-742950">
              <a:buFont typeface="+mj-lt"/>
              <a:buAutoNum type="arabicPeriod"/>
            </a:pPr>
            <a:r>
              <a:rPr lang="en-CA" b="1" dirty="0" smtClean="0">
                <a:solidFill>
                  <a:srgbClr val="000000"/>
                </a:solidFill>
                <a:effectLst/>
              </a:rPr>
              <a:t>“ARE” vs. “WILL BE” - The </a:t>
            </a:r>
            <a:r>
              <a:rPr lang="en-CA" b="1" dirty="0">
                <a:solidFill>
                  <a:srgbClr val="000000"/>
                </a:solidFill>
                <a:effectLst/>
              </a:rPr>
              <a:t>follower of Jesus need not try to be “odd”; they will be “peculiar” by nature as God’s Spirit indwells them, transforming them in attitude and action. </a:t>
            </a:r>
            <a:endParaRPr lang="en-CA" b="1" dirty="0" smtClean="0">
              <a:solidFill>
                <a:srgbClr val="000000"/>
              </a:solidFill>
              <a:effectLst/>
            </a:endParaRPr>
          </a:p>
          <a:p>
            <a:pPr marL="742950" indent="-742950">
              <a:buFont typeface="+mj-lt"/>
              <a:buAutoNum type="arabicPeriod"/>
            </a:pPr>
            <a:r>
              <a:rPr lang="en-CA" b="1" dirty="0" smtClean="0">
                <a:solidFill>
                  <a:srgbClr val="000000"/>
                </a:solidFill>
                <a:effectLst/>
              </a:rPr>
              <a:t>The </a:t>
            </a:r>
            <a:r>
              <a:rPr lang="en-CA" b="1" dirty="0">
                <a:solidFill>
                  <a:srgbClr val="000000"/>
                </a:solidFill>
                <a:effectLst/>
              </a:rPr>
              <a:t>point of our oddity or our special </a:t>
            </a:r>
            <a:r>
              <a:rPr lang="en-CA" b="1" dirty="0" smtClean="0">
                <a:solidFill>
                  <a:srgbClr val="000000"/>
                </a:solidFill>
                <a:effectLst/>
              </a:rPr>
              <a:t>             nature </a:t>
            </a:r>
            <a:r>
              <a:rPr lang="en-CA" b="1" dirty="0">
                <a:solidFill>
                  <a:srgbClr val="000000"/>
                </a:solidFill>
                <a:effectLst/>
              </a:rPr>
              <a:t>is not that we simply stand out as followers of Jesus, but that we stand </a:t>
            </a:r>
            <a:r>
              <a:rPr lang="en-CA" b="1" dirty="0" smtClean="0">
                <a:solidFill>
                  <a:srgbClr val="000000"/>
                </a:solidFill>
                <a:effectLst/>
              </a:rPr>
              <a:t>                                out </a:t>
            </a:r>
            <a:r>
              <a:rPr lang="en-CA" b="1" dirty="0">
                <a:solidFill>
                  <a:srgbClr val="000000"/>
                </a:solidFill>
                <a:effectLst/>
              </a:rPr>
              <a:t>with beneficial effect in the world </a:t>
            </a:r>
            <a:r>
              <a:rPr lang="en-CA" b="1" dirty="0" smtClean="0">
                <a:solidFill>
                  <a:srgbClr val="000000"/>
                </a:solidFill>
                <a:effectLst/>
              </a:rPr>
              <a:t>                               around </a:t>
            </a:r>
            <a:r>
              <a:rPr lang="en-CA" b="1" dirty="0">
                <a:solidFill>
                  <a:srgbClr val="000000"/>
                </a:solidFill>
                <a:effectLst/>
              </a:rPr>
              <a:t>us. </a:t>
            </a:r>
            <a:endParaRPr lang="en-CA" b="1" dirty="0">
              <a:solidFill>
                <a:srgbClr val="000000"/>
              </a:solidFill>
              <a:effectLst/>
            </a:endParaRPr>
          </a:p>
        </p:txBody>
      </p:sp>
      <p:sp>
        <p:nvSpPr>
          <p:cNvPr id="4" name="Title 3"/>
          <p:cNvSpPr>
            <a:spLocks noGrp="1"/>
          </p:cNvSpPr>
          <p:nvPr>
            <p:ph type="title"/>
          </p:nvPr>
        </p:nvSpPr>
        <p:spPr/>
        <p:txBody>
          <a:bodyPr/>
          <a:lstStyle/>
          <a:p>
            <a:r>
              <a:rPr lang="en-CA" dirty="0" smtClean="0">
                <a:solidFill>
                  <a:srgbClr val="000000"/>
                </a:solidFill>
              </a:rPr>
              <a:t>TWO SOLUTIONS</a:t>
            </a:r>
            <a:endParaRPr lang="en-CA" dirty="0">
              <a:solidFill>
                <a:srgbClr val="000000"/>
              </a:solidFill>
            </a:endParaRPr>
          </a:p>
        </p:txBody>
      </p:sp>
    </p:spTree>
    <p:extLst>
      <p:ext uri="{BB962C8B-B14F-4D97-AF65-F5344CB8AC3E}">
        <p14:creationId xmlns:p14="http://schemas.microsoft.com/office/powerpoint/2010/main" val="3315441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775" y="325429"/>
            <a:ext cx="9563099" cy="4351338"/>
          </a:xfrm>
        </p:spPr>
        <p:txBody>
          <a:bodyPr>
            <a:noAutofit/>
          </a:bodyPr>
          <a:lstStyle/>
          <a:p>
            <a:pPr marL="0" indent="0">
              <a:buNone/>
            </a:pPr>
            <a:r>
              <a:rPr lang="en-CA" b="1" dirty="0" smtClean="0">
                <a:solidFill>
                  <a:srgbClr val="000000"/>
                </a:solidFill>
                <a:effectLst/>
              </a:rPr>
              <a:t>In Christ’s day, salt was used:</a:t>
            </a:r>
          </a:p>
          <a:p>
            <a:pPr marL="742950" indent="-742950">
              <a:buFont typeface="+mj-lt"/>
              <a:buAutoNum type="arabicPeriod"/>
            </a:pPr>
            <a:r>
              <a:rPr lang="en-CA" b="1" dirty="0">
                <a:solidFill>
                  <a:srgbClr val="000000"/>
                </a:solidFill>
                <a:effectLst/>
              </a:rPr>
              <a:t>t</a:t>
            </a:r>
            <a:r>
              <a:rPr lang="en-CA" b="1" dirty="0" smtClean="0">
                <a:solidFill>
                  <a:srgbClr val="000000"/>
                </a:solidFill>
                <a:effectLst/>
              </a:rPr>
              <a:t>o add </a:t>
            </a:r>
            <a:r>
              <a:rPr lang="en-CA" b="1" dirty="0">
                <a:solidFill>
                  <a:srgbClr val="000000"/>
                </a:solidFill>
                <a:effectLst/>
              </a:rPr>
              <a:t>flavour to </a:t>
            </a:r>
            <a:r>
              <a:rPr lang="en-CA" b="1" dirty="0" smtClean="0">
                <a:solidFill>
                  <a:srgbClr val="000000"/>
                </a:solidFill>
                <a:effectLst/>
              </a:rPr>
              <a:t>meals</a:t>
            </a:r>
          </a:p>
          <a:p>
            <a:pPr marL="742950" indent="-742950">
              <a:buFont typeface="+mj-lt"/>
              <a:buAutoNum type="arabicPeriod"/>
            </a:pPr>
            <a:r>
              <a:rPr lang="en-CA" b="1" dirty="0" smtClean="0">
                <a:solidFill>
                  <a:srgbClr val="000000"/>
                </a:solidFill>
                <a:effectLst/>
              </a:rPr>
              <a:t>as </a:t>
            </a:r>
            <a:r>
              <a:rPr lang="en-CA" b="1" dirty="0">
                <a:solidFill>
                  <a:srgbClr val="000000"/>
                </a:solidFill>
                <a:effectLst/>
              </a:rPr>
              <a:t>a food </a:t>
            </a:r>
            <a:r>
              <a:rPr lang="en-CA" b="1" dirty="0" smtClean="0">
                <a:solidFill>
                  <a:srgbClr val="000000"/>
                </a:solidFill>
                <a:effectLst/>
              </a:rPr>
              <a:t>preservative</a:t>
            </a:r>
          </a:p>
          <a:p>
            <a:pPr marL="742950" indent="-742950">
              <a:buFont typeface="+mj-lt"/>
              <a:buAutoNum type="arabicPeriod"/>
            </a:pPr>
            <a:r>
              <a:rPr lang="en-CA" b="1" dirty="0">
                <a:solidFill>
                  <a:srgbClr val="000000"/>
                </a:solidFill>
                <a:effectLst/>
              </a:rPr>
              <a:t>a</a:t>
            </a:r>
            <a:r>
              <a:rPr lang="en-CA" b="1" dirty="0" smtClean="0">
                <a:solidFill>
                  <a:srgbClr val="000000"/>
                </a:solidFill>
                <a:effectLst/>
              </a:rPr>
              <a:t>s a fertilizer enhancer</a:t>
            </a:r>
          </a:p>
          <a:p>
            <a:pPr marL="742950" indent="-742950">
              <a:buFont typeface="+mj-lt"/>
              <a:buAutoNum type="arabicPeriod"/>
            </a:pPr>
            <a:r>
              <a:rPr lang="en-CA" b="1" dirty="0" smtClean="0">
                <a:solidFill>
                  <a:srgbClr val="000000"/>
                </a:solidFill>
                <a:effectLst/>
              </a:rPr>
              <a:t>to </a:t>
            </a:r>
            <a:r>
              <a:rPr lang="en-CA" b="1" dirty="0">
                <a:solidFill>
                  <a:srgbClr val="000000"/>
                </a:solidFill>
                <a:effectLst/>
              </a:rPr>
              <a:t>help cleanse wounds and fend off </a:t>
            </a:r>
            <a:r>
              <a:rPr lang="en-CA" b="1" dirty="0" smtClean="0">
                <a:solidFill>
                  <a:srgbClr val="000000"/>
                </a:solidFill>
                <a:effectLst/>
              </a:rPr>
              <a:t>infections</a:t>
            </a:r>
          </a:p>
          <a:p>
            <a:pPr marL="742950" indent="-742950">
              <a:buFont typeface="+mj-lt"/>
              <a:buAutoNum type="arabicPeriod"/>
            </a:pPr>
            <a:r>
              <a:rPr lang="en-CA" b="1" dirty="0" smtClean="0">
                <a:solidFill>
                  <a:srgbClr val="000000"/>
                </a:solidFill>
                <a:effectLst/>
              </a:rPr>
              <a:t>to </a:t>
            </a:r>
            <a:r>
              <a:rPr lang="en-CA" b="1" dirty="0">
                <a:solidFill>
                  <a:srgbClr val="000000"/>
                </a:solidFill>
                <a:effectLst/>
              </a:rPr>
              <a:t>increase one’s </a:t>
            </a:r>
            <a:r>
              <a:rPr lang="en-CA" b="1" dirty="0" smtClean="0">
                <a:solidFill>
                  <a:srgbClr val="000000"/>
                </a:solidFill>
                <a:effectLst/>
              </a:rPr>
              <a:t>thirst</a:t>
            </a:r>
          </a:p>
          <a:p>
            <a:pPr marL="357188" indent="-357188"/>
            <a:r>
              <a:rPr lang="en-CA" b="1" dirty="0" smtClean="0">
                <a:solidFill>
                  <a:srgbClr val="000000"/>
                </a:solidFill>
                <a:effectLst/>
              </a:rPr>
              <a:t>Rather </a:t>
            </a:r>
            <a:r>
              <a:rPr lang="en-CA" b="1" dirty="0">
                <a:solidFill>
                  <a:srgbClr val="000000"/>
                </a:solidFill>
                <a:effectLst/>
              </a:rPr>
              <a:t>than encouraging saltiness as a </a:t>
            </a:r>
            <a:r>
              <a:rPr lang="en-CA" b="1" dirty="0" smtClean="0">
                <a:solidFill>
                  <a:srgbClr val="000000"/>
                </a:solidFill>
                <a:effectLst/>
              </a:rPr>
              <a:t>        metaphor </a:t>
            </a:r>
            <a:r>
              <a:rPr lang="en-CA" b="1" dirty="0">
                <a:solidFill>
                  <a:srgbClr val="000000"/>
                </a:solidFill>
                <a:effectLst/>
              </a:rPr>
              <a:t>for being peculiar, it’s probably </a:t>
            </a:r>
            <a:r>
              <a:rPr lang="en-CA" b="1" dirty="0" smtClean="0">
                <a:solidFill>
                  <a:srgbClr val="000000"/>
                </a:solidFill>
                <a:effectLst/>
              </a:rPr>
              <a:t>                   best </a:t>
            </a:r>
            <a:r>
              <a:rPr lang="en-CA" b="1" dirty="0">
                <a:solidFill>
                  <a:srgbClr val="000000"/>
                </a:solidFill>
                <a:effectLst/>
              </a:rPr>
              <a:t>that we understand saltiness as </a:t>
            </a:r>
            <a:r>
              <a:rPr lang="en-CA" b="1" dirty="0" smtClean="0">
                <a:solidFill>
                  <a:srgbClr val="000000"/>
                </a:solidFill>
                <a:effectLst/>
              </a:rPr>
              <a:t>                       referring </a:t>
            </a:r>
            <a:r>
              <a:rPr lang="en-CA" b="1" dirty="0">
                <a:solidFill>
                  <a:srgbClr val="000000"/>
                </a:solidFill>
                <a:effectLst/>
              </a:rPr>
              <a:t>to an apparent beneficial </a:t>
            </a:r>
            <a:r>
              <a:rPr lang="en-CA" b="1" dirty="0" smtClean="0">
                <a:solidFill>
                  <a:srgbClr val="000000"/>
                </a:solidFill>
                <a:effectLst/>
              </a:rPr>
              <a:t>                   prominence in </a:t>
            </a:r>
            <a:r>
              <a:rPr lang="en-CA" b="1" dirty="0">
                <a:solidFill>
                  <a:srgbClr val="000000"/>
                </a:solidFill>
                <a:effectLst/>
              </a:rPr>
              <a:t>the world.</a:t>
            </a:r>
            <a:endParaRPr lang="en-CA" b="1" dirty="0">
              <a:solidFill>
                <a:srgbClr val="000000"/>
              </a:solidFill>
            </a:endParaRPr>
          </a:p>
        </p:txBody>
      </p:sp>
      <p:pic>
        <p:nvPicPr>
          <p:cNvPr id="3074" name="Picture 2" descr="https://tse2.mm.bing.net/th?id=OIP.SolTt1IC92KlNAyp6dOvhwHaE6&amp;pid=A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951" y="365125"/>
            <a:ext cx="3198812" cy="211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84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422274"/>
            <a:ext cx="8405813" cy="6192839"/>
          </a:xfrm>
        </p:spPr>
        <p:txBody>
          <a:bodyPr>
            <a:normAutofit/>
          </a:bodyPr>
          <a:lstStyle/>
          <a:p>
            <a:r>
              <a:rPr lang="en-CA" b="1" dirty="0">
                <a:solidFill>
                  <a:srgbClr val="000000"/>
                </a:solidFill>
                <a:effectLst/>
              </a:rPr>
              <a:t>T</a:t>
            </a:r>
            <a:r>
              <a:rPr lang="en-CA" b="1" dirty="0" smtClean="0">
                <a:solidFill>
                  <a:srgbClr val="000000"/>
                </a:solidFill>
                <a:effectLst/>
              </a:rPr>
              <a:t>he </a:t>
            </a:r>
            <a:r>
              <a:rPr lang="en-CA" b="1" dirty="0">
                <a:solidFill>
                  <a:srgbClr val="000000"/>
                </a:solidFill>
                <a:effectLst/>
              </a:rPr>
              <a:t>distinction we see in our text is </a:t>
            </a:r>
            <a:r>
              <a:rPr lang="en-CA" b="1" dirty="0" smtClean="0">
                <a:solidFill>
                  <a:srgbClr val="000000"/>
                </a:solidFill>
                <a:effectLst/>
              </a:rPr>
              <a:t>                 not </a:t>
            </a:r>
            <a:r>
              <a:rPr lang="en-CA" b="1" dirty="0">
                <a:solidFill>
                  <a:srgbClr val="000000"/>
                </a:solidFill>
                <a:effectLst/>
              </a:rPr>
              <a:t>about a difference in lumens, </a:t>
            </a:r>
            <a:r>
              <a:rPr lang="en-CA" b="1" dirty="0" smtClean="0">
                <a:solidFill>
                  <a:srgbClr val="000000"/>
                </a:solidFill>
                <a:effectLst/>
              </a:rPr>
              <a:t>                             light colour</a:t>
            </a:r>
            <a:r>
              <a:rPr lang="en-CA" b="1" dirty="0">
                <a:solidFill>
                  <a:srgbClr val="000000"/>
                </a:solidFill>
                <a:effectLst/>
              </a:rPr>
              <a:t>, or light </a:t>
            </a:r>
            <a:r>
              <a:rPr lang="en-CA" b="1" dirty="0" smtClean="0">
                <a:solidFill>
                  <a:srgbClr val="000000"/>
                </a:solidFill>
                <a:effectLst/>
              </a:rPr>
              <a:t>quality, but a                                     difference </a:t>
            </a:r>
            <a:r>
              <a:rPr lang="en-CA" b="1" dirty="0">
                <a:solidFill>
                  <a:srgbClr val="000000"/>
                </a:solidFill>
                <a:effectLst/>
              </a:rPr>
              <a:t>between being “of light” </a:t>
            </a:r>
            <a:r>
              <a:rPr lang="en-CA" b="1" dirty="0" smtClean="0">
                <a:solidFill>
                  <a:srgbClr val="000000"/>
                </a:solidFill>
                <a:effectLst/>
              </a:rPr>
              <a:t>                                       and </a:t>
            </a:r>
            <a:r>
              <a:rPr lang="en-CA" b="1" dirty="0">
                <a:solidFill>
                  <a:srgbClr val="000000"/>
                </a:solidFill>
                <a:effectLst/>
              </a:rPr>
              <a:t>being “of darkness”. </a:t>
            </a:r>
            <a:endParaRPr lang="en-CA" b="1" dirty="0" smtClean="0">
              <a:solidFill>
                <a:srgbClr val="000000"/>
              </a:solidFill>
              <a:effectLst/>
            </a:endParaRPr>
          </a:p>
          <a:p>
            <a:r>
              <a:rPr lang="en-CA" b="1" dirty="0" smtClean="0">
                <a:solidFill>
                  <a:srgbClr val="000000"/>
                </a:solidFill>
                <a:effectLst/>
              </a:rPr>
              <a:t>Light can:</a:t>
            </a:r>
          </a:p>
          <a:p>
            <a:pPr marL="742950" indent="-742950">
              <a:buFont typeface="+mj-lt"/>
              <a:buAutoNum type="arabicPeriod"/>
            </a:pPr>
            <a:r>
              <a:rPr lang="en-CA" b="1" dirty="0" smtClean="0">
                <a:solidFill>
                  <a:srgbClr val="000000"/>
                </a:solidFill>
                <a:effectLst/>
              </a:rPr>
              <a:t>help </a:t>
            </a:r>
            <a:r>
              <a:rPr lang="en-CA" b="1" dirty="0">
                <a:solidFill>
                  <a:srgbClr val="000000"/>
                </a:solidFill>
                <a:effectLst/>
              </a:rPr>
              <a:t>one “see</a:t>
            </a:r>
            <a:r>
              <a:rPr lang="en-CA" b="1" dirty="0" smtClean="0">
                <a:solidFill>
                  <a:srgbClr val="000000"/>
                </a:solidFill>
                <a:effectLst/>
              </a:rPr>
              <a:t>”</a:t>
            </a:r>
          </a:p>
          <a:p>
            <a:pPr marL="742950" indent="-742950">
              <a:buFont typeface="+mj-lt"/>
              <a:buAutoNum type="arabicPeriod"/>
            </a:pPr>
            <a:r>
              <a:rPr lang="en-CA" b="1" dirty="0" smtClean="0">
                <a:solidFill>
                  <a:srgbClr val="000000"/>
                </a:solidFill>
                <a:effectLst/>
              </a:rPr>
              <a:t>help </a:t>
            </a:r>
            <a:r>
              <a:rPr lang="en-CA" b="1" dirty="0">
                <a:solidFill>
                  <a:srgbClr val="000000"/>
                </a:solidFill>
                <a:effectLst/>
              </a:rPr>
              <a:t>us discern possible dangers or items that need our immediate </a:t>
            </a:r>
            <a:r>
              <a:rPr lang="en-CA" b="1" dirty="0" smtClean="0">
                <a:solidFill>
                  <a:srgbClr val="000000"/>
                </a:solidFill>
                <a:effectLst/>
              </a:rPr>
              <a:t>attention</a:t>
            </a:r>
          </a:p>
          <a:p>
            <a:pPr marL="742950" indent="-742950">
              <a:buFont typeface="+mj-lt"/>
              <a:buAutoNum type="arabicPeriod"/>
            </a:pPr>
            <a:r>
              <a:rPr lang="en-CA" b="1" dirty="0" smtClean="0">
                <a:solidFill>
                  <a:srgbClr val="000000"/>
                </a:solidFill>
                <a:effectLst/>
              </a:rPr>
              <a:t>bring peace</a:t>
            </a:r>
          </a:p>
          <a:p>
            <a:pPr marL="742950" indent="-742950">
              <a:buFont typeface="+mj-lt"/>
              <a:buAutoNum type="arabicPeriod"/>
            </a:pPr>
            <a:r>
              <a:rPr lang="en-CA" b="1" dirty="0" smtClean="0">
                <a:solidFill>
                  <a:srgbClr val="000000"/>
                </a:solidFill>
                <a:effectLst/>
              </a:rPr>
              <a:t>help </a:t>
            </a:r>
            <a:r>
              <a:rPr lang="en-CA" b="1" dirty="0">
                <a:solidFill>
                  <a:srgbClr val="000000"/>
                </a:solidFill>
                <a:effectLst/>
              </a:rPr>
              <a:t>us discern instruction </a:t>
            </a:r>
            <a:r>
              <a:rPr lang="en-CA" b="1" dirty="0" smtClean="0">
                <a:solidFill>
                  <a:srgbClr val="000000"/>
                </a:solidFill>
                <a:effectLst/>
              </a:rPr>
              <a:t>better</a:t>
            </a:r>
            <a:endParaRPr lang="en-CA" b="1" dirty="0">
              <a:solidFill>
                <a:srgbClr val="000000"/>
              </a:solidFill>
            </a:endParaRPr>
          </a:p>
        </p:txBody>
      </p:sp>
      <p:pic>
        <p:nvPicPr>
          <p:cNvPr id="4098" name="Picture 2" descr="https://tse4.mm.bing.net/th?id=OIP._SnT4ZoBWP3fJg_sp0V_ZwHaEK&amp;pid=A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2008" y="422274"/>
            <a:ext cx="3637904" cy="204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72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433387"/>
            <a:ext cx="8091489" cy="4351338"/>
          </a:xfrm>
        </p:spPr>
        <p:txBody>
          <a:bodyPr>
            <a:noAutofit/>
          </a:bodyPr>
          <a:lstStyle/>
          <a:p>
            <a:r>
              <a:rPr lang="en-CA" b="1" dirty="0">
                <a:solidFill>
                  <a:srgbClr val="000000"/>
                </a:solidFill>
                <a:effectLst/>
              </a:rPr>
              <a:t>F</a:t>
            </a:r>
            <a:r>
              <a:rPr lang="en-CA" b="1" dirty="0" smtClean="0">
                <a:solidFill>
                  <a:srgbClr val="000000"/>
                </a:solidFill>
                <a:effectLst/>
              </a:rPr>
              <a:t>ollowers </a:t>
            </a:r>
            <a:r>
              <a:rPr lang="en-CA" b="1" dirty="0">
                <a:solidFill>
                  <a:srgbClr val="000000"/>
                </a:solidFill>
                <a:effectLst/>
              </a:rPr>
              <a:t>of Jesus ought </a:t>
            </a:r>
            <a:r>
              <a:rPr lang="en-CA" b="1" dirty="0" smtClean="0">
                <a:solidFill>
                  <a:srgbClr val="000000"/>
                </a:solidFill>
                <a:effectLst/>
              </a:rPr>
              <a:t>to:</a:t>
            </a:r>
          </a:p>
          <a:p>
            <a:pPr marL="742950" indent="-742950">
              <a:buFont typeface="+mj-lt"/>
              <a:buAutoNum type="arabicPeriod"/>
            </a:pPr>
            <a:r>
              <a:rPr lang="en-CA" b="1" dirty="0" smtClean="0">
                <a:solidFill>
                  <a:srgbClr val="000000"/>
                </a:solidFill>
                <a:effectLst/>
              </a:rPr>
              <a:t>live </a:t>
            </a:r>
            <a:r>
              <a:rPr lang="en-CA" b="1" dirty="0">
                <a:solidFill>
                  <a:srgbClr val="000000"/>
                </a:solidFill>
                <a:effectLst/>
              </a:rPr>
              <a:t>like light standards in our community, dispelling the </a:t>
            </a:r>
            <a:r>
              <a:rPr lang="en-CA" b="1" dirty="0" smtClean="0">
                <a:solidFill>
                  <a:srgbClr val="000000"/>
                </a:solidFill>
                <a:effectLst/>
              </a:rPr>
              <a:t>                        darkness </a:t>
            </a:r>
            <a:r>
              <a:rPr lang="en-CA" b="1" dirty="0">
                <a:solidFill>
                  <a:srgbClr val="000000"/>
                </a:solidFill>
                <a:effectLst/>
              </a:rPr>
              <a:t>of the </a:t>
            </a:r>
            <a:r>
              <a:rPr lang="en-CA" b="1" dirty="0" smtClean="0">
                <a:solidFill>
                  <a:srgbClr val="000000"/>
                </a:solidFill>
                <a:effectLst/>
              </a:rPr>
              <a:t>world and                           providing </a:t>
            </a:r>
            <a:r>
              <a:rPr lang="en-CA" b="1" dirty="0">
                <a:solidFill>
                  <a:srgbClr val="000000"/>
                </a:solidFill>
                <a:effectLst/>
              </a:rPr>
              <a:t>the light of Jesus </a:t>
            </a:r>
            <a:r>
              <a:rPr lang="en-CA" b="1" dirty="0" smtClean="0">
                <a:solidFill>
                  <a:srgbClr val="000000"/>
                </a:solidFill>
                <a:effectLst/>
              </a:rPr>
              <a:t>            Christ which is </a:t>
            </a:r>
            <a:r>
              <a:rPr lang="en-CA" b="1" dirty="0">
                <a:solidFill>
                  <a:srgbClr val="000000"/>
                </a:solidFill>
                <a:effectLst/>
              </a:rPr>
              <a:t>lacking in the world </a:t>
            </a:r>
            <a:r>
              <a:rPr lang="en-CA" b="1" dirty="0" smtClean="0">
                <a:solidFill>
                  <a:srgbClr val="000000"/>
                </a:solidFill>
                <a:effectLst/>
              </a:rPr>
              <a:t> </a:t>
            </a:r>
          </a:p>
          <a:p>
            <a:pPr marL="742950" indent="-742950">
              <a:buFont typeface="+mj-lt"/>
              <a:buAutoNum type="arabicPeriod"/>
            </a:pPr>
            <a:r>
              <a:rPr lang="en-CA" b="1" dirty="0" smtClean="0">
                <a:solidFill>
                  <a:srgbClr val="000000"/>
                </a:solidFill>
                <a:effectLst/>
              </a:rPr>
              <a:t>illuminate </a:t>
            </a:r>
            <a:r>
              <a:rPr lang="en-CA" b="1" dirty="0">
                <a:solidFill>
                  <a:srgbClr val="000000"/>
                </a:solidFill>
                <a:effectLst/>
              </a:rPr>
              <a:t>cultural dangers or items that might require </a:t>
            </a:r>
            <a:r>
              <a:rPr lang="en-CA" b="1" dirty="0" smtClean="0">
                <a:solidFill>
                  <a:srgbClr val="000000"/>
                </a:solidFill>
                <a:effectLst/>
              </a:rPr>
              <a:t>attention</a:t>
            </a:r>
          </a:p>
          <a:p>
            <a:pPr marL="742950" indent="-742950">
              <a:buFont typeface="+mj-lt"/>
              <a:buAutoNum type="arabicPeriod"/>
            </a:pPr>
            <a:r>
              <a:rPr lang="en-CA" b="1" dirty="0" smtClean="0">
                <a:solidFill>
                  <a:srgbClr val="000000"/>
                </a:solidFill>
                <a:effectLst/>
              </a:rPr>
              <a:t>bring </a:t>
            </a:r>
            <a:r>
              <a:rPr lang="en-CA" b="1" dirty="0">
                <a:solidFill>
                  <a:srgbClr val="000000"/>
                </a:solidFill>
                <a:effectLst/>
              </a:rPr>
              <a:t>peace amidst the fear of </a:t>
            </a:r>
            <a:r>
              <a:rPr lang="en-CA" b="1" dirty="0" smtClean="0">
                <a:solidFill>
                  <a:srgbClr val="000000"/>
                </a:solidFill>
                <a:effectLst/>
              </a:rPr>
              <a:t>darkness</a:t>
            </a:r>
          </a:p>
          <a:p>
            <a:pPr marL="742950" indent="-742950">
              <a:buFont typeface="+mj-lt"/>
              <a:buAutoNum type="arabicPeriod"/>
            </a:pPr>
            <a:r>
              <a:rPr lang="en-CA" b="1" dirty="0" smtClean="0">
                <a:solidFill>
                  <a:srgbClr val="000000"/>
                </a:solidFill>
                <a:effectLst/>
              </a:rPr>
              <a:t>reveal </a:t>
            </a:r>
            <a:r>
              <a:rPr lang="en-CA" b="1" dirty="0">
                <a:solidFill>
                  <a:srgbClr val="000000"/>
                </a:solidFill>
                <a:effectLst/>
              </a:rPr>
              <a:t>important instruction on how to </a:t>
            </a:r>
            <a:r>
              <a:rPr lang="en-CA" b="1" dirty="0" smtClean="0">
                <a:solidFill>
                  <a:srgbClr val="000000"/>
                </a:solidFill>
                <a:effectLst/>
              </a:rPr>
              <a:t>live</a:t>
            </a:r>
            <a:endParaRPr lang="en-CA" b="1" dirty="0">
              <a:solidFill>
                <a:srgbClr val="000000"/>
              </a:solidFill>
              <a:effectLst/>
            </a:endParaRPr>
          </a:p>
        </p:txBody>
      </p:sp>
      <p:sp>
        <p:nvSpPr>
          <p:cNvPr id="6" name="Rectangle 4"/>
          <p:cNvSpPr>
            <a:spLocks noChangeArrowheads="1"/>
          </p:cNvSpPr>
          <p:nvPr/>
        </p:nvSpPr>
        <p:spPr bwMode="auto">
          <a:xfrm>
            <a:off x="0" y="-138499"/>
            <a:ext cx="65" cy="276999"/>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1"/>
          <p:cNvSpPr>
            <a:spLocks noChangeArrowheads="1"/>
          </p:cNvSpPr>
          <p:nvPr/>
        </p:nvSpPr>
        <p:spPr bwMode="auto">
          <a:xfrm>
            <a:off x="0" y="0"/>
            <a:ext cx="11620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rPr>
              <a:t/>
            </a:r>
            <a:br>
              <a:rPr kumimoji="0" lang="en-US" altLang="en-US" sz="1800" b="0" i="0" u="none" strike="noStrike" cap="none" normalizeH="0" baseline="0" smtClean="0">
                <a:ln>
                  <a:noFill/>
                </a:ln>
                <a:solidFill>
                  <a:schemeClr val="tx1"/>
                </a:solidFill>
                <a:effectLst/>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126" name="Picture 6" descr="https://tse1.mm.bing.net/th?q=Hunger+for+God&amp;pid=Api&amp;mkt=en-US&amp;cc=US&amp;setlang=en&amp;adlt=moderate&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90092213"/>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https://tse1.mm.bing.net/th?q=Hungry+Thirsty&amp;pid=Api&amp;mkt=en-US&amp;cc=US&amp;setlang=en&amp;adlt=moderate&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85490050"/>
            <a:ext cx="45148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tse4.mm.bing.net/th?q=Pope+John+Paul+II&amp;pid=Api&amp;mkt=en-US&amp;cc=US&amp;setlang=en&amp;adlt=moderate&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82442050"/>
            <a:ext cx="4514850" cy="4200525"/>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https://tse1.mm.bing.net/th?q=Hunger+and+Thirst&amp;pid=Api&amp;mkt=en-US&amp;cc=US&amp;setlang=en&amp;adlt=moderate&amp;t=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78144688"/>
            <a:ext cx="451485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tse1.mm.bing.net/th?q=Thirst+for+Righteousness&amp;pid=Api&amp;mkt=en-US&amp;cc=US&amp;setlang=en&amp;adlt=moderate&amp;t=1">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74745850"/>
            <a:ext cx="45148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https://tse1.mm.bing.net/th?q=Hunger+for+God&amp;pid=Api&amp;mkt=en-US&amp;cc=US&amp;setlang=en&amp;adlt=moderate&amp;t=1">
            <a:hlinkClick r:id="rId9"/>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71713725"/>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tse3.mm.bing.net/th?q=Righteousness+Prayer&amp;pid=Api&amp;mkt=en-US&amp;cc=US&amp;setlang=en&amp;adlt=moderate&amp;t=1">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25" y="-67233800"/>
            <a:ext cx="3219450" cy="481965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https://tse1.mm.bing.net/th?q=Blessed&amp;pid=Api&amp;mkt=en-US&amp;cc=US&amp;setlang=en&amp;adlt=moderate&amp;t=1">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25" y="-62463363"/>
            <a:ext cx="45148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s://tse1.mm.bing.net/th?q=Hunger+and+Thirst+for+Righteousness+Images&amp;pid=Api&amp;mkt=en-US&amp;cc=US&amp;setlang=en&amp;adlt=moderate&amp;t=1">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25" y="-59415363"/>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https://tse3.mm.bing.net/th?q=Blessed+Are+Those+Who+Hunger&amp;pid=Api&amp;mkt=en-US&amp;cc=US&amp;setlang=en&amp;adlt=moderate&amp;t=1">
            <a:hlinkClick r:id="rId16"/>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56840438"/>
            <a:ext cx="45148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s://tse2.mm.bing.net/th?q=Blessed+Are+Those+Who+Hunger+and+Thirst+for+Righteousness&amp;pid=Api&amp;mkt=en-US&amp;cc=US&amp;setlang=en&amp;adlt=moderate&amp;t=1">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925" y="-53808313"/>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https://tse2.mm.bing.net/th?q=Christian+Spiritual+Awakening&amp;pid=Api&amp;mkt=en-US&amp;cc=US&amp;setlang=en&amp;adlt=moderate&amp;t=1">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925" y="-49328388"/>
            <a:ext cx="4514850" cy="677227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s://tse4.mm.bing.net/th?q=Hunger+and+Thirst+After+Righteousness&amp;pid=Api&amp;mkt=en-US&amp;cc=US&amp;setlang=en&amp;adlt=moderate&amp;t=1">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925" y="-42683113"/>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https://tse3.mm.bing.net/th?q=Matthew+5%3a6+KJV&amp;pid=Api&amp;mkt=en-US&amp;cc=US&amp;setlang=en&amp;adlt=moderate&amp;t=1">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925" y="-40108188"/>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https://tse1.mm.bing.net/th?q=They+Thirst&amp;pid=Api&amp;mkt=en-US&amp;cc=US&amp;setlang=en&amp;adlt=moderate&amp;t=1">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925" y="-35628263"/>
            <a:ext cx="27717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141" name="Picture 21" descr="https://tse1.mm.bing.net/th?q=Hungry+Thirsty&amp;pid=Api&amp;mkt=en-US&amp;cc=US&amp;setlang=en&amp;adlt=moderate&amp;t=1">
            <a:hlinkClick r:id="rId27"/>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30903863"/>
            <a:ext cx="45148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https://tse1.mm.bing.net/th?q=Thirst+for+God+Quotes&amp;pid=Api&amp;mkt=en-US&amp;cc=US&amp;setlang=en&amp;adlt=moderate&amp;t=1">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925" y="-27978100"/>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43" name="Picture 23" descr="https://tse1.mm.bing.net/th?q=Blessed+Are+They+Who+Hunger+and+Thirst+for+Righteousness&amp;pid=Api&amp;mkt=en-US&amp;cc=US&amp;setlang=en&amp;adlt=moderate&amp;t=1">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925" y="-25403175"/>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https://tse3.mm.bing.net/th?q=Hunger+Quotes&amp;pid=Api&amp;mkt=en-US&amp;cc=US&amp;setlang=en&amp;adlt=moderate&amp;t=1">
            <a:hlinkClick r:id="rId32"/>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4925" y="-20923250"/>
            <a:ext cx="4514850" cy="5953125"/>
          </a:xfrm>
          <a:prstGeom prst="rect">
            <a:avLst/>
          </a:prstGeom>
          <a:noFill/>
          <a:extLst>
            <a:ext uri="{909E8E84-426E-40DD-AFC4-6F175D3DCCD1}">
              <a14:hiddenFill xmlns:a14="http://schemas.microsoft.com/office/drawing/2010/main">
                <a:solidFill>
                  <a:srgbClr val="FFFFFF"/>
                </a:solidFill>
              </a14:hiddenFill>
            </a:ext>
          </a:extLst>
        </p:spPr>
      </p:pic>
      <p:pic>
        <p:nvPicPr>
          <p:cNvPr id="5145" name="Picture 25" descr="https://tse4.mm.bing.net/th?q=Quotes+About+Righteousness&amp;pid=Api&amp;mkt=en-US&amp;cc=US&amp;setlang=en&amp;adlt=moderate&amp;t=1">
            <a:hlinkClick r:id="rId34"/>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4925" y="-15055850"/>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https://tse4.mm.bing.net/th?q=The+Sanctity+of+Marriage&amp;pid=Api&amp;mkt=en-US&amp;cc=US&amp;setlang=en&amp;adlt=moderate&amp;t=1">
            <a:hlinkClick r:id="rId36"/>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4925" y="-12480925"/>
            <a:ext cx="451485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5147" name="Picture 27" descr="https://tse3.mm.bing.net/th?q=Love+Your+Enemies+Bible+Verse&amp;pid=Api&amp;mkt=en-US&amp;cc=US&amp;setlang=en&amp;adlt=moderate&amp;t=1">
            <a:hlinkClick r:id="rId38"/>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4925" y="-10072688"/>
            <a:ext cx="4514850" cy="300990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https://tse4.mm.bing.net/th?q=Righteousness+and+Justice&amp;pid=Api&amp;mkt=en-US&amp;cc=US&amp;setlang=en&amp;adlt=moderate&amp;t=1">
            <a:hlinkClick r:id="rId40"/>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4925" y="-7040563"/>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3" descr="https://tse2.mm.bing.net/th?q=Honor+Your+Father+and+Mother&amp;pid=Api&amp;mkt=en-US&amp;cc=US&amp;setlang=en&amp;adlt=moderate&amp;t=1">
            <a:hlinkClick r:id="rId42"/>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4925" y="12282488"/>
            <a:ext cx="4514850" cy="5886450"/>
          </a:xfrm>
          <a:prstGeom prst="rect">
            <a:avLst/>
          </a:prstGeom>
          <a:noFill/>
          <a:extLst>
            <a:ext uri="{909E8E84-426E-40DD-AFC4-6F175D3DCCD1}">
              <a14:hiddenFill xmlns:a14="http://schemas.microsoft.com/office/drawing/2010/main">
                <a:solidFill>
                  <a:srgbClr val="FFFFFF"/>
                </a:solidFill>
              </a14:hiddenFill>
            </a:ext>
          </a:extLst>
        </p:spPr>
      </p:pic>
      <p:pic>
        <p:nvPicPr>
          <p:cNvPr id="5154" name="Picture 34" descr="https://tse1.mm.bing.net/th?q=Jesus+Thirst&amp;pid=Api&amp;mkt=en-US&amp;cc=US&amp;setlang=en&amp;adlt=moderate&amp;t=1">
            <a:hlinkClick r:id="rId44"/>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4925" y="18073688"/>
            <a:ext cx="451485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5155" name="Picture 35" descr="https://tse3.mm.bing.net/th?q=Scripture+Matthew+6+5&amp;pid=Api&amp;mkt=en-US&amp;cc=US&amp;setlang=en&amp;adlt=moderate&amp;t=1">
            <a:hlinkClick r:id="rId46"/>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4925" y="22767925"/>
            <a:ext cx="451485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5156" name="Picture 36" descr="https://tse2.mm.bing.net/th?q=Blessed+Are+Those+Who+Hunger+and+Thirst+Coloring+Page&amp;pid=Api&amp;mkt=en-US&amp;cc=US&amp;setlang=en&amp;adlt=moderate&amp;t=1">
            <a:hlinkClick r:id="rId48"/>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4925" y="26257250"/>
            <a:ext cx="4514850" cy="5991225"/>
          </a:xfrm>
          <a:prstGeom prst="rect">
            <a:avLst/>
          </a:prstGeom>
          <a:noFill/>
          <a:extLst>
            <a:ext uri="{909E8E84-426E-40DD-AFC4-6F175D3DCCD1}">
              <a14:hiddenFill xmlns:a14="http://schemas.microsoft.com/office/drawing/2010/main">
                <a:solidFill>
                  <a:srgbClr val="FFFFFF"/>
                </a:solidFill>
              </a14:hiddenFill>
            </a:ext>
          </a:extLst>
        </p:spPr>
      </p:pic>
      <p:pic>
        <p:nvPicPr>
          <p:cNvPr id="5157" name="Picture 37" descr="https://tse1.mm.bing.net/th?q=Hunger+for+the+Lord&amp;pid=Api&amp;mkt=en-US&amp;cc=US&amp;setlang=en&amp;adlt=moderate&amp;t=1">
            <a:hlinkClick r:id="rId50"/>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4925" y="32154813"/>
            <a:ext cx="4514850" cy="6753225"/>
          </a:xfrm>
          <a:prstGeom prst="rect">
            <a:avLst/>
          </a:prstGeom>
          <a:noFill/>
          <a:extLst>
            <a:ext uri="{909E8E84-426E-40DD-AFC4-6F175D3DCCD1}">
              <a14:hiddenFill xmlns:a14="http://schemas.microsoft.com/office/drawing/2010/main">
                <a:solidFill>
                  <a:srgbClr val="FFFFFF"/>
                </a:solidFill>
              </a14:hiddenFill>
            </a:ext>
          </a:extLst>
        </p:spPr>
      </p:pic>
      <p:pic>
        <p:nvPicPr>
          <p:cNvPr id="5160" name="Picture 40" descr="https://tse1.mm.bing.net/th?q=Hunger+for+Truth+Scripture&amp;pid=Api&amp;mkt=en-US&amp;cc=US&amp;setlang=en&amp;adlt=moderate&amp;t=1">
            <a:hlinkClick r:id="rId52"/>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4925" y="50579338"/>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61" name="Picture 41" descr="https://tse1.mm.bing.net/th?q=Blessed+Are+You+Who+Hunger&amp;pid=Api&amp;mkt=en-US&amp;cc=US&amp;setlang=en&amp;adlt=moderate&amp;t=1">
            <a:hlinkClick r:id="rId54"/>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4925" y="55059263"/>
            <a:ext cx="451485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5162" name="Picture 42" descr="https://tse3.mm.bing.net/th?q=Hunger+for+God%27s+Word&amp;pid=Api&amp;mkt=en-US&amp;cc=US&amp;setlang=en&amp;adlt=moderate&amp;t=1">
            <a:hlinkClick r:id="rId56"/>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4925" y="58458100"/>
            <a:ext cx="45148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163" name="Picture 43" descr="https://tse1.mm.bing.net/th?q=Thirsting+for+Righteousness&amp;pid=Api&amp;mkt=en-US&amp;cc=US&amp;setlang=en&amp;adlt=moderate&amp;t=1">
            <a:hlinkClick r:id="rId58"/>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4925" y="60866338"/>
            <a:ext cx="45148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5164" name="Picture 44" descr="https://tse3.mm.bing.net/th?q=Christ+Righteousness&amp;pid=Api&amp;mkt=en-US&amp;cc=US&amp;setlang=en&amp;adlt=moderate&amp;t=1">
            <a:hlinkClick r:id="rId60"/>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4925" y="63898463"/>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65" name="Picture 45" descr="https://tse3.mm.bing.net/th?q=Free+Gift+of+Righteousness&amp;pid=Api&amp;mkt=en-US&amp;cc=US&amp;setlang=en&amp;adlt=moderate&amp;t=1">
            <a:hlinkClick r:id="rId62"/>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34925" y="66473388"/>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66" name="Picture 46" descr="https://tse4.mm.bing.net/th?q=Blessed+Are+They+That+Hunger+and+Thirst&amp;pid=Api&amp;mkt=en-US&amp;cc=US&amp;setlang=en&amp;adlt=moderate&amp;t=1">
            <a:hlinkClick r:id="rId64"/>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925" y="70953313"/>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67" name="Picture 47" descr="https://tse1.mm.bing.net/th?q=Persecuted+for+Righteousness+Sake&amp;pid=Api&amp;mkt=en-US&amp;cc=US&amp;setlang=en&amp;adlt=moderate&amp;t=1">
            <a:hlinkClick r:id="rId65"/>
          </p:cNvPr>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34925" y="75433238"/>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68" name="Picture 48" descr="https://tse4.mm.bing.net/th?q=Bless+The+Hunger&amp;pid=Api&amp;mkt=en-US&amp;cc=US&amp;setlang=en&amp;adlt=moderate&amp;t=1">
            <a:hlinkClick r:id="rId6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925" y="78008163"/>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69" name="Picture 49" descr="https://tse4.mm.bing.net/th?q=Hunger+and+Thirst+for+Righteousness+Saint&amp;pid=Api&amp;mkt=en-US&amp;cc=US&amp;setlang=en&amp;adlt=moderate&amp;t=1">
            <a:hlinkClick r:id="rId68"/>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4925" y="82488088"/>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5170" name="Picture 50" descr="https://tse3.mm.bing.net/th?q=Righteous+God&amp;pid=Api&amp;mkt=en-US&amp;cc=US&amp;setlang=en&amp;adlt=moderate&amp;t=1">
            <a:hlinkClick r:id="rId70"/>
          </p:cNvPr>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34925" y="86968013"/>
            <a:ext cx="451485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tse3.mm.bing.net/th?id=OIP.baU38cGbS3kcZaqO_cMgBwHaEK&amp;pid=Api"/>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7658099" y="433387"/>
            <a:ext cx="4198937" cy="235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207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50822"/>
            <a:ext cx="9377363" cy="5811838"/>
          </a:xfrm>
        </p:spPr>
        <p:txBody>
          <a:bodyPr>
            <a:noAutofit/>
          </a:bodyPr>
          <a:lstStyle/>
          <a:p>
            <a:pPr>
              <a:spcBef>
                <a:spcPts val="600"/>
              </a:spcBef>
            </a:pPr>
            <a:r>
              <a:rPr lang="en-CA" b="1" dirty="0" smtClean="0">
                <a:solidFill>
                  <a:srgbClr val="000000"/>
                </a:solidFill>
                <a:effectLst/>
              </a:rPr>
              <a:t>Followers </a:t>
            </a:r>
            <a:r>
              <a:rPr lang="en-CA" b="1" dirty="0">
                <a:solidFill>
                  <a:srgbClr val="000000"/>
                </a:solidFill>
                <a:effectLst/>
              </a:rPr>
              <a:t>of Jesus ought </a:t>
            </a:r>
            <a:r>
              <a:rPr lang="en-CA" b="1" dirty="0" smtClean="0">
                <a:solidFill>
                  <a:srgbClr val="000000"/>
                </a:solidFill>
                <a:effectLst/>
              </a:rPr>
              <a:t>to:</a:t>
            </a:r>
          </a:p>
          <a:p>
            <a:pPr marL="742950" indent="-742950">
              <a:spcBef>
                <a:spcPts val="600"/>
              </a:spcBef>
              <a:buFont typeface="+mj-lt"/>
              <a:buAutoNum type="arabicPeriod"/>
            </a:pPr>
            <a:r>
              <a:rPr lang="en-CA" b="1" dirty="0" smtClean="0">
                <a:solidFill>
                  <a:srgbClr val="000000"/>
                </a:solidFill>
                <a:effectLst/>
              </a:rPr>
              <a:t>season </a:t>
            </a:r>
            <a:r>
              <a:rPr lang="en-CA" b="1" dirty="0">
                <a:solidFill>
                  <a:srgbClr val="000000"/>
                </a:solidFill>
                <a:effectLst/>
              </a:rPr>
              <a:t>the world, bringing </a:t>
            </a:r>
            <a:r>
              <a:rPr lang="en-CA" b="1" dirty="0" smtClean="0">
                <a:solidFill>
                  <a:srgbClr val="000000"/>
                </a:solidFill>
                <a:effectLst/>
              </a:rPr>
              <a:t>the                  flavour </a:t>
            </a:r>
            <a:r>
              <a:rPr lang="en-CA" b="1" dirty="0">
                <a:solidFill>
                  <a:srgbClr val="000000"/>
                </a:solidFill>
                <a:effectLst/>
              </a:rPr>
              <a:t>of Jesus Christ to a </a:t>
            </a:r>
            <a:r>
              <a:rPr lang="en-CA" b="1" dirty="0" smtClean="0">
                <a:solidFill>
                  <a:srgbClr val="000000"/>
                </a:solidFill>
                <a:effectLst/>
              </a:rPr>
              <a:t>                                     world </a:t>
            </a:r>
            <a:r>
              <a:rPr lang="en-CA" b="1" dirty="0">
                <a:solidFill>
                  <a:srgbClr val="000000"/>
                </a:solidFill>
                <a:effectLst/>
              </a:rPr>
              <a:t>sorely missing </a:t>
            </a:r>
            <a:r>
              <a:rPr lang="en-CA" b="1" dirty="0" smtClean="0">
                <a:solidFill>
                  <a:srgbClr val="000000"/>
                </a:solidFill>
                <a:effectLst/>
              </a:rPr>
              <a:t>it</a:t>
            </a:r>
          </a:p>
          <a:p>
            <a:pPr marL="742950" indent="-742950">
              <a:spcBef>
                <a:spcPts val="600"/>
              </a:spcBef>
              <a:buFont typeface="+mj-lt"/>
              <a:buAutoNum type="arabicPeriod"/>
            </a:pPr>
            <a:r>
              <a:rPr lang="en-CA" b="1" dirty="0" smtClean="0">
                <a:solidFill>
                  <a:srgbClr val="000000"/>
                </a:solidFill>
                <a:effectLst/>
              </a:rPr>
              <a:t>serve </a:t>
            </a:r>
            <a:r>
              <a:rPr lang="en-CA" b="1" dirty="0">
                <a:solidFill>
                  <a:srgbClr val="000000"/>
                </a:solidFill>
                <a:effectLst/>
              </a:rPr>
              <a:t>a preservative function, </a:t>
            </a:r>
            <a:r>
              <a:rPr lang="en-CA" b="1" dirty="0" smtClean="0">
                <a:solidFill>
                  <a:srgbClr val="000000"/>
                </a:solidFill>
                <a:effectLst/>
              </a:rPr>
              <a:t>                            existing </a:t>
            </a:r>
            <a:r>
              <a:rPr lang="en-CA" b="1" dirty="0">
                <a:solidFill>
                  <a:srgbClr val="000000"/>
                </a:solidFill>
                <a:effectLst/>
              </a:rPr>
              <a:t>as a symbol of God’s lasting </a:t>
            </a:r>
            <a:r>
              <a:rPr lang="en-CA" b="1" dirty="0" smtClean="0">
                <a:solidFill>
                  <a:srgbClr val="000000"/>
                </a:solidFill>
                <a:effectLst/>
              </a:rPr>
              <a:t>covenant</a:t>
            </a:r>
          </a:p>
          <a:p>
            <a:pPr marL="742950" indent="-742950">
              <a:spcBef>
                <a:spcPts val="600"/>
              </a:spcBef>
              <a:buFont typeface="+mj-lt"/>
              <a:buAutoNum type="arabicPeriod"/>
            </a:pPr>
            <a:r>
              <a:rPr lang="en-CA" b="1" dirty="0" smtClean="0">
                <a:solidFill>
                  <a:srgbClr val="000000"/>
                </a:solidFill>
                <a:effectLst/>
              </a:rPr>
              <a:t>serve </a:t>
            </a:r>
            <a:r>
              <a:rPr lang="en-CA" b="1" dirty="0">
                <a:solidFill>
                  <a:srgbClr val="000000"/>
                </a:solidFill>
                <a:effectLst/>
              </a:rPr>
              <a:t>as </a:t>
            </a:r>
            <a:r>
              <a:rPr lang="en-CA" b="1" dirty="0" smtClean="0">
                <a:solidFill>
                  <a:srgbClr val="000000"/>
                </a:solidFill>
                <a:effectLst/>
              </a:rPr>
              <a:t>fertilizer, increasing </a:t>
            </a:r>
            <a:r>
              <a:rPr lang="en-CA" b="1" dirty="0">
                <a:solidFill>
                  <a:srgbClr val="000000"/>
                </a:solidFill>
                <a:effectLst/>
              </a:rPr>
              <a:t>the fruitfulness of the message of Jesus Christ through our changed </a:t>
            </a:r>
            <a:r>
              <a:rPr lang="en-CA" b="1" dirty="0" smtClean="0">
                <a:solidFill>
                  <a:srgbClr val="000000"/>
                </a:solidFill>
                <a:effectLst/>
              </a:rPr>
              <a:t>lives</a:t>
            </a:r>
          </a:p>
          <a:p>
            <a:pPr marL="742950" indent="-742950">
              <a:spcBef>
                <a:spcPts val="600"/>
              </a:spcBef>
              <a:buFont typeface="+mj-lt"/>
              <a:buAutoNum type="arabicPeriod"/>
            </a:pPr>
            <a:r>
              <a:rPr lang="en-CA" b="1" dirty="0" smtClean="0">
                <a:solidFill>
                  <a:srgbClr val="000000"/>
                </a:solidFill>
                <a:effectLst/>
              </a:rPr>
              <a:t>serve </a:t>
            </a:r>
            <a:r>
              <a:rPr lang="en-CA" b="1" dirty="0">
                <a:solidFill>
                  <a:srgbClr val="000000"/>
                </a:solidFill>
                <a:effectLst/>
              </a:rPr>
              <a:t>an antiseptic function, working </a:t>
            </a:r>
            <a:r>
              <a:rPr lang="en-CA" b="1" dirty="0" smtClean="0">
                <a:solidFill>
                  <a:srgbClr val="000000"/>
                </a:solidFill>
                <a:effectLst/>
              </a:rPr>
              <a:t>                                  as </a:t>
            </a:r>
            <a:r>
              <a:rPr lang="en-CA" b="1" dirty="0">
                <a:solidFill>
                  <a:srgbClr val="000000"/>
                </a:solidFill>
                <a:effectLst/>
              </a:rPr>
              <a:t>agents of healing in a wounded world </a:t>
            </a:r>
            <a:endParaRPr lang="en-CA" b="1" dirty="0" smtClean="0">
              <a:solidFill>
                <a:srgbClr val="000000"/>
              </a:solidFill>
              <a:effectLst/>
            </a:endParaRPr>
          </a:p>
          <a:p>
            <a:pPr marL="742950" indent="-742950">
              <a:spcBef>
                <a:spcPts val="600"/>
              </a:spcBef>
              <a:buFont typeface="+mj-lt"/>
              <a:buAutoNum type="arabicPeriod"/>
            </a:pPr>
            <a:r>
              <a:rPr lang="en-CA" b="1" dirty="0" smtClean="0">
                <a:solidFill>
                  <a:srgbClr val="000000"/>
                </a:solidFill>
                <a:effectLst/>
              </a:rPr>
              <a:t>bring </a:t>
            </a:r>
            <a:r>
              <a:rPr lang="en-CA" b="1" dirty="0">
                <a:solidFill>
                  <a:srgbClr val="000000"/>
                </a:solidFill>
                <a:effectLst/>
              </a:rPr>
              <a:t>a thirst for God to the </a:t>
            </a:r>
            <a:r>
              <a:rPr lang="en-CA" b="1" dirty="0" smtClean="0">
                <a:solidFill>
                  <a:srgbClr val="000000"/>
                </a:solidFill>
                <a:effectLst/>
              </a:rPr>
              <a:t>world </a:t>
            </a:r>
            <a:endParaRPr lang="en-CA" b="1" dirty="0">
              <a:solidFill>
                <a:srgbClr val="000000"/>
              </a:solidFill>
              <a:effectLst/>
            </a:endParaRPr>
          </a:p>
        </p:txBody>
      </p:sp>
      <p:pic>
        <p:nvPicPr>
          <p:cNvPr id="7" name="Picture 2" descr="https://tse3.mm.bing.net/th?id=OIP.baU38cGbS3kcZaqO_cMgBwHaEK&amp;pid=A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099" y="433387"/>
            <a:ext cx="4198937" cy="235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09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695</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Intro Inline</vt:lpstr>
      <vt:lpstr>Palace Script MT</vt:lpstr>
      <vt:lpstr>Office Theme</vt:lpstr>
      <vt:lpstr>PowerPoint Presentation</vt:lpstr>
      <vt:lpstr>PowerPoint Presentation</vt:lpstr>
      <vt:lpstr>PowerPoint Presentation</vt:lpstr>
      <vt:lpstr>QUESTION</vt:lpstr>
      <vt:lpstr>TWO SOLUTIONS</vt:lpstr>
      <vt:lpstr>PowerPoint Presentation</vt:lpstr>
      <vt:lpstr>PowerPoint Presentation</vt:lpstr>
      <vt:lpstr>PowerPoint Presentation</vt:lpstr>
      <vt:lpstr>PowerPoint Presentation</vt:lpstr>
      <vt:lpstr>PowerPoint Presentation</vt:lpstr>
      <vt:lpstr>QUESTION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20</cp:revision>
  <cp:lastPrinted>2023-01-13T14:44:17Z</cp:lastPrinted>
  <dcterms:created xsi:type="dcterms:W3CDTF">2023-01-10T20:29:15Z</dcterms:created>
  <dcterms:modified xsi:type="dcterms:W3CDTF">2023-01-18T19:20:08Z</dcterms:modified>
</cp:coreProperties>
</file>