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5" r:id="rId12"/>
    <p:sldId id="266" r:id="rId13"/>
    <p:sldId id="26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7" d="100"/>
          <a:sy n="67"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9F38BC71-60AE-4E32-AA7F-8DE4505796A4}"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3728585-0EBF-4093-9538-5E8B2EAFC96B}" type="slidenum">
              <a:rPr lang="en-CA" smtClean="0"/>
              <a:t>‹#›</a:t>
            </a:fld>
            <a:endParaRPr lang="en-CA"/>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2" y="-1"/>
            <a:ext cx="12187947" cy="6860281"/>
          </a:xfrm>
          <a:prstGeom prst="rect">
            <a:avLst/>
          </a:prstGeom>
        </p:spPr>
      </p:pic>
      <p:sp>
        <p:nvSpPr>
          <p:cNvPr id="8" name="TextBox 7"/>
          <p:cNvSpPr txBox="1"/>
          <p:nvPr userDrawn="1"/>
        </p:nvSpPr>
        <p:spPr>
          <a:xfrm>
            <a:off x="4038600" y="1467714"/>
            <a:ext cx="9266830" cy="3170099"/>
          </a:xfrm>
          <a:prstGeom prst="rect">
            <a:avLst/>
          </a:prstGeom>
          <a:noFill/>
        </p:spPr>
        <p:txBody>
          <a:bodyPr wrap="square" rtlCol="0">
            <a:spAutoFit/>
          </a:bodyPr>
          <a:lstStyle/>
          <a:p>
            <a:r>
              <a:rPr lang="en-CA" sz="20000" dirty="0" smtClean="0">
                <a:latin typeface="Palace Script MT" panose="030303020206070C0B05" pitchFamily="66" charset="0"/>
              </a:rPr>
              <a:t>on the</a:t>
            </a:r>
            <a:endParaRPr lang="en-CA" sz="20000" dirty="0">
              <a:latin typeface="Palace Script MT" panose="030303020206070C0B05" pitchFamily="66" charset="0"/>
            </a:endParaRPr>
          </a:p>
        </p:txBody>
      </p:sp>
    </p:spTree>
    <p:extLst>
      <p:ext uri="{BB962C8B-B14F-4D97-AF65-F5344CB8AC3E}">
        <p14:creationId xmlns:p14="http://schemas.microsoft.com/office/powerpoint/2010/main" val="19382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38BC71-60AE-4E32-AA7F-8DE4505796A4}"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347587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38BC71-60AE-4E32-AA7F-8DE4505796A4}"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2111343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9F38BC71-60AE-4E32-AA7F-8DE4505796A4}"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172203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8BC71-60AE-4E32-AA7F-8DE4505796A4}" type="datetimeFigureOut">
              <a:rPr lang="en-CA" smtClean="0"/>
              <a:t>2023-01-10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136061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9F38BC71-60AE-4E32-AA7F-8DE4505796A4}"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170213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9F38BC71-60AE-4E32-AA7F-8DE4505796A4}" type="datetimeFigureOut">
              <a:rPr lang="en-CA" smtClean="0"/>
              <a:t>2023-01-10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233188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9F38BC71-60AE-4E32-AA7F-8DE4505796A4}" type="datetimeFigureOut">
              <a:rPr lang="en-CA" smtClean="0"/>
              <a:t>2023-01-10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3649303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8BC71-60AE-4E32-AA7F-8DE4505796A4}" type="datetimeFigureOut">
              <a:rPr lang="en-CA" smtClean="0"/>
              <a:t>2023-01-10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242411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8BC71-60AE-4E32-AA7F-8DE4505796A4}"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3614518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8BC71-60AE-4E32-AA7F-8DE4505796A4}" type="datetimeFigureOut">
              <a:rPr lang="en-CA" smtClean="0"/>
              <a:t>2023-01-10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3728585-0EBF-4093-9538-5E8B2EAFC96B}" type="slidenum">
              <a:rPr lang="en-CA" smtClean="0"/>
              <a:t>‹#›</a:t>
            </a:fld>
            <a:endParaRPr lang="en-CA"/>
          </a:p>
        </p:txBody>
      </p:sp>
    </p:spTree>
    <p:extLst>
      <p:ext uri="{BB962C8B-B14F-4D97-AF65-F5344CB8AC3E}">
        <p14:creationId xmlns:p14="http://schemas.microsoft.com/office/powerpoint/2010/main" val="235561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https://png.pngtree.com/back_origin_pic/03/74/71/cc0c8ec8c2d1810fcfe8b8eecbeb69cf.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21450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8BC71-60AE-4E32-AA7F-8DE4505796A4}" type="datetimeFigureOut">
              <a:rPr lang="en-CA" smtClean="0"/>
              <a:t>2023-01-10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28585-0EBF-4093-9538-5E8B2EAFC96B}" type="slidenum">
              <a:rPr lang="en-CA" smtClean="0"/>
              <a:t>‹#›</a:t>
            </a:fld>
            <a:endParaRPr lang="en-CA"/>
          </a:p>
        </p:txBody>
      </p:sp>
      <p:sp>
        <p:nvSpPr>
          <p:cNvPr id="9" name="Isosceles Triangle 8"/>
          <p:cNvSpPr/>
          <p:nvPr userDrawn="1"/>
        </p:nvSpPr>
        <p:spPr>
          <a:xfrm>
            <a:off x="9087729" y="4346917"/>
            <a:ext cx="3126780" cy="2511083"/>
          </a:xfrm>
          <a:prstGeom prst="triangl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userDrawn="1"/>
        </p:nvSpPr>
        <p:spPr>
          <a:xfrm>
            <a:off x="6891900" y="4663530"/>
            <a:ext cx="7471229" cy="2123658"/>
          </a:xfrm>
          <a:prstGeom prst="rect">
            <a:avLst/>
          </a:prstGeom>
          <a:noFill/>
        </p:spPr>
        <p:txBody>
          <a:bodyPr wrap="square" rtlCol="0">
            <a:spAutoFit/>
          </a:bodyPr>
          <a:lstStyle/>
          <a:p>
            <a:pPr algn="ctr"/>
            <a:r>
              <a:rPr lang="en-CA" sz="4400" dirty="0" smtClean="0">
                <a:solidFill>
                  <a:srgbClr val="000000"/>
                </a:solidFill>
                <a:latin typeface="Intro Inline" panose="02000000000000000000" pitchFamily="50" charset="0"/>
              </a:rPr>
              <a:t>Sermon</a:t>
            </a:r>
          </a:p>
          <a:p>
            <a:pPr algn="ctr"/>
            <a:r>
              <a:rPr lang="en-CA" sz="4400" dirty="0" smtClean="0">
                <a:solidFill>
                  <a:srgbClr val="000000"/>
                </a:solidFill>
                <a:latin typeface="Intro Inline" panose="02000000000000000000" pitchFamily="50" charset="0"/>
              </a:rPr>
              <a:t> </a:t>
            </a:r>
          </a:p>
          <a:p>
            <a:pPr algn="ctr"/>
            <a:r>
              <a:rPr lang="en-CA" sz="4400" dirty="0" smtClean="0">
                <a:solidFill>
                  <a:srgbClr val="000000"/>
                </a:solidFill>
                <a:latin typeface="Intro Inline" panose="02000000000000000000" pitchFamily="50" charset="0"/>
              </a:rPr>
              <a:t>Mount</a:t>
            </a:r>
            <a:endParaRPr lang="en-CA" sz="4400" dirty="0">
              <a:solidFill>
                <a:srgbClr val="000000"/>
              </a:solidFill>
              <a:latin typeface="Intro Inline" panose="02000000000000000000" pitchFamily="50" charset="0"/>
            </a:endParaRPr>
          </a:p>
        </p:txBody>
      </p:sp>
      <p:sp>
        <p:nvSpPr>
          <p:cNvPr id="8" name="TextBox 7"/>
          <p:cNvSpPr txBox="1"/>
          <p:nvPr userDrawn="1"/>
        </p:nvSpPr>
        <p:spPr>
          <a:xfrm>
            <a:off x="9729714" y="4792496"/>
            <a:ext cx="9266830" cy="1631216"/>
          </a:xfrm>
          <a:prstGeom prst="rect">
            <a:avLst/>
          </a:prstGeom>
          <a:noFill/>
        </p:spPr>
        <p:txBody>
          <a:bodyPr wrap="square" rtlCol="0">
            <a:spAutoFit/>
          </a:bodyPr>
          <a:lstStyle/>
          <a:p>
            <a:r>
              <a:rPr lang="en-CA" sz="10000" dirty="0" smtClean="0">
                <a:latin typeface="Palace Script MT" panose="030303020206070C0B05" pitchFamily="66" charset="0"/>
              </a:rPr>
              <a:t>on the</a:t>
            </a:r>
            <a:endParaRPr lang="en-CA" sz="10000" dirty="0">
              <a:latin typeface="Palace Script MT" panose="030303020206070C0B05" pitchFamily="66" charset="0"/>
            </a:endParaRPr>
          </a:p>
        </p:txBody>
      </p:sp>
    </p:spTree>
    <p:extLst>
      <p:ext uri="{BB962C8B-B14F-4D97-AF65-F5344CB8AC3E}">
        <p14:creationId xmlns:p14="http://schemas.microsoft.com/office/powerpoint/2010/main" val="2270682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38100" dir="2700000" algn="tl">
              <a:srgbClr val="000000">
                <a:alpha val="43137"/>
              </a:srgbClr>
            </a:outerShdw>
          </a:effectLst>
          <a:latin typeface="Intro Inline"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effectLst>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14.jpeg"/><Relationship Id="rId18" Type="http://schemas.openxmlformats.org/officeDocument/2006/relationships/image" Target="../media/image16.jpeg"/><Relationship Id="rId26" Type="http://schemas.openxmlformats.org/officeDocument/2006/relationships/image" Target="../media/image20.jpeg"/><Relationship Id="rId39" Type="http://schemas.openxmlformats.org/officeDocument/2006/relationships/image" Target="../media/image26.jpeg"/><Relationship Id="rId21" Type="http://schemas.openxmlformats.org/officeDocument/2006/relationships/hyperlink" Target="https://nortonsafe.search.ask.com/images?o=APN12423&amp;l=dir&amp;qo=serpSearchTopBox&amp;doi=2022-12-06&amp;p2=%5EEQ%5Ezz30ca%5E&amp;ctype=pictures&amp;ueid=966c19ad-47b5-42c2-8702-7948b4ac76d6&amp;q=Hunger+and+Thirst+After+Righteousness" TargetMode="External"/><Relationship Id="rId34" Type="http://schemas.openxmlformats.org/officeDocument/2006/relationships/hyperlink" Target="https://nortonsafe.search.ask.com/images?o=APN12423&amp;l=dir&amp;qo=serpSearchTopBox&amp;doi=2022-12-06&amp;p2=%5EEQ%5Ezz30ca%5E&amp;ctype=pictures&amp;ueid=966c19ad-47b5-42c2-8702-7948b4ac76d6&amp;q=Quotes+About+Righteousness" TargetMode="External"/><Relationship Id="rId42" Type="http://schemas.openxmlformats.org/officeDocument/2006/relationships/hyperlink" Target="https://nortonsafe.search.ask.com/images?o=APN12423&amp;l=dir&amp;qo=serpSearchTopBox&amp;doi=2022-12-06&amp;p2=%5EEQ%5Ezz30ca%5E&amp;ctype=pictures&amp;ueid=966c19ad-47b5-42c2-8702-7948b4ac76d6&amp;q=Jesus+Thirsty" TargetMode="External"/><Relationship Id="rId47" Type="http://schemas.openxmlformats.org/officeDocument/2006/relationships/hyperlink" Target="https://nortonsafe.search.ask.com/images?o=APN12423&amp;l=dir&amp;qo=serpSearchTopBox&amp;doi=2022-12-06&amp;p2=%5EEQ%5Ezz30ca%5E&amp;ctype=pictures&amp;ueid=966c19ad-47b5-42c2-8702-7948b4ac76d6&amp;q=Scripture+Matthew+6+5" TargetMode="External"/><Relationship Id="rId50" Type="http://schemas.openxmlformats.org/officeDocument/2006/relationships/image" Target="../media/image31.jpeg"/><Relationship Id="rId55" Type="http://schemas.openxmlformats.org/officeDocument/2006/relationships/hyperlink" Target="https://nortonsafe.search.ask.com/images?o=APN12423&amp;l=dir&amp;qo=serpSearchTopBox&amp;doi=2022-12-06&amp;p2=%5EEQ%5Ezz30ca%5E&amp;ctype=pictures&amp;ueid=966c19ad-47b5-42c2-8702-7948b4ac76d6&amp;q=Blessed+Are+You+Who+Hunger" TargetMode="External"/><Relationship Id="rId63" Type="http://schemas.openxmlformats.org/officeDocument/2006/relationships/hyperlink" Target="https://nortonsafe.search.ask.com/images?o=APN12423&amp;l=dir&amp;qo=serpSearchTopBox&amp;doi=2022-12-06&amp;p2=%5EEQ%5Ezz30ca%5E&amp;ctype=pictures&amp;ueid=966c19ad-47b5-42c2-8702-7948b4ac76d6&amp;q=Free+Gift+of+Righteousness" TargetMode="External"/><Relationship Id="rId68" Type="http://schemas.openxmlformats.org/officeDocument/2006/relationships/hyperlink" Target="https://nortonsafe.search.ask.com/images?o=APN12423&amp;l=dir&amp;qo=serpSearchTopBox&amp;doi=2022-12-06&amp;p2=%5EEQ%5Ezz30ca%5E&amp;ctype=pictures&amp;ueid=966c19ad-47b5-42c2-8702-7948b4ac76d6&amp;q=Bless+The+Hunger" TargetMode="External"/><Relationship Id="rId7" Type="http://schemas.openxmlformats.org/officeDocument/2006/relationships/hyperlink" Target="https://nortonsafe.search.ask.com/images?o=APN12423&amp;l=dir&amp;qo=serpSearchTopBox&amp;doi=2022-12-06&amp;p2=%5EEQ%5Ezz30ca%5E&amp;ctype=pictures&amp;ueid=966c19ad-47b5-42c2-8702-7948b4ac76d6&amp;q=Thirst+for+Righteousness" TargetMode="External"/><Relationship Id="rId71" Type="http://schemas.openxmlformats.org/officeDocument/2006/relationships/hyperlink" Target="https://nortonsafe.search.ask.com/images?o=APN12423&amp;l=dir&amp;qo=serpSearchTopBox&amp;doi=2022-12-06&amp;p2=%5EEQ%5Ezz30ca%5E&amp;ctype=pictures&amp;ueid=966c19ad-47b5-42c2-8702-7948b4ac76d6&amp;q=Righteous+God" TargetMode="External"/><Relationship Id="rId2" Type="http://schemas.openxmlformats.org/officeDocument/2006/relationships/image" Target="../media/image8.jpeg"/><Relationship Id="rId16" Type="http://schemas.openxmlformats.org/officeDocument/2006/relationships/hyperlink" Target="https://nortonsafe.search.ask.com/images?o=APN12423&amp;l=dir&amp;qo=serpSearchTopBox&amp;doi=2022-12-06&amp;p2=%5EEQ%5Ezz30ca%5E&amp;ctype=pictures&amp;ueid=966c19ad-47b5-42c2-8702-7948b4ac76d6&amp;q=Blessed+Are+Those+Who+Hunger" TargetMode="External"/><Relationship Id="rId29" Type="http://schemas.openxmlformats.org/officeDocument/2006/relationships/image" Target="../media/image21.jpeg"/><Relationship Id="rId11" Type="http://schemas.openxmlformats.org/officeDocument/2006/relationships/image" Target="../media/image13.jpeg"/><Relationship Id="rId24" Type="http://schemas.openxmlformats.org/officeDocument/2006/relationships/image" Target="../media/image19.jpeg"/><Relationship Id="rId32" Type="http://schemas.openxmlformats.org/officeDocument/2006/relationships/hyperlink" Target="https://nortonsafe.search.ask.com/images?o=APN12423&amp;l=dir&amp;qo=serpSearchTopBox&amp;doi=2022-12-06&amp;p2=%5EEQ%5Ezz30ca%5E&amp;ctype=pictures&amp;ueid=966c19ad-47b5-42c2-8702-7948b4ac76d6&amp;q=Hunger+Quotes" TargetMode="External"/><Relationship Id="rId37" Type="http://schemas.openxmlformats.org/officeDocument/2006/relationships/image" Target="../media/image25.jpeg"/><Relationship Id="rId40" Type="http://schemas.openxmlformats.org/officeDocument/2006/relationships/hyperlink" Target="https://nortonsafe.search.ask.com/images?o=APN12423&amp;l=dir&amp;qo=serpSearchTopBox&amp;doi=2022-12-06&amp;p2=%5EEQ%5Ezz30ca%5E&amp;ctype=pictures&amp;ueid=966c19ad-47b5-42c2-8702-7948b4ac76d6&amp;q=Righteousness+and+Justice" TargetMode="External"/><Relationship Id="rId45" Type="http://schemas.openxmlformats.org/officeDocument/2006/relationships/image" Target="../media/image29.jpeg"/><Relationship Id="rId53" Type="http://schemas.openxmlformats.org/officeDocument/2006/relationships/hyperlink" Target="https://nortonsafe.search.ask.com/images?o=APN12423&amp;l=dir&amp;qo=serpSearchTopBox&amp;doi=2022-12-06&amp;p2=%5EEQ%5Ezz30ca%5E&amp;ctype=pictures&amp;ueid=966c19ad-47b5-42c2-8702-7948b4ac76d6&amp;q=Hunger+for+Truth+Scripture" TargetMode="External"/><Relationship Id="rId58" Type="http://schemas.openxmlformats.org/officeDocument/2006/relationships/image" Target="../media/image35.jpeg"/><Relationship Id="rId66" Type="http://schemas.openxmlformats.org/officeDocument/2006/relationships/hyperlink" Target="https://nortonsafe.search.ask.com/images?o=APN12423&amp;l=dir&amp;qo=serpSearchTopBox&amp;doi=2022-12-06&amp;p2=%5EEQ%5Ezz30ca%5E&amp;ctype=pictures&amp;ueid=966c19ad-47b5-42c2-8702-7948b4ac76d6&amp;q=Persecuted+for+Righteousness+Sake" TargetMode="External"/><Relationship Id="rId5" Type="http://schemas.openxmlformats.org/officeDocument/2006/relationships/hyperlink" Target="https://nortonsafe.search.ask.com/images?o=APN12423&amp;l=dir&amp;qo=serpSearchTopBox&amp;doi=2022-12-06&amp;p2=%5EEQ%5Ezz30ca%5E&amp;ctype=pictures&amp;ueid=966c19ad-47b5-42c2-8702-7948b4ac76d6&amp;q=Hunger+and+Thirst" TargetMode="External"/><Relationship Id="rId15" Type="http://schemas.openxmlformats.org/officeDocument/2006/relationships/image" Target="../media/image15.jpeg"/><Relationship Id="rId23" Type="http://schemas.openxmlformats.org/officeDocument/2006/relationships/hyperlink" Target="https://nortonsafe.search.ask.com/images?o=APN12423&amp;l=dir&amp;qo=serpSearchTopBox&amp;doi=2022-12-06&amp;p2=%5EEQ%5Ezz30ca%5E&amp;ctype=pictures&amp;ueid=966c19ad-47b5-42c2-8702-7948b4ac76d6&amp;q=Matthew+5%3A6+KJV" TargetMode="External"/><Relationship Id="rId28" Type="http://schemas.openxmlformats.org/officeDocument/2006/relationships/hyperlink" Target="https://nortonsafe.search.ask.com/images?o=APN12423&amp;l=dir&amp;qo=serpSearchTopBox&amp;doi=2022-12-06&amp;p2=%5EEQ%5Ezz30ca%5E&amp;ctype=pictures&amp;ueid=966c19ad-47b5-42c2-8702-7948b4ac76d6&amp;q=Thirst+for+God+Quotes" TargetMode="External"/><Relationship Id="rId36" Type="http://schemas.openxmlformats.org/officeDocument/2006/relationships/hyperlink" Target="https://nortonsafe.search.ask.com/images?o=APN12423&amp;l=dir&amp;qo=serpSearchTopBox&amp;doi=2022-12-06&amp;p2=%5EEQ%5Ezz30ca%5E&amp;ctype=pictures&amp;ueid=966c19ad-47b5-42c2-8702-7948b4ac76d6&amp;q=The+Sanctity+of+Marriage" TargetMode="External"/><Relationship Id="rId49" Type="http://schemas.openxmlformats.org/officeDocument/2006/relationships/hyperlink" Target="https://nortonsafe.search.ask.com/images?o=APN12423&amp;l=dir&amp;qo=serpSearchTopBox&amp;doi=2022-12-06&amp;p2=%5EEQ%5Ezz30ca%5E&amp;ctype=pictures&amp;ueid=966c19ad-47b5-42c2-8702-7948b4ac76d6&amp;q=Blessed+Are+Those+Who+Hunger+and+Thirst+Coloring+Page" TargetMode="External"/><Relationship Id="rId57" Type="http://schemas.openxmlformats.org/officeDocument/2006/relationships/hyperlink" Target="https://nortonsafe.search.ask.com/images?o=APN12423&amp;l=dir&amp;qo=serpSearchTopBox&amp;doi=2022-12-06&amp;p2=%5EEQ%5Ezz30ca%5E&amp;ctype=pictures&amp;ueid=966c19ad-47b5-42c2-8702-7948b4ac76d6&amp;q=Hunger+for+God%27s+Word" TargetMode="External"/><Relationship Id="rId61" Type="http://schemas.openxmlformats.org/officeDocument/2006/relationships/hyperlink" Target="https://nortonsafe.search.ask.com/images?o=APN12423&amp;l=dir&amp;qo=serpSearchTopBox&amp;doi=2022-12-06&amp;p2=%5EEQ%5Ezz30ca%5E&amp;ctype=pictures&amp;ueid=966c19ad-47b5-42c2-8702-7948b4ac76d6&amp;q=Christ+Righteousness" TargetMode="External"/><Relationship Id="rId10" Type="http://schemas.openxmlformats.org/officeDocument/2006/relationships/hyperlink" Target="https://nortonsafe.search.ask.com/images?o=APN12423&amp;l=dir&amp;qo=serpSearchTopBox&amp;doi=2022-12-06&amp;p2=%5EEQ%5Ezz30ca%5E&amp;ctype=pictures&amp;ueid=966c19ad-47b5-42c2-8702-7948b4ac76d6&amp;q=Righteousness+Prayer" TargetMode="External"/><Relationship Id="rId19" Type="http://schemas.openxmlformats.org/officeDocument/2006/relationships/hyperlink" Target="https://nortonsafe.search.ask.com/images?o=APN12423&amp;l=dir&amp;qo=serpSearchTopBox&amp;doi=2022-12-06&amp;p2=%5EEQ%5Ezz30ca%5E&amp;ctype=pictures&amp;ueid=966c19ad-47b5-42c2-8702-7948b4ac76d6&amp;q=Christian+Spiritual+Awakening" TargetMode="External"/><Relationship Id="rId31" Type="http://schemas.openxmlformats.org/officeDocument/2006/relationships/image" Target="../media/image22.jpeg"/><Relationship Id="rId44" Type="http://schemas.openxmlformats.org/officeDocument/2006/relationships/hyperlink" Target="https://nortonsafe.search.ask.com/images?o=APN12423&amp;l=dir&amp;qo=serpSearchTopBox&amp;doi=2022-12-06&amp;p2=%5EEQ%5Ezz30ca%5E&amp;ctype=pictures&amp;ueid=966c19ad-47b5-42c2-8702-7948b4ac76d6&amp;q=Honor+Your+Father+and+Mother" TargetMode="External"/><Relationship Id="rId52" Type="http://schemas.openxmlformats.org/officeDocument/2006/relationships/image" Target="../media/image32.jpeg"/><Relationship Id="rId60" Type="http://schemas.openxmlformats.org/officeDocument/2006/relationships/image" Target="../media/image36.jpeg"/><Relationship Id="rId65" Type="http://schemas.openxmlformats.org/officeDocument/2006/relationships/hyperlink" Target="https://nortonsafe.search.ask.com/images?o=APN12423&amp;l=dir&amp;qo=serpSearchTopBox&amp;doi=2022-12-06&amp;p2=%5EEQ%5Ezz30ca%5E&amp;ctype=pictures&amp;ueid=966c19ad-47b5-42c2-8702-7948b4ac76d6&amp;q=Blessed+Are+They+That+Hunger+and+Thirst" TargetMode="External"/><Relationship Id="rId73"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hyperlink" Target="https://nortonsafe.search.ask.com/images?o=APN12423&amp;l=dir&amp;qo=serpSearchTopBox&amp;doi=2022-12-06&amp;p2=%5EEQ%5Ezz30ca%5E&amp;ctype=pictures&amp;ueid=966c19ad-47b5-42c2-8702-7948b4ac76d6&amp;q=Hunger+for+God" TargetMode="External"/><Relationship Id="rId14" Type="http://schemas.openxmlformats.org/officeDocument/2006/relationships/hyperlink" Target="https://nortonsafe.search.ask.com/images?o=APN12423&amp;l=dir&amp;qo=serpSearchTopBox&amp;doi=2022-12-06&amp;p2=%5EEQ%5Ezz30ca%5E&amp;ctype=pictures&amp;ueid=966c19ad-47b5-42c2-8702-7948b4ac76d6&amp;q=Hunger+and+Thirst+for+Righteousness+Images" TargetMode="External"/><Relationship Id="rId22" Type="http://schemas.openxmlformats.org/officeDocument/2006/relationships/image" Target="../media/image18.jpeg"/><Relationship Id="rId27" Type="http://schemas.openxmlformats.org/officeDocument/2006/relationships/hyperlink" Target="https://nortonsafe.search.ask.com/images?o=APN12423&amp;l=dir&amp;qo=serpSearchTopBox&amp;doi=2022-12-06&amp;p2=%5EEQ%5Ezz30ca%5E&amp;ctype=pictures&amp;ueid=966c19ad-47b5-42c2-8702-7948b4ac76d6&amp;q=Hungry+Thirsty" TargetMode="External"/><Relationship Id="rId30" Type="http://schemas.openxmlformats.org/officeDocument/2006/relationships/hyperlink" Target="https://nortonsafe.search.ask.com/images?o=APN12423&amp;l=dir&amp;qo=serpSearchTopBox&amp;doi=2022-12-06&amp;p2=%5EEQ%5Ezz30ca%5E&amp;ctype=pictures&amp;ueid=966c19ad-47b5-42c2-8702-7948b4ac76d6&amp;q=Blessed+Are+They+Who+Hunger+and+Thirst+for+Righteousness" TargetMode="External"/><Relationship Id="rId35" Type="http://schemas.openxmlformats.org/officeDocument/2006/relationships/image" Target="../media/image24.jpeg"/><Relationship Id="rId43" Type="http://schemas.openxmlformats.org/officeDocument/2006/relationships/image" Target="../media/image28.jpeg"/><Relationship Id="rId48" Type="http://schemas.openxmlformats.org/officeDocument/2006/relationships/image" Target="../media/image30.jpeg"/><Relationship Id="rId56" Type="http://schemas.openxmlformats.org/officeDocument/2006/relationships/image" Target="../media/image34.jpeg"/><Relationship Id="rId64" Type="http://schemas.openxmlformats.org/officeDocument/2006/relationships/image" Target="../media/image38.jpeg"/><Relationship Id="rId69" Type="http://schemas.openxmlformats.org/officeDocument/2006/relationships/hyperlink" Target="https://nortonsafe.search.ask.com/images?o=APN12423&amp;l=dir&amp;qo=serpSearchTopBox&amp;doi=2022-12-06&amp;p2=%5EEQ%5Ezz30ca%5E&amp;ctype=pictures&amp;ueid=966c19ad-47b5-42c2-8702-7948b4ac76d6&amp;q=Hunger+and+Thirst+for+Righteousness+Saint" TargetMode="External"/><Relationship Id="rId8" Type="http://schemas.openxmlformats.org/officeDocument/2006/relationships/image" Target="../media/image12.jpeg"/><Relationship Id="rId51" Type="http://schemas.openxmlformats.org/officeDocument/2006/relationships/hyperlink" Target="https://nortonsafe.search.ask.com/images?o=APN12423&amp;l=dir&amp;qo=serpSearchTopBox&amp;doi=2022-12-06&amp;p2=%5EEQ%5Ezz30ca%5E&amp;ctype=pictures&amp;ueid=966c19ad-47b5-42c2-8702-7948b4ac76d6&amp;q=Hunger+for+the+Lord" TargetMode="External"/><Relationship Id="rId72" Type="http://schemas.openxmlformats.org/officeDocument/2006/relationships/image" Target="../media/image41.jpeg"/><Relationship Id="rId3" Type="http://schemas.openxmlformats.org/officeDocument/2006/relationships/image" Target="../media/image9.jpeg"/><Relationship Id="rId12" Type="http://schemas.openxmlformats.org/officeDocument/2006/relationships/hyperlink" Target="https://nortonsafe.search.ask.com/images?o=APN12423&amp;l=dir&amp;qo=serpSearchTopBox&amp;doi=2022-12-06&amp;p2=%5EEQ%5Ezz30ca%5E&amp;ctype=pictures&amp;ueid=966c19ad-47b5-42c2-8702-7948b4ac76d6&amp;q=Blessed" TargetMode="External"/><Relationship Id="rId17" Type="http://schemas.openxmlformats.org/officeDocument/2006/relationships/hyperlink" Target="https://nortonsafe.search.ask.com/images?o=APN12423&amp;l=dir&amp;qo=serpSearchTopBox&amp;doi=2022-12-06&amp;p2=%5EEQ%5Ezz30ca%5E&amp;ctype=pictures&amp;ueid=966c19ad-47b5-42c2-8702-7948b4ac76d6&amp;q=Blessed+Are+Those+Who+Hunger+and+Thirst+for+Righteousness" TargetMode="External"/><Relationship Id="rId25" Type="http://schemas.openxmlformats.org/officeDocument/2006/relationships/hyperlink" Target="https://nortonsafe.search.ask.com/images?o=APN12423&amp;l=dir&amp;qo=serpSearchTopBox&amp;doi=2022-12-06&amp;p2=%5EEQ%5Ezz30ca%5E&amp;ctype=pictures&amp;ueid=966c19ad-47b5-42c2-8702-7948b4ac76d6&amp;q=They+Thirst" TargetMode="External"/><Relationship Id="rId33" Type="http://schemas.openxmlformats.org/officeDocument/2006/relationships/image" Target="../media/image23.jpeg"/><Relationship Id="rId38" Type="http://schemas.openxmlformats.org/officeDocument/2006/relationships/hyperlink" Target="https://nortonsafe.search.ask.com/images?o=APN12423&amp;l=dir&amp;qo=serpSearchTopBox&amp;doi=2022-12-06&amp;p2=%5EEQ%5Ezz30ca%5E&amp;ctype=pictures&amp;ueid=966c19ad-47b5-42c2-8702-7948b4ac76d6&amp;q=Love+Your+Enemies+Bible+Verse" TargetMode="External"/><Relationship Id="rId46" Type="http://schemas.openxmlformats.org/officeDocument/2006/relationships/hyperlink" Target="https://nortonsafe.search.ask.com/images?o=APN12423&amp;l=dir&amp;qo=serpSearchTopBox&amp;doi=2022-12-06&amp;p2=%5EEQ%5Ezz30ca%5E&amp;ctype=pictures&amp;ueid=966c19ad-47b5-42c2-8702-7948b4ac76d6&amp;q=Jesus+Thirst" TargetMode="External"/><Relationship Id="rId59" Type="http://schemas.openxmlformats.org/officeDocument/2006/relationships/hyperlink" Target="https://nortonsafe.search.ask.com/images?o=APN12423&amp;l=dir&amp;qo=serpSearchTopBox&amp;doi=2022-12-06&amp;p2=%5EEQ%5Ezz30ca%5E&amp;ctype=pictures&amp;ueid=966c19ad-47b5-42c2-8702-7948b4ac76d6&amp;q=Thirsting+for+Righteousness" TargetMode="External"/><Relationship Id="rId67" Type="http://schemas.openxmlformats.org/officeDocument/2006/relationships/image" Target="../media/image39.jpeg"/><Relationship Id="rId20" Type="http://schemas.openxmlformats.org/officeDocument/2006/relationships/image" Target="../media/image17.jpeg"/><Relationship Id="rId41" Type="http://schemas.openxmlformats.org/officeDocument/2006/relationships/image" Target="../media/image27.jpeg"/><Relationship Id="rId54" Type="http://schemas.openxmlformats.org/officeDocument/2006/relationships/image" Target="../media/image33.jpeg"/><Relationship Id="rId62" Type="http://schemas.openxmlformats.org/officeDocument/2006/relationships/image" Target="../media/image37.jpeg"/><Relationship Id="rId70"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a:p>
        </p:txBody>
      </p:sp>
      <p:sp>
        <p:nvSpPr>
          <p:cNvPr id="3" name="Subtitle 2"/>
          <p:cNvSpPr>
            <a:spLocks noGrp="1"/>
          </p:cNvSpPr>
          <p:nvPr>
            <p:ph type="subTitle" idx="1"/>
          </p:nvPr>
        </p:nvSpPr>
        <p:spPr/>
        <p:txBody>
          <a:bodyPr/>
          <a:lstStyle/>
          <a:p>
            <a:endParaRPr lang="en-CA"/>
          </a:p>
        </p:txBody>
      </p:sp>
    </p:spTree>
    <p:extLst>
      <p:ext uri="{BB962C8B-B14F-4D97-AF65-F5344CB8AC3E}">
        <p14:creationId xmlns:p14="http://schemas.microsoft.com/office/powerpoint/2010/main" val="682288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4370"/>
            <a:ext cx="6005513" cy="6557963"/>
          </a:xfrm>
        </p:spPr>
        <p:txBody>
          <a:bodyPr>
            <a:normAutofit/>
          </a:bodyPr>
          <a:lstStyle/>
          <a:p>
            <a:pPr marL="357188" indent="-357188"/>
            <a:r>
              <a:rPr lang="en-CA" b="1" dirty="0">
                <a:solidFill>
                  <a:srgbClr val="000000"/>
                </a:solidFill>
                <a:effectLst/>
              </a:rPr>
              <a:t>Those who have permitted Jesus access to their deceitful hearts will see them purified and transformed, yet with hearts purified, right action and right thinking will follow accordingly, overflowing from us to the world around us. We will find joy and happiness as others then come to see God as we do.</a:t>
            </a:r>
          </a:p>
          <a:p>
            <a:endParaRPr lang="en-CA" b="1" dirty="0">
              <a:solidFill>
                <a:srgbClr val="000000"/>
              </a:solidFill>
            </a:endParaRPr>
          </a:p>
        </p:txBody>
      </p:sp>
      <p:pic>
        <p:nvPicPr>
          <p:cNvPr id="9218" name="Picture 2" descr="https://tse3.mm.bing.net/th?id=OIP.UbVVTLrRQSWN34biuEBFkwHaE8&amp;pid=Api"/>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370763" y="365125"/>
            <a:ext cx="4514850" cy="30099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32688" y="709612"/>
            <a:ext cx="4191000" cy="2320925"/>
          </a:xfrm>
        </p:spPr>
        <p:txBody>
          <a:bodyPr>
            <a:normAutofit/>
          </a:bodyPr>
          <a:lstStyle/>
          <a:p>
            <a:pPr algn="ctr"/>
            <a:r>
              <a:rPr lang="en-CA" dirty="0" smtClean="0"/>
              <a:t>Blessed are the pure in heart</a:t>
            </a:r>
            <a:endParaRPr lang="en-CA" dirty="0"/>
          </a:p>
        </p:txBody>
      </p:sp>
    </p:spTree>
    <p:extLst>
      <p:ext uri="{BB962C8B-B14F-4D97-AF65-F5344CB8AC3E}">
        <p14:creationId xmlns:p14="http://schemas.microsoft.com/office/powerpoint/2010/main" val="1830133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19153"/>
            <a:ext cx="5491163" cy="5457810"/>
          </a:xfrm>
        </p:spPr>
        <p:txBody>
          <a:bodyPr>
            <a:normAutofit lnSpcReduction="10000"/>
          </a:bodyPr>
          <a:lstStyle/>
          <a:p>
            <a:pPr marL="357188" indent="-357188"/>
            <a:r>
              <a:rPr lang="en-CA" b="1" dirty="0">
                <a:solidFill>
                  <a:srgbClr val="000000"/>
                </a:solidFill>
                <a:effectLst/>
              </a:rPr>
              <a:t>As followers of Jesus then, we are to be those who aim to see that last puzzle piece fall into place in whatever puzzle of broken reality we are dealing with in that moment. Knowing ultimately that peace is possible in Jesus, we can reap the blessedness that comes by seeing His peace extended to others. </a:t>
            </a:r>
            <a:endParaRPr lang="en-CA" b="1" dirty="0">
              <a:solidFill>
                <a:srgbClr val="000000"/>
              </a:solidFill>
            </a:endParaRPr>
          </a:p>
        </p:txBody>
      </p:sp>
      <p:pic>
        <p:nvPicPr>
          <p:cNvPr id="7170" name="Picture 2" descr="https://www.challies.com/wp-content/uploads/2016/11/olive-branch-and-olive-fruit-wallpaper-2560x1440.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7081898" y="719153"/>
            <a:ext cx="4762439" cy="25240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908433" y="1018371"/>
            <a:ext cx="5109368" cy="1925655"/>
          </a:xfrm>
        </p:spPr>
        <p:txBody>
          <a:bodyPr>
            <a:normAutofit/>
          </a:bodyPr>
          <a:lstStyle/>
          <a:p>
            <a:pPr algn="ctr"/>
            <a:r>
              <a:rPr lang="en-CA" dirty="0" smtClean="0"/>
              <a:t>Blessed are the peacemakers</a:t>
            </a:r>
            <a:endParaRPr lang="en-CA" dirty="0"/>
          </a:p>
        </p:txBody>
      </p:sp>
    </p:spTree>
    <p:extLst>
      <p:ext uri="{BB962C8B-B14F-4D97-AF65-F5344CB8AC3E}">
        <p14:creationId xmlns:p14="http://schemas.microsoft.com/office/powerpoint/2010/main" val="205058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4393"/>
            <a:ext cx="5848350" cy="5762625"/>
          </a:xfrm>
        </p:spPr>
        <p:txBody>
          <a:bodyPr>
            <a:normAutofit/>
          </a:bodyPr>
          <a:lstStyle/>
          <a:p>
            <a:pPr marL="357188" indent="-357188"/>
            <a:r>
              <a:rPr lang="en-CA" b="1" dirty="0">
                <a:solidFill>
                  <a:srgbClr val="000000"/>
                </a:solidFill>
                <a:effectLst/>
              </a:rPr>
              <a:t>When persecution comes our way </a:t>
            </a:r>
            <a:r>
              <a:rPr lang="en-CA" b="1" dirty="0" smtClean="0">
                <a:solidFill>
                  <a:srgbClr val="000000"/>
                </a:solidFill>
                <a:effectLst/>
              </a:rPr>
              <a:t>because </a:t>
            </a:r>
            <a:r>
              <a:rPr lang="en-CA" b="1" dirty="0">
                <a:solidFill>
                  <a:srgbClr val="000000"/>
                </a:solidFill>
                <a:effectLst/>
              </a:rPr>
              <a:t>of our faith in Jesus, we can find joy that we are on the right track, knowing also that the persecution we </a:t>
            </a:r>
            <a:r>
              <a:rPr lang="en-CA" b="1" dirty="0" smtClean="0">
                <a:solidFill>
                  <a:srgbClr val="000000"/>
                </a:solidFill>
                <a:effectLst/>
              </a:rPr>
              <a:t>face – </a:t>
            </a:r>
            <a:r>
              <a:rPr lang="en-CA" b="1" dirty="0">
                <a:solidFill>
                  <a:srgbClr val="000000"/>
                </a:solidFill>
                <a:effectLst/>
              </a:rPr>
              <a:t>light and momentary troubles according to the Apostle Paul – is preparing or bringing about an eternal </a:t>
            </a:r>
            <a:r>
              <a:rPr lang="en-CA" b="1" dirty="0" smtClean="0">
                <a:solidFill>
                  <a:srgbClr val="000000"/>
                </a:solidFill>
                <a:effectLst/>
              </a:rPr>
              <a:t>glory.</a:t>
            </a:r>
            <a:endParaRPr lang="en-CA" b="1" dirty="0">
              <a:solidFill>
                <a:srgbClr val="000000"/>
              </a:solidFill>
            </a:endParaRPr>
          </a:p>
        </p:txBody>
      </p:sp>
      <p:pic>
        <p:nvPicPr>
          <p:cNvPr id="8194" name="Picture 2" descr="https://tse3.mm.bing.net/th?id=OIP.BbCpCs1Nomp1t-LCggUL-gHaE8&amp;pid=A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519" y="257968"/>
            <a:ext cx="4702968" cy="31353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394575" y="836611"/>
            <a:ext cx="4310856" cy="1978025"/>
          </a:xfrm>
        </p:spPr>
        <p:txBody>
          <a:bodyPr>
            <a:normAutofit/>
          </a:bodyPr>
          <a:lstStyle/>
          <a:p>
            <a:pPr algn="ctr"/>
            <a:r>
              <a:rPr lang="en-CA" dirty="0" smtClean="0"/>
              <a:t>Blessed are the persecuted</a:t>
            </a:r>
            <a:endParaRPr lang="en-CA" dirty="0"/>
          </a:p>
        </p:txBody>
      </p:sp>
    </p:spTree>
    <p:extLst>
      <p:ext uri="{BB962C8B-B14F-4D97-AF65-F5344CB8AC3E}">
        <p14:creationId xmlns:p14="http://schemas.microsoft.com/office/powerpoint/2010/main" val="1098508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1" y="336549"/>
            <a:ext cx="6777037" cy="6492875"/>
          </a:xfrm>
        </p:spPr>
        <p:txBody>
          <a:bodyPr>
            <a:normAutofit lnSpcReduction="10000"/>
          </a:bodyPr>
          <a:lstStyle/>
          <a:p>
            <a:r>
              <a:rPr lang="en-CA" b="1" dirty="0" smtClean="0">
                <a:solidFill>
                  <a:srgbClr val="000000"/>
                </a:solidFill>
                <a:effectLst/>
              </a:rPr>
              <a:t>When </a:t>
            </a:r>
            <a:r>
              <a:rPr lang="en-CA" b="1" dirty="0">
                <a:solidFill>
                  <a:srgbClr val="000000"/>
                </a:solidFill>
                <a:effectLst/>
              </a:rPr>
              <a:t>our target in life becomes a “Great Commandment” target – to love God and love others - understanding that the intimacy with God and other that such a life generates leads to incredible happiness and blessedness, we can stop wasting ill-aimed shots. </a:t>
            </a:r>
            <a:endParaRPr lang="en-CA" b="1" dirty="0" smtClean="0">
              <a:solidFill>
                <a:srgbClr val="000000"/>
              </a:solidFill>
              <a:effectLst/>
            </a:endParaRPr>
          </a:p>
          <a:p>
            <a:r>
              <a:rPr lang="en-CA" b="1" dirty="0" smtClean="0">
                <a:solidFill>
                  <a:srgbClr val="000000"/>
                </a:solidFill>
                <a:effectLst/>
              </a:rPr>
              <a:t>Using </a:t>
            </a:r>
            <a:r>
              <a:rPr lang="en-CA" b="1" dirty="0">
                <a:solidFill>
                  <a:srgbClr val="000000"/>
                </a:solidFill>
                <a:effectLst/>
              </a:rPr>
              <a:t>the eight Beatitudes as adjustments to the aim of our </a:t>
            </a:r>
            <a:r>
              <a:rPr lang="en-CA" b="1" dirty="0" smtClean="0">
                <a:solidFill>
                  <a:srgbClr val="000000"/>
                </a:solidFill>
                <a:effectLst/>
              </a:rPr>
              <a:t>lives, we </a:t>
            </a:r>
            <a:r>
              <a:rPr lang="en-CA" b="1" dirty="0">
                <a:solidFill>
                  <a:srgbClr val="000000"/>
                </a:solidFill>
                <a:effectLst/>
              </a:rPr>
              <a:t>can be more greatly assured that our lives will be on target and our actions taken productive of </a:t>
            </a:r>
            <a:r>
              <a:rPr lang="en-CA" b="1" dirty="0" smtClean="0">
                <a:solidFill>
                  <a:srgbClr val="000000"/>
                </a:solidFill>
                <a:effectLst/>
              </a:rPr>
              <a:t>blessedness.</a:t>
            </a:r>
            <a:endParaRPr lang="en-CA" b="1" dirty="0">
              <a:solidFill>
                <a:srgbClr val="000000"/>
              </a:solidFill>
            </a:endParaRPr>
          </a:p>
        </p:txBody>
      </p:sp>
      <p:pic>
        <p:nvPicPr>
          <p:cNvPr id="10242" name="Picture 2" descr="https://media.istockphoto.com/photos/ice-hockey-net-puck-and-stick-picture-id183355170?k=6&amp;m=183355170&amp;s=170667a&amp;w=0&amp;h=pzi4eSOkcMLzYoXiWPSFQss1E2xBUX7_RvhMH2d9JfY="/>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636672" y="593725"/>
            <a:ext cx="4295771" cy="286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342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1554163"/>
            <a:ext cx="7519988" cy="4351338"/>
          </a:xfrm>
        </p:spPr>
        <p:txBody>
          <a:bodyPr>
            <a:normAutofit/>
          </a:bodyPr>
          <a:lstStyle/>
          <a:p>
            <a:r>
              <a:rPr lang="en-CA" b="1" dirty="0" smtClean="0">
                <a:solidFill>
                  <a:srgbClr val="000000"/>
                </a:solidFill>
                <a:effectLst/>
              </a:rPr>
              <a:t>Might our </a:t>
            </a:r>
            <a:r>
              <a:rPr lang="en-CA" b="1" dirty="0">
                <a:solidFill>
                  <a:srgbClr val="000000"/>
                </a:solidFill>
                <a:effectLst/>
              </a:rPr>
              <a:t>target </a:t>
            </a:r>
            <a:r>
              <a:rPr lang="en-CA" b="1" dirty="0" smtClean="0">
                <a:solidFill>
                  <a:srgbClr val="000000"/>
                </a:solidFill>
                <a:effectLst/>
              </a:rPr>
              <a:t>in life be more </a:t>
            </a:r>
            <a:r>
              <a:rPr lang="en-CA" b="1" dirty="0">
                <a:solidFill>
                  <a:srgbClr val="000000"/>
                </a:solidFill>
                <a:effectLst/>
              </a:rPr>
              <a:t>clearly established and our eight aims adjusted appropriately, </a:t>
            </a:r>
            <a:r>
              <a:rPr lang="en-CA" b="1" dirty="0" smtClean="0">
                <a:solidFill>
                  <a:srgbClr val="000000"/>
                </a:solidFill>
                <a:effectLst/>
              </a:rPr>
              <a:t>so that we become </a:t>
            </a:r>
            <a:r>
              <a:rPr lang="en-CA" b="1" dirty="0">
                <a:solidFill>
                  <a:srgbClr val="000000"/>
                </a:solidFill>
                <a:effectLst/>
              </a:rPr>
              <a:t>a “blessed” </a:t>
            </a:r>
            <a:r>
              <a:rPr lang="en-CA" b="1" dirty="0" smtClean="0">
                <a:solidFill>
                  <a:srgbClr val="000000"/>
                </a:solidFill>
                <a:effectLst/>
              </a:rPr>
              <a:t>people.</a:t>
            </a:r>
          </a:p>
          <a:p>
            <a:r>
              <a:rPr lang="en-CA" b="1" dirty="0" smtClean="0">
                <a:solidFill>
                  <a:srgbClr val="000000"/>
                </a:solidFill>
                <a:effectLst/>
              </a:rPr>
              <a:t>Might </a:t>
            </a:r>
            <a:r>
              <a:rPr lang="en-CA" b="1" dirty="0">
                <a:solidFill>
                  <a:srgbClr val="000000"/>
                </a:solidFill>
                <a:effectLst/>
              </a:rPr>
              <a:t>we together know a fullness of life enjoyed in the very presence of God, a blessed reality that we can invite those around us to enjoy as well. </a:t>
            </a:r>
            <a:endParaRPr lang="en-CA" b="1" dirty="0">
              <a:solidFill>
                <a:srgbClr val="000000"/>
              </a:solidFill>
            </a:endParaRPr>
          </a:p>
        </p:txBody>
      </p:sp>
      <p:pic>
        <p:nvPicPr>
          <p:cNvPr id="4" name="Picture 2" descr="See the source image"/>
          <p:cNvPicPr>
            <a:picLocks noChangeAspect="1" noChangeArrowheads="1"/>
          </p:cNvPicPr>
          <p:nvPr/>
        </p:nvPicPr>
        <p:blipFill rotWithShape="1">
          <a:blip r:embed="rId2" cstate="print">
            <a:biLevel thresh="50000"/>
            <a:extLst>
              <a:ext uri="{28A0092B-C50C-407E-A947-70E740481C1C}">
                <a14:useLocalDpi xmlns:a14="http://schemas.microsoft.com/office/drawing/2010/main" val="0"/>
              </a:ext>
            </a:extLst>
          </a:blip>
          <a:srcRect r="28863"/>
          <a:stretch/>
        </p:blipFill>
        <p:spPr bwMode="auto">
          <a:xfrm>
            <a:off x="8505754" y="2291422"/>
            <a:ext cx="3220871" cy="122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45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509584" y="365124"/>
            <a:ext cx="11049000" cy="6335714"/>
          </a:xfrm>
        </p:spPr>
        <p:txBody>
          <a:bodyPr>
            <a:normAutofit fontScale="92500" lnSpcReduction="10000"/>
          </a:bodyPr>
          <a:lstStyle/>
          <a:p>
            <a:pPr marL="0" indent="0">
              <a:buNone/>
            </a:pPr>
            <a:r>
              <a:rPr lang="en-CA" b="1" dirty="0">
                <a:solidFill>
                  <a:srgbClr val="000000"/>
                </a:solidFill>
                <a:effectLst/>
              </a:rPr>
              <a:t>“Blessed are the poor in spirit, for theirs is the kingdom of heaven.</a:t>
            </a:r>
            <a:r>
              <a:rPr lang="en-CA" b="1" baseline="30000" dirty="0">
                <a:solidFill>
                  <a:srgbClr val="000000"/>
                </a:solidFill>
                <a:effectLst/>
              </a:rPr>
              <a:t> </a:t>
            </a:r>
            <a:r>
              <a:rPr lang="en-CA" b="1" dirty="0">
                <a:solidFill>
                  <a:srgbClr val="000000"/>
                </a:solidFill>
                <a:effectLst/>
              </a:rPr>
              <a:t>Blessed are those who mourn, for they will be comforted.</a:t>
            </a:r>
            <a:r>
              <a:rPr lang="en-CA" b="1" baseline="30000" dirty="0">
                <a:solidFill>
                  <a:srgbClr val="000000"/>
                </a:solidFill>
                <a:effectLst/>
              </a:rPr>
              <a:t> </a:t>
            </a:r>
            <a:r>
              <a:rPr lang="en-CA" b="1" dirty="0">
                <a:solidFill>
                  <a:srgbClr val="000000"/>
                </a:solidFill>
                <a:effectLst/>
              </a:rPr>
              <a:t>Blessed are the meek, for they will inherit the earth.</a:t>
            </a:r>
            <a:r>
              <a:rPr lang="en-CA" b="1" baseline="30000" dirty="0">
                <a:solidFill>
                  <a:srgbClr val="000000"/>
                </a:solidFill>
                <a:effectLst/>
              </a:rPr>
              <a:t> </a:t>
            </a:r>
            <a:r>
              <a:rPr lang="en-CA" b="1" dirty="0">
                <a:solidFill>
                  <a:srgbClr val="000000"/>
                </a:solidFill>
                <a:effectLst/>
              </a:rPr>
              <a:t>Blessed are those who hunger and thirst for righteousness, for they will be filled.</a:t>
            </a:r>
            <a:r>
              <a:rPr lang="en-CA" b="1" baseline="30000" dirty="0">
                <a:solidFill>
                  <a:srgbClr val="000000"/>
                </a:solidFill>
                <a:effectLst/>
              </a:rPr>
              <a:t> </a:t>
            </a:r>
            <a:r>
              <a:rPr lang="en-CA" b="1" dirty="0">
                <a:solidFill>
                  <a:srgbClr val="000000"/>
                </a:solidFill>
                <a:effectLst/>
              </a:rPr>
              <a:t>Blessed are the merciful, for they will be shown mercy.</a:t>
            </a:r>
            <a:r>
              <a:rPr lang="en-CA" b="1" baseline="30000" dirty="0">
                <a:solidFill>
                  <a:srgbClr val="000000"/>
                </a:solidFill>
                <a:effectLst/>
              </a:rPr>
              <a:t> </a:t>
            </a:r>
            <a:r>
              <a:rPr lang="en-CA" b="1" dirty="0">
                <a:solidFill>
                  <a:srgbClr val="000000"/>
                </a:solidFill>
                <a:effectLst/>
              </a:rPr>
              <a:t>Blessed are the pure in heart, for they will see God.</a:t>
            </a:r>
            <a:r>
              <a:rPr lang="en-CA" b="1" baseline="30000" dirty="0">
                <a:solidFill>
                  <a:srgbClr val="000000"/>
                </a:solidFill>
                <a:effectLst/>
              </a:rPr>
              <a:t> </a:t>
            </a:r>
            <a:r>
              <a:rPr lang="en-CA" b="1" dirty="0">
                <a:solidFill>
                  <a:srgbClr val="000000"/>
                </a:solidFill>
                <a:effectLst/>
              </a:rPr>
              <a:t>Blessed are the peacemakers, for they will be called children of God.</a:t>
            </a:r>
            <a:r>
              <a:rPr lang="en-CA" b="1" baseline="30000" dirty="0">
                <a:solidFill>
                  <a:srgbClr val="000000"/>
                </a:solidFill>
                <a:effectLst/>
              </a:rPr>
              <a:t> </a:t>
            </a:r>
            <a:r>
              <a:rPr lang="en-CA" b="1" dirty="0">
                <a:solidFill>
                  <a:srgbClr val="000000"/>
                </a:solidFill>
                <a:effectLst/>
              </a:rPr>
              <a:t>Blessed are those who are persecuted because of righteousness, for theirs is the kingdom of heaven. </a:t>
            </a:r>
            <a:r>
              <a:rPr lang="en-CA" b="1" dirty="0" smtClean="0">
                <a:solidFill>
                  <a:srgbClr val="000000"/>
                </a:solidFill>
                <a:effectLst/>
              </a:rPr>
              <a:t>                         Blessed </a:t>
            </a:r>
            <a:r>
              <a:rPr lang="en-CA" b="1" dirty="0">
                <a:solidFill>
                  <a:srgbClr val="000000"/>
                </a:solidFill>
                <a:effectLst/>
              </a:rPr>
              <a:t>are you when people insult you, persecute </a:t>
            </a:r>
            <a:r>
              <a:rPr lang="en-CA" b="1" dirty="0" smtClean="0">
                <a:solidFill>
                  <a:srgbClr val="000000"/>
                </a:solidFill>
                <a:effectLst/>
              </a:rPr>
              <a:t>                                       you </a:t>
            </a:r>
            <a:r>
              <a:rPr lang="en-CA" b="1" dirty="0">
                <a:solidFill>
                  <a:srgbClr val="000000"/>
                </a:solidFill>
                <a:effectLst/>
              </a:rPr>
              <a:t>and falsely say all kinds of evil against you </a:t>
            </a:r>
            <a:r>
              <a:rPr lang="en-CA" b="1" dirty="0" smtClean="0">
                <a:solidFill>
                  <a:srgbClr val="000000"/>
                </a:solidFill>
                <a:effectLst/>
              </a:rPr>
              <a:t>                                        because </a:t>
            </a:r>
            <a:r>
              <a:rPr lang="en-CA" b="1" dirty="0">
                <a:solidFill>
                  <a:srgbClr val="000000"/>
                </a:solidFill>
                <a:effectLst/>
              </a:rPr>
              <a:t>of me. Rejoice and be glad, because </a:t>
            </a:r>
            <a:r>
              <a:rPr lang="en-CA" b="1" dirty="0" smtClean="0">
                <a:solidFill>
                  <a:srgbClr val="000000"/>
                </a:solidFill>
                <a:effectLst/>
              </a:rPr>
              <a:t>                                              great </a:t>
            </a:r>
            <a:r>
              <a:rPr lang="en-CA" b="1" dirty="0">
                <a:solidFill>
                  <a:srgbClr val="000000"/>
                </a:solidFill>
                <a:effectLst/>
              </a:rPr>
              <a:t>is your reward in heaven, for in the same </a:t>
            </a:r>
            <a:r>
              <a:rPr lang="en-CA" b="1" dirty="0" smtClean="0">
                <a:solidFill>
                  <a:srgbClr val="000000"/>
                </a:solidFill>
                <a:effectLst/>
              </a:rPr>
              <a:t>                                                  way </a:t>
            </a:r>
            <a:r>
              <a:rPr lang="en-CA" b="1" dirty="0">
                <a:solidFill>
                  <a:srgbClr val="000000"/>
                </a:solidFill>
                <a:effectLst/>
              </a:rPr>
              <a:t>they persecuted the prophets who were before </a:t>
            </a:r>
            <a:r>
              <a:rPr lang="en-CA" b="1" dirty="0" smtClean="0">
                <a:solidFill>
                  <a:srgbClr val="000000"/>
                </a:solidFill>
                <a:effectLst/>
              </a:rPr>
              <a:t>                                         you</a:t>
            </a:r>
            <a:r>
              <a:rPr lang="en-CA" b="1" dirty="0">
                <a:solidFill>
                  <a:srgbClr val="000000"/>
                </a:solidFill>
                <a:effectLst/>
              </a:rPr>
              <a:t>.” (Matthew 5:1 – 12</a:t>
            </a:r>
            <a:r>
              <a:rPr lang="en-CA" b="1" dirty="0" smtClean="0">
                <a:solidFill>
                  <a:srgbClr val="000000"/>
                </a:solidFill>
                <a:effectLst/>
              </a:rPr>
              <a:t>)</a:t>
            </a:r>
            <a:endParaRPr lang="en-CA" dirty="0">
              <a:solidFill>
                <a:srgbClr val="000000"/>
              </a:solidFill>
            </a:endParaRPr>
          </a:p>
        </p:txBody>
      </p:sp>
    </p:spTree>
    <p:extLst>
      <p:ext uri="{BB962C8B-B14F-4D97-AF65-F5344CB8AC3E}">
        <p14:creationId xmlns:p14="http://schemas.microsoft.com/office/powerpoint/2010/main" val="4083054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1026" name="Picture 2" descr="https://gracebibleag.com/wp-content/uploads/2018/01/UpsideDownKingdomSlide-600x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793750"/>
            <a:ext cx="8786669" cy="4949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7688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2" y="996155"/>
            <a:ext cx="10515600" cy="1325563"/>
          </a:xfrm>
        </p:spPr>
        <p:txBody>
          <a:bodyPr/>
          <a:lstStyle/>
          <a:p>
            <a:r>
              <a:rPr lang="en-CA" b="1" dirty="0" smtClean="0">
                <a:solidFill>
                  <a:srgbClr val="000000"/>
                </a:solidFill>
              </a:rPr>
              <a:t>QUESTION</a:t>
            </a:r>
            <a:endParaRPr lang="en-CA" b="1" dirty="0">
              <a:solidFill>
                <a:srgbClr val="000000"/>
              </a:solidFill>
            </a:endParaRPr>
          </a:p>
        </p:txBody>
      </p:sp>
      <p:sp>
        <p:nvSpPr>
          <p:cNvPr id="3" name="Content Placeholder 2"/>
          <p:cNvSpPr>
            <a:spLocks noGrp="1"/>
          </p:cNvSpPr>
          <p:nvPr>
            <p:ph idx="1"/>
          </p:nvPr>
        </p:nvSpPr>
        <p:spPr>
          <a:xfrm>
            <a:off x="1566862" y="2339969"/>
            <a:ext cx="4505326" cy="4351338"/>
          </a:xfrm>
        </p:spPr>
        <p:txBody>
          <a:bodyPr/>
          <a:lstStyle/>
          <a:p>
            <a:pPr marL="0" indent="0">
              <a:buNone/>
            </a:pPr>
            <a:r>
              <a:rPr lang="en-CA" b="1" dirty="0">
                <a:solidFill>
                  <a:srgbClr val="000000"/>
                </a:solidFill>
                <a:effectLst/>
              </a:rPr>
              <a:t>If I were to ask you to describe how our culture envisions “the happy life” or “a #blessed life”, how might you respond? </a:t>
            </a:r>
            <a:endParaRPr lang="en-CA" b="1" dirty="0">
              <a:solidFill>
                <a:srgbClr val="000000"/>
              </a:solidFill>
            </a:endParaRPr>
          </a:p>
        </p:txBody>
      </p:sp>
      <p:pic>
        <p:nvPicPr>
          <p:cNvPr id="11266" name="Picture 2" descr="https://tse2.mm.bing.net/th?id=OIP.HBWBpI4mzwpUGwcBNww9TAHaC3&amp;pid=A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599" y="1658936"/>
            <a:ext cx="451485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885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7275"/>
            <a:ext cx="5891214" cy="7391402"/>
          </a:xfrm>
        </p:spPr>
        <p:txBody>
          <a:bodyPr>
            <a:normAutofit/>
          </a:bodyPr>
          <a:lstStyle/>
          <a:p>
            <a:pPr marL="357188" indent="-357188"/>
            <a:r>
              <a:rPr lang="en-CA" b="1" dirty="0">
                <a:solidFill>
                  <a:srgbClr val="000000"/>
                </a:solidFill>
                <a:effectLst/>
              </a:rPr>
              <a:t>H</a:t>
            </a:r>
            <a:r>
              <a:rPr lang="en-CA" b="1" dirty="0" smtClean="0">
                <a:solidFill>
                  <a:srgbClr val="000000"/>
                </a:solidFill>
                <a:effectLst/>
              </a:rPr>
              <a:t>umility helps </a:t>
            </a:r>
            <a:r>
              <a:rPr lang="en-CA" b="1" dirty="0">
                <a:solidFill>
                  <a:srgbClr val="000000"/>
                </a:solidFill>
                <a:effectLst/>
              </a:rPr>
              <a:t>us to reject the radical entitlement of our culture – the pervasive “I deserve” so rampant in our world – which only really focusses us on that which is lacking, instead permitting us to rest content in our relational connection with Jesus. </a:t>
            </a:r>
            <a:endParaRPr lang="en-CA" b="1" dirty="0">
              <a:solidFill>
                <a:srgbClr val="000000"/>
              </a:solidFill>
              <a:effectLst/>
            </a:endParaRPr>
          </a:p>
        </p:txBody>
      </p:sp>
      <p:pic>
        <p:nvPicPr>
          <p:cNvPr id="2052" name="Picture 4" descr="https://media.istockphoto.com/photos/dirty-outstretched-hands-open-fingers-picture-id119910371?k=6&amp;m=119910371&amp;s=612x612&amp;w=0&amp;h=aDErNxM61YH-jicEJa_wuGPSpNLXxvVnr2CGIDKFJYI="/>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981963" y="250825"/>
            <a:ext cx="4972741" cy="3363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79693" y="1679575"/>
            <a:ext cx="4577280" cy="1325563"/>
          </a:xfrm>
        </p:spPr>
        <p:txBody>
          <a:bodyPr>
            <a:normAutofit fontScale="90000"/>
          </a:bodyPr>
          <a:lstStyle/>
          <a:p>
            <a:pPr algn="ctr"/>
            <a:r>
              <a:rPr lang="en-CA" dirty="0" smtClean="0"/>
              <a:t>Blessed are the Poor in spirit</a:t>
            </a:r>
            <a:endParaRPr lang="en-CA" dirty="0"/>
          </a:p>
        </p:txBody>
      </p:sp>
    </p:spTree>
    <p:extLst>
      <p:ext uri="{BB962C8B-B14F-4D97-AF65-F5344CB8AC3E}">
        <p14:creationId xmlns:p14="http://schemas.microsoft.com/office/powerpoint/2010/main" val="3315441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776" y="1539875"/>
            <a:ext cx="6248400" cy="4351338"/>
          </a:xfrm>
        </p:spPr>
        <p:txBody>
          <a:bodyPr/>
          <a:lstStyle/>
          <a:p>
            <a:pPr marL="357188" indent="-357188"/>
            <a:r>
              <a:rPr lang="en-CA" b="1" dirty="0">
                <a:solidFill>
                  <a:srgbClr val="000000"/>
                </a:solidFill>
                <a:effectLst/>
              </a:rPr>
              <a:t>When we really mourn all that this severed relationship with God entails, and when we experience the reconnection made possible through Jesus, we find ourselves in a place of joy brought about by sincere thanksgiving. </a:t>
            </a:r>
            <a:endParaRPr lang="en-CA" b="1" dirty="0">
              <a:solidFill>
                <a:srgbClr val="000000"/>
              </a:solidFill>
            </a:endParaRPr>
          </a:p>
        </p:txBody>
      </p:sp>
      <p:pic>
        <p:nvPicPr>
          <p:cNvPr id="3076" name="Picture 4" descr="https://nationwideradiojm.com/wp-content/uploads/2015/12/mourning-m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7201" y="165100"/>
            <a:ext cx="3924299" cy="3924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86750" y="345281"/>
            <a:ext cx="3300412" cy="3563938"/>
          </a:xfrm>
        </p:spPr>
        <p:txBody>
          <a:bodyPr>
            <a:normAutofit/>
          </a:bodyPr>
          <a:lstStyle/>
          <a:p>
            <a:pPr algn="ctr"/>
            <a:r>
              <a:rPr lang="en-CA" dirty="0" smtClean="0"/>
              <a:t>Blessed are those who </a:t>
            </a:r>
            <a:r>
              <a:rPr lang="en-CA" sz="4900" dirty="0" smtClean="0"/>
              <a:t>mourn</a:t>
            </a:r>
            <a:endParaRPr lang="en-CA" sz="4900" dirty="0"/>
          </a:p>
        </p:txBody>
      </p:sp>
    </p:spTree>
    <p:extLst>
      <p:ext uri="{BB962C8B-B14F-4D97-AF65-F5344CB8AC3E}">
        <p14:creationId xmlns:p14="http://schemas.microsoft.com/office/powerpoint/2010/main" val="156384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2274"/>
            <a:ext cx="5862638" cy="6192839"/>
          </a:xfrm>
        </p:spPr>
        <p:txBody>
          <a:bodyPr>
            <a:normAutofit/>
          </a:bodyPr>
          <a:lstStyle/>
          <a:p>
            <a:pPr marL="357188" indent="-357188"/>
            <a:r>
              <a:rPr lang="en-CA" b="1" dirty="0" smtClean="0">
                <a:solidFill>
                  <a:srgbClr val="000000"/>
                </a:solidFill>
                <a:effectLst/>
              </a:rPr>
              <a:t>When we </a:t>
            </a:r>
            <a:r>
              <a:rPr lang="en-CA" b="1" dirty="0">
                <a:solidFill>
                  <a:srgbClr val="000000"/>
                </a:solidFill>
                <a:effectLst/>
              </a:rPr>
              <a:t>do not have to focus on unravelling mercy-justice paradoxes in our lives, which often serve to do little more than depress and consume </a:t>
            </a:r>
            <a:r>
              <a:rPr lang="en-CA" b="1" dirty="0" smtClean="0">
                <a:solidFill>
                  <a:srgbClr val="000000"/>
                </a:solidFill>
                <a:effectLst/>
              </a:rPr>
              <a:t>us, we </a:t>
            </a:r>
            <a:r>
              <a:rPr lang="en-CA" b="1" dirty="0">
                <a:solidFill>
                  <a:srgbClr val="000000"/>
                </a:solidFill>
                <a:effectLst/>
              </a:rPr>
              <a:t>can simply trust God’s perfect judgement and His perfect mercy, being thankful in our standing as those who have received great mercy through Jesus!</a:t>
            </a:r>
          </a:p>
          <a:p>
            <a:endParaRPr lang="en-CA" dirty="0"/>
          </a:p>
        </p:txBody>
      </p:sp>
      <p:pic>
        <p:nvPicPr>
          <p:cNvPr id="4100" name="Picture 4" descr="https://mysticfool.files.wordpress.com/2014/10/yoke.jpg"/>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969334" y="422274"/>
            <a:ext cx="4946441" cy="3292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083633" y="2068511"/>
            <a:ext cx="4717841" cy="1325563"/>
          </a:xfrm>
        </p:spPr>
        <p:txBody>
          <a:bodyPr/>
          <a:lstStyle/>
          <a:p>
            <a:pPr algn="ctr"/>
            <a:r>
              <a:rPr lang="en-CA" dirty="0" smtClean="0"/>
              <a:t>Blessed are the meek</a:t>
            </a:r>
            <a:endParaRPr lang="en-CA" dirty="0"/>
          </a:p>
        </p:txBody>
      </p:sp>
    </p:spTree>
    <p:extLst>
      <p:ext uri="{BB962C8B-B14F-4D97-AF65-F5344CB8AC3E}">
        <p14:creationId xmlns:p14="http://schemas.microsoft.com/office/powerpoint/2010/main" val="595872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488" y="1299367"/>
            <a:ext cx="4491038" cy="4351338"/>
          </a:xfrm>
        </p:spPr>
        <p:txBody>
          <a:bodyPr>
            <a:normAutofit fontScale="92500" lnSpcReduction="10000"/>
          </a:bodyPr>
          <a:lstStyle/>
          <a:p>
            <a:pPr marL="357188" indent="-357188"/>
            <a:r>
              <a:rPr lang="en-CA" b="1" dirty="0">
                <a:solidFill>
                  <a:srgbClr val="000000"/>
                </a:solidFill>
                <a:effectLst/>
              </a:rPr>
              <a:t>We can only </a:t>
            </a:r>
            <a:r>
              <a:rPr lang="en-CA" b="1" dirty="0" smtClean="0">
                <a:solidFill>
                  <a:srgbClr val="000000"/>
                </a:solidFill>
                <a:effectLst/>
              </a:rPr>
              <a:t>be truly </a:t>
            </a:r>
            <a:r>
              <a:rPr lang="en-CA" b="1" dirty="0">
                <a:solidFill>
                  <a:srgbClr val="000000"/>
                </a:solidFill>
                <a:effectLst/>
              </a:rPr>
              <a:t>satisfied when we hunger and thirst to know Jesus while we also seek to be like Jesus to the world, because a hunger and thirst for righteousness manifests itself in both attitude and action. </a:t>
            </a:r>
            <a:endParaRPr lang="en-CA" b="1" dirty="0">
              <a:solidFill>
                <a:srgbClr val="000000"/>
              </a:solidFill>
            </a:endParaRPr>
          </a:p>
        </p:txBody>
      </p:sp>
      <p:sp>
        <p:nvSpPr>
          <p:cNvPr id="6" name="Rectangle 4"/>
          <p:cNvSpPr>
            <a:spLocks noChangeArrowheads="1"/>
          </p:cNvSpPr>
          <p:nvPr/>
        </p:nvSpPr>
        <p:spPr bwMode="auto">
          <a:xfrm>
            <a:off x="0" y="-138499"/>
            <a:ext cx="65" cy="276999"/>
          </a:xfrm>
          <a:prstGeom prst="rect">
            <a:avLst/>
          </a:prstGeom>
          <a:solidFill>
            <a:srgbClr val="2B2B2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51"/>
          <p:cNvSpPr>
            <a:spLocks noChangeArrowheads="1"/>
          </p:cNvSpPr>
          <p:nvPr/>
        </p:nvSpPr>
        <p:spPr bwMode="auto">
          <a:xfrm>
            <a:off x="0" y="0"/>
            <a:ext cx="11620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rPr>
              <a:t/>
            </a:r>
            <a:br>
              <a:rPr kumimoji="0" lang="en-US" altLang="en-US" sz="1800" b="0" i="0" u="none" strike="noStrike" cap="none" normalizeH="0" baseline="0" smtClean="0">
                <a:ln>
                  <a:noFill/>
                </a:ln>
                <a:solidFill>
                  <a:schemeClr val="tx1"/>
                </a:solidFill>
                <a:effectLst/>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126" name="Picture 6" descr="https://tse1.mm.bing.net/th?q=Hunger+for+God&amp;pid=Api&amp;mkt=en-US&amp;cc=US&amp;setlang=en&amp;adlt=moderate&am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90092213"/>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https://tse1.mm.bing.net/th?q=Hungry+Thirsty&amp;pid=Api&amp;mkt=en-US&amp;cc=US&amp;setlang=en&amp;adlt=moderate&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85490050"/>
            <a:ext cx="45148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tse4.mm.bing.net/th?q=Pope+John+Paul+II&amp;pid=Api&amp;mkt=en-US&amp;cc=US&amp;setlang=en&amp;adlt=moderate&amp;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82442050"/>
            <a:ext cx="4514850" cy="4200525"/>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https://tse1.mm.bing.net/th?q=Hunger+and+Thirst&amp;pid=Api&amp;mkt=en-US&amp;cc=US&amp;setlang=en&amp;adlt=moderate&amp;t=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78144688"/>
            <a:ext cx="45148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tse1.mm.bing.net/th?q=Thirst+for+Righteousness&amp;pid=Api&amp;mkt=en-US&amp;cc=US&amp;setlang=en&amp;adlt=moderate&amp;t=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74745850"/>
            <a:ext cx="451485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s://tse1.mm.bing.net/th?q=Hunger+for+God&amp;pid=Api&amp;mkt=en-US&amp;cc=US&amp;setlang=en&amp;adlt=moderate&amp;t=1">
            <a:hlinkClick r:id="rId9"/>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71713725"/>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tse3.mm.bing.net/th?q=Righteousness+Prayer&amp;pid=Api&amp;mkt=en-US&amp;cc=US&amp;setlang=en&amp;adlt=moderate&amp;t=1">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 y="-67233800"/>
            <a:ext cx="321945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https://tse1.mm.bing.net/th?q=Blessed&amp;pid=Api&amp;mkt=en-US&amp;cc=US&amp;setlang=en&amp;adlt=moderate&amp;t=1">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925" y="-62463363"/>
            <a:ext cx="451485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s://tse1.mm.bing.net/th?q=Hunger+and+Thirst+for+Righteousness+Images&amp;pid=Api&amp;mkt=en-US&amp;cc=US&amp;setlang=en&amp;adlt=moderate&amp;t=1">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925" y="-59415363"/>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35" name="Picture 15" descr="https://tse3.mm.bing.net/th?q=Blessed+Are+Those+Who+Hunger&amp;pid=Api&amp;mkt=en-US&amp;cc=US&amp;setlang=en&amp;adlt=moderate&amp;t=1">
            <a:hlinkClick r:id="rId1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25" y="-56840438"/>
            <a:ext cx="451485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s://tse2.mm.bing.net/th?q=Blessed+Are+Those+Who+Hunger+and+Thirst+for+Righteousness&amp;pid=Api&amp;mkt=en-US&amp;cc=US&amp;setlang=en&amp;adlt=moderate&amp;t=1">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925" y="-53808313"/>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37" name="Picture 17" descr="https://tse2.mm.bing.net/th?q=Christian+Spiritual+Awakening&amp;pid=Api&amp;mkt=en-US&amp;cc=US&amp;setlang=en&amp;adlt=moderate&amp;t=1">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925" y="-49328388"/>
            <a:ext cx="4514850" cy="6772275"/>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tse4.mm.bing.net/th?q=Hunger+and+Thirst+After+Righteousness&amp;pid=Api&amp;mkt=en-US&amp;cc=US&amp;setlang=en&amp;adlt=moderate&amp;t=1">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925" y="-42683113"/>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39" name="Picture 19" descr="https://tse3.mm.bing.net/th?q=Matthew+5%3a6+KJV&amp;pid=Api&amp;mkt=en-US&amp;cc=US&amp;setlang=en&amp;adlt=moderate&amp;t=1">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925" y="-40108188"/>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s://tse1.mm.bing.net/th?q=They+Thirst&amp;pid=Api&amp;mkt=en-US&amp;cc=US&amp;setlang=en&amp;adlt=moderate&amp;t=1">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925" y="-35628263"/>
            <a:ext cx="27717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https://tse1.mm.bing.net/th?q=Hungry+Thirsty&amp;pid=Api&amp;mkt=en-US&amp;cc=US&amp;setlang=en&amp;adlt=moderate&amp;t=1">
            <a:hlinkClick r:id="rId27"/>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0903863"/>
            <a:ext cx="45148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https://tse1.mm.bing.net/th?q=Thirst+for+God+Quotes&amp;pid=Api&amp;mkt=en-US&amp;cc=US&amp;setlang=en&amp;adlt=moderate&amp;t=1">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925" y="-27978100"/>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43" name="Picture 23" descr="https://tse1.mm.bing.net/th?q=Blessed+Are+They+Who+Hunger+and+Thirst+for+Righteousness&amp;pid=Api&amp;mkt=en-US&amp;cc=US&amp;setlang=en&amp;adlt=moderate&amp;t=1">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925" y="-25403175"/>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https://tse3.mm.bing.net/th?q=Hunger+Quotes&amp;pid=Api&amp;mkt=en-US&amp;cc=US&amp;setlang=en&amp;adlt=moderate&amp;t=1">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4925" y="-20923250"/>
            <a:ext cx="4514850" cy="5953125"/>
          </a:xfrm>
          <a:prstGeom prst="rect">
            <a:avLst/>
          </a:prstGeom>
          <a:noFill/>
          <a:extLst>
            <a:ext uri="{909E8E84-426E-40DD-AFC4-6F175D3DCCD1}">
              <a14:hiddenFill xmlns:a14="http://schemas.microsoft.com/office/drawing/2010/main">
                <a:solidFill>
                  <a:srgbClr val="FFFFFF"/>
                </a:solidFill>
              </a14:hiddenFill>
            </a:ext>
          </a:extLst>
        </p:spPr>
      </p:pic>
      <p:pic>
        <p:nvPicPr>
          <p:cNvPr id="5145" name="Picture 25" descr="https://tse4.mm.bing.net/th?q=Quotes+About+Righteousness&amp;pid=Api&amp;mkt=en-US&amp;cc=US&amp;setlang=en&amp;adlt=moderate&amp;t=1">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925" y="-15055850"/>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https://tse4.mm.bing.net/th?q=The+Sanctity+of+Marriage&amp;pid=Api&amp;mkt=en-US&amp;cc=US&amp;setlang=en&amp;adlt=moderate&amp;t=1">
            <a:hlinkClick r:id="rId36"/>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925" y="-12480925"/>
            <a:ext cx="451485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5147" name="Picture 27" descr="https://tse3.mm.bing.net/th?q=Love+Your+Enemies+Bible+Verse&amp;pid=Api&amp;mkt=en-US&amp;cc=US&amp;setlang=en&amp;adlt=moderate&amp;t=1">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4925" y="-10072688"/>
            <a:ext cx="451485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https://tse4.mm.bing.net/th?q=Righteousness+and+Justice&amp;pid=Api&amp;mkt=en-US&amp;cc=US&amp;setlang=en&amp;adlt=moderate&amp;t=1">
            <a:hlinkClick r:id="rId40"/>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4925" y="-7040563"/>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https://tse4.mm.bing.net/th?q=Jesus+Thirsty&amp;pid=Api&amp;mkt=en-US&amp;cc=US&amp;setlang=en&amp;adlt=moderate&amp;t=1">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4925" y="7588250"/>
            <a:ext cx="451485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5153" name="Picture 33" descr="https://tse2.mm.bing.net/th?q=Honor+Your+Father+and+Mother&amp;pid=Api&amp;mkt=en-US&amp;cc=US&amp;setlang=en&amp;adlt=moderate&amp;t=1">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4925" y="12282488"/>
            <a:ext cx="45148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https://tse1.mm.bing.net/th?q=Jesus+Thirst&amp;pid=Api&amp;mkt=en-US&amp;cc=US&amp;setlang=en&amp;adlt=moderate&amp;t=1">
            <a:hlinkClick r:id="rId46"/>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4925" y="18073688"/>
            <a:ext cx="451485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5155" name="Picture 35" descr="https://tse3.mm.bing.net/th?q=Scripture+Matthew+6+5&amp;pid=Api&amp;mkt=en-US&amp;cc=US&amp;setlang=en&amp;adlt=moderate&amp;t=1">
            <a:hlinkClick r:id="rId47"/>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4925" y="22767925"/>
            <a:ext cx="45148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https://tse2.mm.bing.net/th?q=Blessed+Are+Those+Who+Hunger+and+Thirst+Coloring+Page&amp;pid=Api&amp;mkt=en-US&amp;cc=US&amp;setlang=en&amp;adlt=moderate&amp;t=1">
            <a:hlinkClick r:id="rId49"/>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4925" y="26257250"/>
            <a:ext cx="4514850" cy="5991225"/>
          </a:xfrm>
          <a:prstGeom prst="rect">
            <a:avLst/>
          </a:prstGeom>
          <a:noFill/>
          <a:extLst>
            <a:ext uri="{909E8E84-426E-40DD-AFC4-6F175D3DCCD1}">
              <a14:hiddenFill xmlns:a14="http://schemas.microsoft.com/office/drawing/2010/main">
                <a:solidFill>
                  <a:srgbClr val="FFFFFF"/>
                </a:solidFill>
              </a14:hiddenFill>
            </a:ext>
          </a:extLst>
        </p:spPr>
      </p:pic>
      <p:pic>
        <p:nvPicPr>
          <p:cNvPr id="5157" name="Picture 37" descr="https://tse1.mm.bing.net/th?q=Hunger+for+the+Lord&amp;pid=Api&amp;mkt=en-US&amp;cc=US&amp;setlang=en&amp;adlt=moderate&amp;t=1">
            <a:hlinkClick r:id="rId51"/>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4925" y="32154813"/>
            <a:ext cx="451485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https://tse1.mm.bing.net/th?q=Hunger+for+Truth+Scripture&amp;pid=Api&amp;mkt=en-US&amp;cc=US&amp;setlang=en&amp;adlt=moderate&amp;t=1">
            <a:hlinkClick r:id="rId53"/>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4925" y="50579338"/>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41" descr="https://tse1.mm.bing.net/th?q=Blessed+Are+You+Who+Hunger&amp;pid=Api&amp;mkt=en-US&amp;cc=US&amp;setlang=en&amp;adlt=moderate&amp;t=1">
            <a:hlinkClick r:id="rId55"/>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4925" y="55059263"/>
            <a:ext cx="45148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descr="https://tse3.mm.bing.net/th?q=Hunger+for+God%27s+Word&amp;pid=Api&amp;mkt=en-US&amp;cc=US&amp;setlang=en&amp;adlt=moderate&amp;t=1">
            <a:hlinkClick r:id="rId57"/>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4925" y="58458100"/>
            <a:ext cx="45148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163" name="Picture 43" descr="https://tse1.mm.bing.net/th?q=Thirsting+for+Righteousness&amp;pid=Api&amp;mkt=en-US&amp;cc=US&amp;setlang=en&amp;adlt=moderate&amp;t=1">
            <a:hlinkClick r:id="rId59"/>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34925" y="60866338"/>
            <a:ext cx="451485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44" descr="https://tse3.mm.bing.net/th?q=Christ+Righteousness&amp;pid=Api&amp;mkt=en-US&amp;cc=US&amp;setlang=en&amp;adlt=moderate&amp;t=1">
            <a:hlinkClick r:id="rId61"/>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4925" y="63898463"/>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65" name="Picture 45" descr="https://tse3.mm.bing.net/th?q=Free+Gift+of+Righteousness&amp;pid=Api&amp;mkt=en-US&amp;cc=US&amp;setlang=en&amp;adlt=moderate&amp;t=1">
            <a:hlinkClick r:id="rId63"/>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34925" y="66473388"/>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66" name="Picture 46" descr="https://tse4.mm.bing.net/th?q=Blessed+Are+They+That+Hunger+and+Thirst&amp;pid=Api&amp;mkt=en-US&amp;cc=US&amp;setlang=en&amp;adlt=moderate&amp;t=1">
            <a:hlinkClick r:id="rId65"/>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925" y="70953313"/>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67" name="Picture 47" descr="https://tse1.mm.bing.net/th?q=Persecuted+for+Righteousness+Sake&amp;pid=Api&amp;mkt=en-US&amp;cc=US&amp;setlang=en&amp;adlt=moderate&amp;t=1">
            <a:hlinkClick r:id="rId66"/>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34925" y="75433238"/>
            <a:ext cx="45148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168" name="Picture 48" descr="https://tse4.mm.bing.net/th?q=Bless+The+Hunger&amp;pid=Api&amp;mkt=en-US&amp;cc=US&amp;setlang=en&amp;adlt=moderate&amp;t=1">
            <a:hlinkClick r:id="rId68"/>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925" y="78008163"/>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69" name="Picture 49" descr="https://tse4.mm.bing.net/th?q=Hunger+and+Thirst+for+Righteousness+Saint&amp;pid=Api&amp;mkt=en-US&amp;cc=US&amp;setlang=en&amp;adlt=moderate&amp;t=1">
            <a:hlinkClick r:id="rId69"/>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34925" y="82488088"/>
            <a:ext cx="4514850" cy="4514850"/>
          </a:xfrm>
          <a:prstGeom prst="rect">
            <a:avLst/>
          </a:prstGeom>
          <a:noFill/>
          <a:extLst>
            <a:ext uri="{909E8E84-426E-40DD-AFC4-6F175D3DCCD1}">
              <a14:hiddenFill xmlns:a14="http://schemas.microsoft.com/office/drawing/2010/main">
                <a:solidFill>
                  <a:srgbClr val="FFFFFF"/>
                </a:solidFill>
              </a14:hiddenFill>
            </a:ext>
          </a:extLst>
        </p:spPr>
      </p:pic>
      <p:pic>
        <p:nvPicPr>
          <p:cNvPr id="5170" name="Picture 50" descr="https://tse3.mm.bing.net/th?q=Righteous+God&amp;pid=Api&amp;mkt=en-US&amp;cc=US&amp;setlang=en&amp;adlt=moderate&amp;t=1">
            <a:hlinkClick r:id="rId71"/>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34925" y="86968013"/>
            <a:ext cx="451485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5173" name="Picture 53" descr="https://kerrygold.com/uk/wp-content/uploads/sites/17/2018/12/bread.jpg"/>
          <p:cNvPicPr>
            <a:picLocks noChangeAspect="1" noChangeArrowheads="1"/>
          </p:cNvPicPr>
          <p:nvPr/>
        </p:nvPicPr>
        <p:blipFill>
          <a:blip r:embed="rId73" cstate="print">
            <a:grayscl/>
            <a:extLst>
              <a:ext uri="{28A0092B-C50C-407E-A947-70E740481C1C}">
                <a14:useLocalDpi xmlns:a14="http://schemas.microsoft.com/office/drawing/2010/main" val="0"/>
              </a:ext>
            </a:extLst>
          </a:blip>
          <a:srcRect/>
          <a:stretch>
            <a:fillRect/>
          </a:stretch>
        </p:blipFill>
        <p:spPr bwMode="auto">
          <a:xfrm>
            <a:off x="5757862" y="138500"/>
            <a:ext cx="6229819" cy="33980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54611" y="1294605"/>
            <a:ext cx="7562850" cy="1325563"/>
          </a:xfrm>
        </p:spPr>
        <p:txBody>
          <a:bodyPr>
            <a:noAutofit/>
          </a:bodyPr>
          <a:lstStyle/>
          <a:p>
            <a:pPr algn="ctr"/>
            <a:r>
              <a:rPr lang="en-CA" dirty="0" smtClean="0"/>
              <a:t>Blessed are those who hunger and thirst for righteousness</a:t>
            </a:r>
            <a:endParaRPr lang="en-CA" dirty="0"/>
          </a:p>
        </p:txBody>
      </p:sp>
    </p:spTree>
    <p:extLst>
      <p:ext uri="{BB962C8B-B14F-4D97-AF65-F5344CB8AC3E}">
        <p14:creationId xmlns:p14="http://schemas.microsoft.com/office/powerpoint/2010/main" val="789207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5691188" cy="4351338"/>
          </a:xfrm>
        </p:spPr>
        <p:txBody>
          <a:bodyPr/>
          <a:lstStyle/>
          <a:p>
            <a:pPr marL="357188" indent="-357188"/>
            <a:r>
              <a:rPr lang="en-CA" b="1" dirty="0" smtClean="0">
                <a:solidFill>
                  <a:srgbClr val="000000"/>
                </a:solidFill>
                <a:effectLst/>
              </a:rPr>
              <a:t>Because we are freed by faith in Jesus to </a:t>
            </a:r>
            <a:r>
              <a:rPr lang="en-CA" b="1" dirty="0">
                <a:solidFill>
                  <a:srgbClr val="000000"/>
                </a:solidFill>
                <a:effectLst/>
              </a:rPr>
              <a:t>focus on extending mercy rather than enacting punishment, </a:t>
            </a:r>
            <a:r>
              <a:rPr lang="en-CA" b="1" dirty="0" smtClean="0">
                <a:solidFill>
                  <a:srgbClr val="000000"/>
                </a:solidFill>
                <a:effectLst/>
              </a:rPr>
              <a:t>meaning that we </a:t>
            </a:r>
            <a:r>
              <a:rPr lang="en-CA" b="1" dirty="0">
                <a:solidFill>
                  <a:srgbClr val="000000"/>
                </a:solidFill>
                <a:effectLst/>
              </a:rPr>
              <a:t>can find ourselves living in blessed </a:t>
            </a:r>
            <a:r>
              <a:rPr lang="en-CA" b="1" dirty="0" smtClean="0">
                <a:solidFill>
                  <a:srgbClr val="000000"/>
                </a:solidFill>
                <a:effectLst/>
              </a:rPr>
              <a:t>happiness. </a:t>
            </a:r>
            <a:endParaRPr lang="en-CA" b="1" dirty="0">
              <a:solidFill>
                <a:srgbClr val="000000"/>
              </a:solidFill>
            </a:endParaRPr>
          </a:p>
        </p:txBody>
      </p:sp>
      <p:pic>
        <p:nvPicPr>
          <p:cNvPr id="6146" name="Picture 2" descr="https://tse2.mm.bing.net/th?id=OIP.zLFI6xcXKEAQV-qTlWfKdQHaEL&amp;pid=Api"/>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7172199" y="350838"/>
            <a:ext cx="4665627" cy="26281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24812" y="600866"/>
            <a:ext cx="4071001" cy="2106612"/>
          </a:xfrm>
        </p:spPr>
        <p:txBody>
          <a:bodyPr>
            <a:normAutofit/>
          </a:bodyPr>
          <a:lstStyle/>
          <a:p>
            <a:pPr algn="ctr"/>
            <a:r>
              <a:rPr lang="en-CA" dirty="0" smtClean="0"/>
              <a:t>Blessed are the merciful</a:t>
            </a:r>
            <a:endParaRPr lang="en-CA" dirty="0"/>
          </a:p>
        </p:txBody>
      </p:sp>
    </p:spTree>
    <p:extLst>
      <p:ext uri="{BB962C8B-B14F-4D97-AF65-F5344CB8AC3E}">
        <p14:creationId xmlns:p14="http://schemas.microsoft.com/office/powerpoint/2010/main" val="3134609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1104</TotalTime>
  <Words>605</Words>
  <Application>Microsoft Office PowerPoint</Application>
  <PresentationFormat>Widescreen</PresentationFormat>
  <Paragraphs>24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Narrow</vt:lpstr>
      <vt:lpstr>Calibri</vt:lpstr>
      <vt:lpstr>Intro Inline</vt:lpstr>
      <vt:lpstr>Palace Script MT</vt:lpstr>
      <vt:lpstr>Office Theme</vt:lpstr>
      <vt:lpstr>PowerPoint Presentation</vt:lpstr>
      <vt:lpstr>PowerPoint Presentation</vt:lpstr>
      <vt:lpstr>PowerPoint Presentation</vt:lpstr>
      <vt:lpstr>QUESTION</vt:lpstr>
      <vt:lpstr>Blessed are the Poor in spirit</vt:lpstr>
      <vt:lpstr>Blessed are those who mourn</vt:lpstr>
      <vt:lpstr>Blessed are the meek</vt:lpstr>
      <vt:lpstr>Blessed are those who hunger and thirst for righteousness</vt:lpstr>
      <vt:lpstr>Blessed are the merciful</vt:lpstr>
      <vt:lpstr>Blessed are the pure in heart</vt:lpstr>
      <vt:lpstr>Blessed are the peacemakers</vt:lpstr>
      <vt:lpstr>Blessed are the persecuted</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10</cp:revision>
  <dcterms:created xsi:type="dcterms:W3CDTF">2023-01-10T20:29:15Z</dcterms:created>
  <dcterms:modified xsi:type="dcterms:W3CDTF">2023-01-11T14:55:08Z</dcterms:modified>
</cp:coreProperties>
</file>