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57" r:id="rId3"/>
    <p:sldId id="270" r:id="rId4"/>
    <p:sldId id="294" r:id="rId5"/>
    <p:sldId id="297" r:id="rId6"/>
    <p:sldId id="298" r:id="rId7"/>
    <p:sldId id="271" r:id="rId8"/>
    <p:sldId id="307" r:id="rId9"/>
    <p:sldId id="305" r:id="rId10"/>
    <p:sldId id="283" r:id="rId11"/>
    <p:sldId id="262" r:id="rId12"/>
    <p:sldId id="304" r:id="rId13"/>
    <p:sldId id="284" r:id="rId14"/>
    <p:sldId id="274" r:id="rId15"/>
    <p:sldId id="290" r:id="rId16"/>
    <p:sldId id="295" r:id="rId17"/>
    <p:sldId id="293" r:id="rId18"/>
    <p:sldId id="269"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F1F2"/>
    <a:srgbClr val="C7CFDB"/>
    <a:srgbClr val="818586"/>
    <a:srgbClr val="DEE5E6"/>
    <a:srgbClr val="E1E5E6"/>
    <a:srgbClr val="E3E7ED"/>
    <a:srgbClr val="20170F"/>
    <a:srgbClr val="4C5258"/>
    <a:srgbClr val="A9B5C7"/>
    <a:srgbClr val="929A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3" d="100"/>
          <a:sy n="63" d="100"/>
        </p:scale>
        <p:origin x="93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947536A-5727-4A09-B45D-D8747D7F6EAA}" type="datetimeFigureOut">
              <a:rPr lang="en-CA" smtClean="0"/>
              <a:t>2022-09-09</a:t>
            </a:fld>
            <a:endParaRPr lang="en-CA"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6F34538-C57B-4A81-A261-4326DC9F8607}" type="slidenum">
              <a:rPr lang="en-CA" smtClean="0"/>
              <a:t>‹#›</a:t>
            </a:fld>
            <a:endParaRPr lang="en-CA" dirty="0"/>
          </a:p>
        </p:txBody>
      </p:sp>
    </p:spTree>
    <p:extLst>
      <p:ext uri="{BB962C8B-B14F-4D97-AF65-F5344CB8AC3E}">
        <p14:creationId xmlns:p14="http://schemas.microsoft.com/office/powerpoint/2010/main" val="14522570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4C5258"/>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656CC42-C9FF-4F3C-B6B4-390B4C0DDD8A}" type="datetimeFigureOut">
              <a:rPr lang="en-CA" smtClean="0"/>
              <a:t>2022-09-09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EF3934A-A2C9-4702-87B3-0358A1C7698D}" type="slidenum">
              <a:rPr lang="en-CA" smtClean="0"/>
              <a:t>‹#›</a:t>
            </a:fld>
            <a:endParaRPr lang="en-CA" dirty="0"/>
          </a:p>
        </p:txBody>
      </p:sp>
      <p:pic>
        <p:nvPicPr>
          <p:cNvPr id="7" name="Picture 6" descr="See the source image"/>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50993" y="0"/>
            <a:ext cx="2110930" cy="327558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userDrawn="1"/>
        </p:nvSpPr>
        <p:spPr>
          <a:xfrm>
            <a:off x="1048658" y="2915719"/>
            <a:ext cx="10352313" cy="2862322"/>
          </a:xfrm>
          <a:prstGeom prst="rect">
            <a:avLst/>
          </a:prstGeom>
          <a:noFill/>
        </p:spPr>
        <p:txBody>
          <a:bodyPr wrap="square" rtlCol="0">
            <a:spAutoFit/>
          </a:bodyPr>
          <a:lstStyle/>
          <a:p>
            <a:pPr algn="ctr"/>
            <a:r>
              <a:rPr lang="en-CA" sz="6000" dirty="0" smtClean="0">
                <a:solidFill>
                  <a:schemeClr val="bg1"/>
                </a:solidFill>
                <a:effectLst>
                  <a:outerShdw blurRad="38100" dist="50800" dir="2700000" algn="tl">
                    <a:srgbClr val="000000">
                      <a:alpha val="65000"/>
                    </a:srgbClr>
                  </a:outerShdw>
                </a:effectLst>
                <a:latin typeface="Franklin Gothic Medium Cond" panose="020B0606030402020204" pitchFamily="34" charset="0"/>
              </a:rPr>
              <a:t>1 CORINTHIANS:</a:t>
            </a:r>
          </a:p>
          <a:p>
            <a:pPr algn="ctr"/>
            <a:r>
              <a:rPr lang="en-CA" sz="6000" dirty="0" smtClean="0">
                <a:solidFill>
                  <a:schemeClr val="bg1"/>
                </a:solidFill>
                <a:effectLst>
                  <a:outerShdw blurRad="38100" dist="50800" dir="2700000" algn="tl">
                    <a:srgbClr val="000000">
                      <a:alpha val="65000"/>
                    </a:srgbClr>
                  </a:outerShdw>
                </a:effectLst>
                <a:latin typeface="Franklin Gothic Medium Cond" panose="020B0606030402020204" pitchFamily="34" charset="0"/>
              </a:rPr>
              <a:t>THE </a:t>
            </a:r>
            <a:r>
              <a:rPr lang="en-CA" sz="6000" baseline="0" dirty="0" smtClean="0">
                <a:solidFill>
                  <a:schemeClr val="bg1"/>
                </a:solidFill>
                <a:effectLst>
                  <a:outerShdw blurRad="38100" dist="50800" dir="2700000" algn="tl">
                    <a:srgbClr val="000000">
                      <a:alpha val="65000"/>
                    </a:srgbClr>
                  </a:outerShdw>
                </a:effectLst>
                <a:latin typeface="Franklin Gothic Medium Cond" panose="020B0606030402020204" pitchFamily="34" charset="0"/>
              </a:rPr>
              <a:t>CORE OF PRACTICAL CHRISTIANITY</a:t>
            </a:r>
            <a:endParaRPr lang="en-CA" sz="6000" dirty="0">
              <a:solidFill>
                <a:schemeClr val="bg1"/>
              </a:solidFill>
              <a:effectLst>
                <a:outerShdw blurRad="38100" dist="50800" dir="2700000" algn="tl">
                  <a:srgbClr val="000000">
                    <a:alpha val="65000"/>
                  </a:srgbClr>
                </a:outerShdw>
              </a:effectLst>
              <a:latin typeface="Franklin Gothic Medium Cond" panose="020B0606030402020204" pitchFamily="34" charset="0"/>
            </a:endParaRPr>
          </a:p>
        </p:txBody>
      </p:sp>
    </p:spTree>
    <p:extLst>
      <p:ext uri="{BB962C8B-B14F-4D97-AF65-F5344CB8AC3E}">
        <p14:creationId xmlns:p14="http://schemas.microsoft.com/office/powerpoint/2010/main" val="33330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656CC42-C9FF-4F3C-B6B4-390B4C0DDD8A}" type="datetimeFigureOut">
              <a:rPr lang="en-CA" smtClean="0"/>
              <a:t>2022-09-09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EF3934A-A2C9-4702-87B3-0358A1C7698D}" type="slidenum">
              <a:rPr lang="en-CA" smtClean="0"/>
              <a:t>‹#›</a:t>
            </a:fld>
            <a:endParaRPr lang="en-CA" dirty="0"/>
          </a:p>
        </p:txBody>
      </p:sp>
    </p:spTree>
    <p:extLst>
      <p:ext uri="{BB962C8B-B14F-4D97-AF65-F5344CB8AC3E}">
        <p14:creationId xmlns:p14="http://schemas.microsoft.com/office/powerpoint/2010/main" val="955008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656CC42-C9FF-4F3C-B6B4-390B4C0DDD8A}" type="datetimeFigureOut">
              <a:rPr lang="en-CA" smtClean="0"/>
              <a:t>2022-09-09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EF3934A-A2C9-4702-87B3-0358A1C7698D}" type="slidenum">
              <a:rPr lang="en-CA" smtClean="0"/>
              <a:t>‹#›</a:t>
            </a:fld>
            <a:endParaRPr lang="en-CA" dirty="0"/>
          </a:p>
        </p:txBody>
      </p:sp>
    </p:spTree>
    <p:extLst>
      <p:ext uri="{BB962C8B-B14F-4D97-AF65-F5344CB8AC3E}">
        <p14:creationId xmlns:p14="http://schemas.microsoft.com/office/powerpoint/2010/main" val="3698895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5400">
                <a:solidFill>
                  <a:schemeClr val="bg1"/>
                </a:solidFill>
                <a:effectLst>
                  <a:outerShdw blurRad="38100" dist="50800" dir="2700000" algn="tl">
                    <a:srgbClr val="000000">
                      <a:alpha val="65000"/>
                    </a:srgbClr>
                  </a:outerShdw>
                </a:effectLst>
                <a:latin typeface="Franklin Gothic Medium Cond" panose="020B0606030402020204" pitchFamily="34" charset="0"/>
              </a:defRPr>
            </a:lvl1pPr>
          </a:lstStyle>
          <a:p>
            <a:r>
              <a:rPr lang="en-US" dirty="0" smtClean="0"/>
              <a:t>Click to edit Master title style</a:t>
            </a:r>
            <a:endParaRPr lang="en-CA" dirty="0"/>
          </a:p>
        </p:txBody>
      </p:sp>
      <p:sp>
        <p:nvSpPr>
          <p:cNvPr id="3" name="Content Placeholder 2"/>
          <p:cNvSpPr>
            <a:spLocks noGrp="1"/>
          </p:cNvSpPr>
          <p:nvPr>
            <p:ph idx="1"/>
          </p:nvPr>
        </p:nvSpPr>
        <p:spPr/>
        <p:txBody>
          <a:bodyPr>
            <a:normAutofit/>
          </a:bodyPr>
          <a:lstStyle>
            <a:lvl1pPr marL="363538" indent="-363538">
              <a:defRPr sz="3600" b="1">
                <a:solidFill>
                  <a:schemeClr val="bg1"/>
                </a:solidFill>
                <a:effectLst>
                  <a:outerShdw blurRad="38100" dist="50800" dir="2700000" algn="tl">
                    <a:srgbClr val="000000">
                      <a:alpha val="65000"/>
                    </a:srgbClr>
                  </a:outerShdw>
                </a:effectLst>
                <a:latin typeface="Arial Narrow" panose="020B0606020202030204" pitchFamily="34" charset="0"/>
              </a:defRPr>
            </a:lvl1pPr>
            <a:lvl2pPr marL="363538" indent="-363538">
              <a:defRPr sz="3600" b="1">
                <a:solidFill>
                  <a:schemeClr val="bg1"/>
                </a:solidFill>
                <a:effectLst>
                  <a:outerShdw blurRad="38100" dist="50800" dir="2700000" algn="tl">
                    <a:srgbClr val="000000">
                      <a:alpha val="65000"/>
                    </a:srgbClr>
                  </a:outerShdw>
                </a:effectLst>
                <a:latin typeface="Arial Narrow" panose="020B0606020202030204" pitchFamily="34" charset="0"/>
              </a:defRPr>
            </a:lvl2pPr>
            <a:lvl3pPr marL="363538" indent="-363538">
              <a:defRPr sz="3600" b="1">
                <a:solidFill>
                  <a:schemeClr val="bg1"/>
                </a:solidFill>
                <a:effectLst>
                  <a:outerShdw blurRad="38100" dist="50800" dir="2700000" algn="tl">
                    <a:srgbClr val="000000">
                      <a:alpha val="65000"/>
                    </a:srgbClr>
                  </a:outerShdw>
                </a:effectLst>
                <a:latin typeface="Arial Narrow" panose="020B0606020202030204" pitchFamily="34" charset="0"/>
              </a:defRPr>
            </a:lvl3pPr>
            <a:lvl4pPr marL="363538" indent="-363538">
              <a:defRPr sz="3600" b="1">
                <a:solidFill>
                  <a:schemeClr val="bg1"/>
                </a:solidFill>
                <a:effectLst>
                  <a:outerShdw blurRad="38100" dist="50800" dir="2700000" algn="tl">
                    <a:srgbClr val="000000">
                      <a:alpha val="65000"/>
                    </a:srgbClr>
                  </a:outerShdw>
                </a:effectLst>
                <a:latin typeface="Arial Narrow" panose="020B0606020202030204" pitchFamily="34" charset="0"/>
              </a:defRPr>
            </a:lvl4pPr>
            <a:lvl5pPr marL="363538" indent="-363538">
              <a:defRPr sz="3600" b="1">
                <a:solidFill>
                  <a:schemeClr val="bg1"/>
                </a:solidFill>
                <a:effectLst>
                  <a:outerShdw blurRad="38100" dist="50800" dir="2700000" algn="tl">
                    <a:srgbClr val="000000">
                      <a:alpha val="65000"/>
                    </a:srgbClr>
                  </a:outerShdw>
                </a:effectLst>
                <a:latin typeface="Arial Narrow" panose="020B0606020202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fld id="{C656CC42-C9FF-4F3C-B6B4-390B4C0DDD8A}" type="datetimeFigureOut">
              <a:rPr lang="en-CA" smtClean="0"/>
              <a:t>2022-09-09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EF3934A-A2C9-4702-87B3-0358A1C7698D}" type="slidenum">
              <a:rPr lang="en-CA" smtClean="0"/>
              <a:t>‹#›</a:t>
            </a:fld>
            <a:endParaRPr lang="en-CA" dirty="0"/>
          </a:p>
        </p:txBody>
      </p:sp>
      <p:pic>
        <p:nvPicPr>
          <p:cNvPr id="7" name="Picture 6" descr="See the source image"/>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200364" y="4001294"/>
            <a:ext cx="2110930" cy="3275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2186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56CC42-C9FF-4F3C-B6B4-390B4C0DDD8A}" type="datetimeFigureOut">
              <a:rPr lang="en-CA" smtClean="0"/>
              <a:t>2022-09-09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EF3934A-A2C9-4702-87B3-0358A1C7698D}" type="slidenum">
              <a:rPr lang="en-CA" smtClean="0"/>
              <a:t>‹#›</a:t>
            </a:fld>
            <a:endParaRPr lang="en-CA" dirty="0"/>
          </a:p>
        </p:txBody>
      </p:sp>
    </p:spTree>
    <p:extLst>
      <p:ext uri="{BB962C8B-B14F-4D97-AF65-F5344CB8AC3E}">
        <p14:creationId xmlns:p14="http://schemas.microsoft.com/office/powerpoint/2010/main" val="3062623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656CC42-C9FF-4F3C-B6B4-390B4C0DDD8A}" type="datetimeFigureOut">
              <a:rPr lang="en-CA" smtClean="0"/>
              <a:t>2022-09-09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EF3934A-A2C9-4702-87B3-0358A1C7698D}" type="slidenum">
              <a:rPr lang="en-CA" smtClean="0"/>
              <a:t>‹#›</a:t>
            </a:fld>
            <a:endParaRPr lang="en-CA" dirty="0"/>
          </a:p>
        </p:txBody>
      </p:sp>
    </p:spTree>
    <p:extLst>
      <p:ext uri="{BB962C8B-B14F-4D97-AF65-F5344CB8AC3E}">
        <p14:creationId xmlns:p14="http://schemas.microsoft.com/office/powerpoint/2010/main" val="431420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656CC42-C9FF-4F3C-B6B4-390B4C0DDD8A}" type="datetimeFigureOut">
              <a:rPr lang="en-CA" smtClean="0"/>
              <a:t>2022-09-09</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DEF3934A-A2C9-4702-87B3-0358A1C7698D}" type="slidenum">
              <a:rPr lang="en-CA" smtClean="0"/>
              <a:t>‹#›</a:t>
            </a:fld>
            <a:endParaRPr lang="en-CA" dirty="0"/>
          </a:p>
        </p:txBody>
      </p:sp>
    </p:spTree>
    <p:extLst>
      <p:ext uri="{BB962C8B-B14F-4D97-AF65-F5344CB8AC3E}">
        <p14:creationId xmlns:p14="http://schemas.microsoft.com/office/powerpoint/2010/main" val="4173024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656CC42-C9FF-4F3C-B6B4-390B4C0DDD8A}" type="datetimeFigureOut">
              <a:rPr lang="en-CA" smtClean="0"/>
              <a:t>2022-09-09</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DEF3934A-A2C9-4702-87B3-0358A1C7698D}" type="slidenum">
              <a:rPr lang="en-CA" smtClean="0"/>
              <a:t>‹#›</a:t>
            </a:fld>
            <a:endParaRPr lang="en-CA" dirty="0"/>
          </a:p>
        </p:txBody>
      </p:sp>
    </p:spTree>
    <p:extLst>
      <p:ext uri="{BB962C8B-B14F-4D97-AF65-F5344CB8AC3E}">
        <p14:creationId xmlns:p14="http://schemas.microsoft.com/office/powerpoint/2010/main" val="768285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56CC42-C9FF-4F3C-B6B4-390B4C0DDD8A}" type="datetimeFigureOut">
              <a:rPr lang="en-CA" smtClean="0"/>
              <a:t>2022-09-09</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DEF3934A-A2C9-4702-87B3-0358A1C7698D}" type="slidenum">
              <a:rPr lang="en-CA" smtClean="0"/>
              <a:t>‹#›</a:t>
            </a:fld>
            <a:endParaRPr lang="en-CA" dirty="0"/>
          </a:p>
        </p:txBody>
      </p:sp>
    </p:spTree>
    <p:extLst>
      <p:ext uri="{BB962C8B-B14F-4D97-AF65-F5344CB8AC3E}">
        <p14:creationId xmlns:p14="http://schemas.microsoft.com/office/powerpoint/2010/main" val="3559348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56CC42-C9FF-4F3C-B6B4-390B4C0DDD8A}" type="datetimeFigureOut">
              <a:rPr lang="en-CA" smtClean="0"/>
              <a:t>2022-09-09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EF3934A-A2C9-4702-87B3-0358A1C7698D}" type="slidenum">
              <a:rPr lang="en-CA" smtClean="0"/>
              <a:t>‹#›</a:t>
            </a:fld>
            <a:endParaRPr lang="en-CA" dirty="0"/>
          </a:p>
        </p:txBody>
      </p:sp>
    </p:spTree>
    <p:extLst>
      <p:ext uri="{BB962C8B-B14F-4D97-AF65-F5344CB8AC3E}">
        <p14:creationId xmlns:p14="http://schemas.microsoft.com/office/powerpoint/2010/main" val="3533394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56CC42-C9FF-4F3C-B6B4-390B4C0DDD8A}" type="datetimeFigureOut">
              <a:rPr lang="en-CA" smtClean="0"/>
              <a:t>2022-09-09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EF3934A-A2C9-4702-87B3-0358A1C7698D}" type="slidenum">
              <a:rPr lang="en-CA" smtClean="0"/>
              <a:t>‹#›</a:t>
            </a:fld>
            <a:endParaRPr lang="en-CA" dirty="0"/>
          </a:p>
        </p:txBody>
      </p:sp>
    </p:spTree>
    <p:extLst>
      <p:ext uri="{BB962C8B-B14F-4D97-AF65-F5344CB8AC3E}">
        <p14:creationId xmlns:p14="http://schemas.microsoft.com/office/powerpoint/2010/main" val="3337392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C525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56CC42-C9FF-4F3C-B6B4-390B4C0DDD8A}" type="datetimeFigureOut">
              <a:rPr lang="en-CA" smtClean="0"/>
              <a:t>2022-09-09</a:t>
            </a:fld>
            <a:endParaRPr lang="en-C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F3934A-A2C9-4702-87B3-0358A1C7698D}" type="slidenum">
              <a:rPr lang="en-CA" smtClean="0"/>
              <a:t>‹#›</a:t>
            </a:fld>
            <a:endParaRPr lang="en-CA" dirty="0"/>
          </a:p>
        </p:txBody>
      </p:sp>
    </p:spTree>
    <p:extLst>
      <p:ext uri="{BB962C8B-B14F-4D97-AF65-F5344CB8AC3E}">
        <p14:creationId xmlns:p14="http://schemas.microsoft.com/office/powerpoint/2010/main" val="487212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35129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Two Outcomes</a:t>
            </a:r>
            <a:endParaRPr lang="en-CA" dirty="0"/>
          </a:p>
        </p:txBody>
      </p:sp>
      <p:sp>
        <p:nvSpPr>
          <p:cNvPr id="4" name="Content Placeholder 3"/>
          <p:cNvSpPr>
            <a:spLocks noGrp="1"/>
          </p:cNvSpPr>
          <p:nvPr>
            <p:ph idx="1"/>
          </p:nvPr>
        </p:nvSpPr>
        <p:spPr>
          <a:xfrm>
            <a:off x="838200" y="1952978"/>
            <a:ext cx="9220200" cy="4379582"/>
          </a:xfrm>
        </p:spPr>
        <p:txBody>
          <a:bodyPr>
            <a:normAutofit/>
          </a:bodyPr>
          <a:lstStyle/>
          <a:p>
            <a:r>
              <a:rPr lang="en-CA" dirty="0">
                <a:effectLst>
                  <a:outerShdw blurRad="38100" dist="38100" dir="2700000" algn="tl">
                    <a:srgbClr val="000000">
                      <a:alpha val="43137"/>
                    </a:srgbClr>
                  </a:outerShdw>
                </a:effectLst>
              </a:rPr>
              <a:t>This oppositional teaching is a teaching with two terrible outcomes – first, as verse 13 indicates </a:t>
            </a:r>
            <a:r>
              <a:rPr lang="en-CA" dirty="0">
                <a:solidFill>
                  <a:srgbClr val="EBF1F2"/>
                </a:solidFill>
                <a:effectLst>
                  <a:outerShdw blurRad="38100" dist="38100" dir="2700000" algn="tl">
                    <a:srgbClr val="000000">
                      <a:alpha val="43137"/>
                    </a:srgbClr>
                  </a:outerShdw>
                </a:effectLst>
              </a:rPr>
              <a:t>“if there is no resurrection of the dead, then not even Christ has been raised” </a:t>
            </a:r>
            <a:r>
              <a:rPr lang="en-CA" dirty="0">
                <a:effectLst>
                  <a:outerShdw blurRad="38100" dist="38100" dir="2700000" algn="tl">
                    <a:srgbClr val="000000">
                      <a:alpha val="43137"/>
                    </a:srgbClr>
                  </a:outerShdw>
                </a:effectLst>
              </a:rPr>
              <a:t>and secondly, if there is no resurrection from the dead, then we have no hope of future resurrection either.</a:t>
            </a:r>
            <a:endParaRPr lang="en-CA"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76983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199" y="316425"/>
            <a:ext cx="9525001" cy="5139593"/>
          </a:xfrm>
        </p:spPr>
        <p:txBody>
          <a:bodyPr>
            <a:noAutofit/>
          </a:bodyPr>
          <a:lstStyle/>
          <a:p>
            <a:r>
              <a:rPr lang="en-CA" dirty="0" smtClean="0">
                <a:effectLst/>
              </a:rPr>
              <a:t>Paul explores </a:t>
            </a:r>
            <a:r>
              <a:rPr lang="en-CA" dirty="0">
                <a:effectLst/>
              </a:rPr>
              <a:t>the reality of Christ’s </a:t>
            </a:r>
            <a:r>
              <a:rPr lang="en-CA" dirty="0" smtClean="0">
                <a:effectLst/>
              </a:rPr>
              <a:t>resurrection </a:t>
            </a:r>
            <a:r>
              <a:rPr lang="en-CA" dirty="0">
                <a:effectLst/>
              </a:rPr>
              <a:t>by first referencing the gospel; the gospel which </a:t>
            </a:r>
            <a:r>
              <a:rPr lang="en-CA" dirty="0">
                <a:solidFill>
                  <a:srgbClr val="EBF1F2"/>
                </a:solidFill>
                <a:effectLst/>
              </a:rPr>
              <a:t>“[Paul] preached to [the Corinthians], which [they] received and on which [they] have taken [their] stand”; </a:t>
            </a:r>
            <a:r>
              <a:rPr lang="en-CA" dirty="0">
                <a:effectLst/>
              </a:rPr>
              <a:t>the gospel by which they </a:t>
            </a:r>
            <a:r>
              <a:rPr lang="en-CA" dirty="0">
                <a:solidFill>
                  <a:srgbClr val="EBF1F2"/>
                </a:solidFill>
                <a:effectLst/>
              </a:rPr>
              <a:t>“are saved”. </a:t>
            </a:r>
            <a:endParaRPr lang="en-CA" dirty="0" smtClean="0">
              <a:solidFill>
                <a:srgbClr val="EBF1F2"/>
              </a:solidFill>
              <a:effectLst/>
            </a:endParaRPr>
          </a:p>
          <a:p>
            <a:r>
              <a:rPr lang="en-CA" dirty="0">
                <a:effectLst/>
              </a:rPr>
              <a:t>In verses 3-5, we find perhaps the earliest creed </a:t>
            </a:r>
            <a:r>
              <a:rPr lang="en-CA" dirty="0" smtClean="0">
                <a:effectLst/>
              </a:rPr>
              <a:t>in </a:t>
            </a:r>
            <a:r>
              <a:rPr lang="en-CA" dirty="0">
                <a:effectLst/>
              </a:rPr>
              <a:t>all of </a:t>
            </a:r>
            <a:r>
              <a:rPr lang="en-CA" dirty="0" smtClean="0">
                <a:effectLst/>
              </a:rPr>
              <a:t>Christianity, likely received by Paul shortly after 30 AD. </a:t>
            </a:r>
          </a:p>
          <a:p>
            <a:r>
              <a:rPr lang="en-CA" dirty="0" smtClean="0">
                <a:effectLst/>
              </a:rPr>
              <a:t>Paul </a:t>
            </a:r>
            <a:r>
              <a:rPr lang="en-CA" dirty="0">
                <a:effectLst/>
              </a:rPr>
              <a:t>desired the Corinthians to know that the resurrection of Christ from the dead was a factual, historical event, not some spiritual metaphor </a:t>
            </a:r>
            <a:r>
              <a:rPr lang="en-CA" dirty="0">
                <a:effectLst/>
              </a:rPr>
              <a:t> </a:t>
            </a:r>
            <a:r>
              <a:rPr lang="en-CA" dirty="0" smtClean="0">
                <a:effectLst/>
              </a:rPr>
              <a:t>or </a:t>
            </a:r>
            <a:r>
              <a:rPr lang="en-CA" dirty="0">
                <a:effectLst/>
              </a:rPr>
              <a:t>allusion designed to speak to “spiritual” realities. </a:t>
            </a:r>
            <a:endParaRPr lang="en-CA" dirty="0">
              <a:solidFill>
                <a:srgbClr val="EBF1F2"/>
              </a:solidFill>
              <a:effectLst/>
            </a:endParaRPr>
          </a:p>
        </p:txBody>
      </p:sp>
      <p:sp>
        <p:nvSpPr>
          <p:cNvPr id="3" name="Title 2"/>
          <p:cNvSpPr>
            <a:spLocks noGrp="1"/>
          </p:cNvSpPr>
          <p:nvPr>
            <p:ph type="title"/>
          </p:nvPr>
        </p:nvSpPr>
        <p:spPr/>
        <p:txBody>
          <a:bodyPr/>
          <a:lstStyle/>
          <a:p>
            <a:endParaRPr lang="en-CA"/>
          </a:p>
        </p:txBody>
      </p:sp>
    </p:spTree>
    <p:extLst>
      <p:ext uri="{BB962C8B-B14F-4D97-AF65-F5344CB8AC3E}">
        <p14:creationId xmlns:p14="http://schemas.microsoft.com/office/powerpoint/2010/main" val="3828392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199" y="444148"/>
            <a:ext cx="10507133" cy="7367545"/>
          </a:xfrm>
        </p:spPr>
        <p:txBody>
          <a:bodyPr>
            <a:noAutofit/>
          </a:bodyPr>
          <a:lstStyle/>
          <a:p>
            <a:r>
              <a:rPr lang="en-CA" dirty="0">
                <a:effectLst/>
              </a:rPr>
              <a:t>The content of this creed and Paul’s additional evidence </a:t>
            </a:r>
            <a:r>
              <a:rPr lang="en-CA" dirty="0" smtClean="0">
                <a:effectLst/>
              </a:rPr>
              <a:t>mentions:</a:t>
            </a:r>
          </a:p>
          <a:p>
            <a:pPr marL="742950" lvl="3" indent="-742950">
              <a:buFont typeface="+mj-lt"/>
              <a:buAutoNum type="arabicPeriod"/>
            </a:pPr>
            <a:r>
              <a:rPr lang="en-CA" dirty="0" smtClean="0">
                <a:effectLst/>
              </a:rPr>
              <a:t>Christ’s </a:t>
            </a:r>
            <a:r>
              <a:rPr lang="en-CA" dirty="0">
                <a:effectLst/>
              </a:rPr>
              <a:t>appearances within the Easter </a:t>
            </a:r>
            <a:r>
              <a:rPr lang="en-CA" dirty="0" smtClean="0">
                <a:effectLst/>
              </a:rPr>
              <a:t>story</a:t>
            </a:r>
          </a:p>
          <a:p>
            <a:pPr marL="742950" lvl="3" indent="-742950">
              <a:buFont typeface="+mj-lt"/>
              <a:buAutoNum type="arabicPeriod"/>
            </a:pPr>
            <a:r>
              <a:rPr lang="en-CA" dirty="0">
                <a:effectLst/>
              </a:rPr>
              <a:t>a</a:t>
            </a:r>
            <a:r>
              <a:rPr lang="en-CA" dirty="0" smtClean="0">
                <a:effectLst/>
              </a:rPr>
              <a:t>n appearance </a:t>
            </a:r>
            <a:r>
              <a:rPr lang="en-CA" dirty="0">
                <a:effectLst/>
              </a:rPr>
              <a:t>to over 500 followers of Jesus, </a:t>
            </a:r>
            <a:endParaRPr lang="en-CA" dirty="0" smtClean="0">
              <a:effectLst/>
            </a:endParaRPr>
          </a:p>
          <a:p>
            <a:pPr marL="742950" lvl="3" indent="-742950">
              <a:buFont typeface="+mj-lt"/>
              <a:buAutoNum type="arabicPeriod"/>
            </a:pPr>
            <a:r>
              <a:rPr lang="en-CA" dirty="0" smtClean="0">
                <a:effectLst/>
              </a:rPr>
              <a:t>an </a:t>
            </a:r>
            <a:r>
              <a:rPr lang="en-CA" dirty="0">
                <a:effectLst/>
              </a:rPr>
              <a:t>appearance to James Christ’s </a:t>
            </a:r>
            <a:r>
              <a:rPr lang="en-CA" dirty="0" smtClean="0">
                <a:effectLst/>
              </a:rPr>
              <a:t>brother</a:t>
            </a:r>
          </a:p>
          <a:p>
            <a:pPr marL="742950" lvl="3" indent="-742950">
              <a:buFont typeface="+mj-lt"/>
              <a:buAutoNum type="arabicPeriod"/>
            </a:pPr>
            <a:r>
              <a:rPr lang="en-CA" dirty="0" smtClean="0">
                <a:effectLst/>
              </a:rPr>
              <a:t>His </a:t>
            </a:r>
            <a:r>
              <a:rPr lang="en-CA" dirty="0">
                <a:effectLst/>
              </a:rPr>
              <a:t>appearance to all the apostles </a:t>
            </a:r>
            <a:endParaRPr lang="en-CA" dirty="0" smtClean="0">
              <a:effectLst/>
            </a:endParaRPr>
          </a:p>
          <a:p>
            <a:pPr marL="742950" lvl="3" indent="-742950">
              <a:buFont typeface="+mj-lt"/>
              <a:buAutoNum type="arabicPeriod"/>
            </a:pPr>
            <a:r>
              <a:rPr lang="en-CA" dirty="0" smtClean="0">
                <a:effectLst/>
              </a:rPr>
              <a:t>His </a:t>
            </a:r>
            <a:r>
              <a:rPr lang="en-CA" dirty="0">
                <a:effectLst/>
              </a:rPr>
              <a:t>appearance to Paul. </a:t>
            </a:r>
            <a:endParaRPr lang="en-CA" dirty="0" smtClean="0">
              <a:effectLst/>
            </a:endParaRPr>
          </a:p>
          <a:p>
            <a:r>
              <a:rPr lang="en-CA" dirty="0" smtClean="0">
                <a:effectLst/>
              </a:rPr>
              <a:t>Paul’s point? The </a:t>
            </a:r>
            <a:r>
              <a:rPr lang="en-CA" dirty="0">
                <a:effectLst/>
              </a:rPr>
              <a:t>church ought to be firm in </a:t>
            </a:r>
            <a:r>
              <a:rPr lang="en-CA" dirty="0" smtClean="0">
                <a:effectLst/>
              </a:rPr>
              <a:t>                           its </a:t>
            </a:r>
            <a:r>
              <a:rPr lang="en-CA" dirty="0">
                <a:effectLst/>
              </a:rPr>
              <a:t>belief and teaching of the bodily resurrection </a:t>
            </a:r>
            <a:r>
              <a:rPr lang="en-CA" dirty="0" smtClean="0">
                <a:effectLst/>
              </a:rPr>
              <a:t>                           of </a:t>
            </a:r>
            <a:r>
              <a:rPr lang="en-CA" dirty="0">
                <a:effectLst/>
              </a:rPr>
              <a:t>Jesus from the dead. </a:t>
            </a:r>
          </a:p>
        </p:txBody>
      </p:sp>
    </p:spTree>
    <p:extLst>
      <p:ext uri="{BB962C8B-B14F-4D97-AF65-F5344CB8AC3E}">
        <p14:creationId xmlns:p14="http://schemas.microsoft.com/office/powerpoint/2010/main" val="797335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2" y="443289"/>
            <a:ext cx="10511116" cy="5842443"/>
          </a:xfrm>
        </p:spPr>
        <p:txBody>
          <a:bodyPr>
            <a:noAutofit/>
          </a:bodyPr>
          <a:lstStyle/>
          <a:p>
            <a:r>
              <a:rPr lang="en-CA" dirty="0">
                <a:effectLst/>
              </a:rPr>
              <a:t>I</a:t>
            </a:r>
            <a:r>
              <a:rPr lang="en-CA" dirty="0" smtClean="0">
                <a:effectLst/>
              </a:rPr>
              <a:t>f </a:t>
            </a:r>
            <a:r>
              <a:rPr lang="en-CA" dirty="0">
                <a:effectLst/>
              </a:rPr>
              <a:t>there is no resurrection of the dead, </a:t>
            </a:r>
            <a:r>
              <a:rPr lang="en-CA" dirty="0" smtClean="0">
                <a:effectLst/>
              </a:rPr>
              <a:t>then:</a:t>
            </a:r>
          </a:p>
          <a:p>
            <a:pPr marL="742950" lvl="1" indent="-742950">
              <a:buFont typeface="+mj-lt"/>
              <a:buAutoNum type="arabicPeriod"/>
            </a:pPr>
            <a:r>
              <a:rPr lang="en-CA" dirty="0" smtClean="0">
                <a:effectLst/>
              </a:rPr>
              <a:t>faith </a:t>
            </a:r>
            <a:r>
              <a:rPr lang="en-CA" dirty="0">
                <a:effectLst/>
              </a:rPr>
              <a:t>in Christ is futile and empty</a:t>
            </a:r>
            <a:r>
              <a:rPr lang="en-CA" dirty="0" smtClean="0">
                <a:effectLst/>
              </a:rPr>
              <a:t>.</a:t>
            </a:r>
          </a:p>
          <a:p>
            <a:pPr marL="742950" lvl="1" indent="-742950">
              <a:buFont typeface="+mj-lt"/>
              <a:buAutoNum type="arabicPeriod"/>
            </a:pPr>
            <a:r>
              <a:rPr lang="en-CA" dirty="0" smtClean="0">
                <a:effectLst/>
              </a:rPr>
              <a:t>all apostolic preaching is </a:t>
            </a:r>
            <a:r>
              <a:rPr lang="en-CA" dirty="0">
                <a:effectLst/>
              </a:rPr>
              <a:t>a lie</a:t>
            </a:r>
            <a:r>
              <a:rPr lang="en-CA" dirty="0" smtClean="0">
                <a:effectLst/>
              </a:rPr>
              <a:t>.</a:t>
            </a:r>
          </a:p>
          <a:p>
            <a:pPr marL="742950" lvl="1" indent="-742950">
              <a:buFont typeface="+mj-lt"/>
              <a:buAutoNum type="arabicPeriod"/>
            </a:pPr>
            <a:r>
              <a:rPr lang="en-CA" dirty="0" smtClean="0">
                <a:effectLst/>
              </a:rPr>
              <a:t>there </a:t>
            </a:r>
            <a:r>
              <a:rPr lang="en-CA" dirty="0">
                <a:effectLst/>
              </a:rPr>
              <a:t>is no basis at all for saving faith. </a:t>
            </a:r>
            <a:endParaRPr lang="en-CA" dirty="0" smtClean="0">
              <a:effectLst/>
            </a:endParaRPr>
          </a:p>
          <a:p>
            <a:pPr marL="742950" lvl="1" indent="-742950">
              <a:buFont typeface="+mj-lt"/>
              <a:buAutoNum type="arabicPeriod"/>
            </a:pPr>
            <a:r>
              <a:rPr lang="en-CA" dirty="0">
                <a:effectLst/>
              </a:rPr>
              <a:t>f</a:t>
            </a:r>
            <a:r>
              <a:rPr lang="en-CA" dirty="0" smtClean="0">
                <a:effectLst/>
              </a:rPr>
              <a:t>aith in Jesus </a:t>
            </a:r>
            <a:r>
              <a:rPr lang="en-CA" dirty="0">
                <a:effectLst/>
              </a:rPr>
              <a:t>is completely and entirely empty</a:t>
            </a:r>
            <a:r>
              <a:rPr lang="en-CA" dirty="0" smtClean="0">
                <a:effectLst/>
              </a:rPr>
              <a:t>.</a:t>
            </a:r>
          </a:p>
          <a:p>
            <a:pPr marL="742950" lvl="1" indent="-742950">
              <a:buFont typeface="+mj-lt"/>
              <a:buAutoNum type="arabicPeriod"/>
            </a:pPr>
            <a:r>
              <a:rPr lang="en-CA" dirty="0" smtClean="0">
                <a:effectLst/>
              </a:rPr>
              <a:t>those </a:t>
            </a:r>
            <a:r>
              <a:rPr lang="en-CA" dirty="0">
                <a:effectLst/>
              </a:rPr>
              <a:t>who live still live in their </a:t>
            </a:r>
            <a:r>
              <a:rPr lang="en-CA" dirty="0" smtClean="0">
                <a:effectLst/>
              </a:rPr>
              <a:t>sins.</a:t>
            </a:r>
          </a:p>
          <a:p>
            <a:pPr marL="742950" lvl="1" indent="-742950">
              <a:buFont typeface="+mj-lt"/>
              <a:buAutoNum type="arabicPeriod"/>
            </a:pPr>
            <a:r>
              <a:rPr lang="en-CA" dirty="0" smtClean="0">
                <a:effectLst/>
              </a:rPr>
              <a:t>those </a:t>
            </a:r>
            <a:r>
              <a:rPr lang="en-CA" dirty="0">
                <a:effectLst/>
              </a:rPr>
              <a:t>who have died in the </a:t>
            </a:r>
            <a:r>
              <a:rPr lang="en-CA" dirty="0" smtClean="0">
                <a:effectLst/>
              </a:rPr>
              <a:t>faith </a:t>
            </a:r>
            <a:r>
              <a:rPr lang="en-CA" dirty="0">
                <a:effectLst/>
              </a:rPr>
              <a:t>are </a:t>
            </a:r>
            <a:r>
              <a:rPr lang="en-CA" dirty="0" smtClean="0">
                <a:effectLst/>
              </a:rPr>
              <a:t>lost.</a:t>
            </a:r>
          </a:p>
          <a:p>
            <a:r>
              <a:rPr lang="en-CA" dirty="0" smtClean="0">
                <a:effectLst/>
              </a:rPr>
              <a:t>If </a:t>
            </a:r>
            <a:r>
              <a:rPr lang="en-CA" dirty="0">
                <a:effectLst/>
              </a:rPr>
              <a:t>Christ is not raised, then any future hope of a resurrection to eternal life for the follower of </a:t>
            </a:r>
            <a:r>
              <a:rPr lang="en-CA" dirty="0" smtClean="0">
                <a:effectLst/>
              </a:rPr>
              <a:t>                Jesus </a:t>
            </a:r>
            <a:r>
              <a:rPr lang="en-CA" dirty="0">
                <a:effectLst/>
              </a:rPr>
              <a:t>is also in </a:t>
            </a:r>
            <a:r>
              <a:rPr lang="en-CA" dirty="0" smtClean="0">
                <a:effectLst/>
              </a:rPr>
              <a:t>vain and followers </a:t>
            </a:r>
            <a:r>
              <a:rPr lang="en-CA" dirty="0">
                <a:effectLst/>
              </a:rPr>
              <a:t>of Jesus would </a:t>
            </a:r>
            <a:r>
              <a:rPr lang="en-CA" dirty="0" smtClean="0">
                <a:effectLst/>
              </a:rPr>
              <a:t>               be </a:t>
            </a:r>
            <a:r>
              <a:rPr lang="en-CA" dirty="0">
                <a:effectLst/>
              </a:rPr>
              <a:t>believing in a future that does not exist. </a:t>
            </a:r>
            <a:endParaRPr lang="en-CA" dirty="0" smtClean="0">
              <a:effectLst/>
            </a:endParaRPr>
          </a:p>
        </p:txBody>
      </p:sp>
    </p:spTree>
    <p:extLst>
      <p:ext uri="{BB962C8B-B14F-4D97-AF65-F5344CB8AC3E}">
        <p14:creationId xmlns:p14="http://schemas.microsoft.com/office/powerpoint/2010/main" val="1015046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7948" y="573203"/>
            <a:ext cx="10907292" cy="5600796"/>
          </a:xfrm>
        </p:spPr>
        <p:txBody>
          <a:bodyPr>
            <a:noAutofit/>
          </a:bodyPr>
          <a:lstStyle/>
          <a:p>
            <a:r>
              <a:rPr lang="en-CA" dirty="0">
                <a:solidFill>
                  <a:srgbClr val="EBF1F2"/>
                </a:solidFill>
                <a:effectLst/>
              </a:rPr>
              <a:t>“But Christ has indeed been raised from the </a:t>
            </a:r>
            <a:r>
              <a:rPr lang="en-CA" dirty="0" smtClean="0">
                <a:solidFill>
                  <a:srgbClr val="EBF1F2"/>
                </a:solidFill>
                <a:effectLst/>
              </a:rPr>
              <a:t>dead” (v.13)!</a:t>
            </a:r>
          </a:p>
          <a:p>
            <a:r>
              <a:rPr lang="en-CA" dirty="0" smtClean="0">
                <a:effectLst/>
              </a:rPr>
              <a:t>Paul </a:t>
            </a:r>
            <a:r>
              <a:rPr lang="en-CA" dirty="0">
                <a:effectLst/>
              </a:rPr>
              <a:t>projects a powerful picture of the victorious, resurrected Christ </a:t>
            </a:r>
            <a:r>
              <a:rPr lang="en-CA" dirty="0" smtClean="0">
                <a:effectLst/>
              </a:rPr>
              <a:t>revealing that </a:t>
            </a:r>
            <a:r>
              <a:rPr lang="en-CA" dirty="0">
                <a:effectLst/>
              </a:rPr>
              <a:t>Jesus’ resurrection from the dead was a promise of God in regards to a coming harvest of all those who will be raised from the dead to enjoy eternal life in Christ’s eternal kingdom. </a:t>
            </a:r>
            <a:endParaRPr lang="en-CA" dirty="0" smtClean="0">
              <a:effectLst/>
            </a:endParaRPr>
          </a:p>
          <a:p>
            <a:r>
              <a:rPr lang="en-CA" dirty="0" smtClean="0">
                <a:effectLst/>
              </a:rPr>
              <a:t>Rather than experiencing something empty, the Corinthians had seen the </a:t>
            </a:r>
            <a:r>
              <a:rPr lang="en-CA" dirty="0">
                <a:effectLst/>
              </a:rPr>
              <a:t>gospel </a:t>
            </a:r>
            <a:r>
              <a:rPr lang="en-CA" dirty="0" smtClean="0">
                <a:effectLst/>
              </a:rPr>
              <a:t>preached with                       power</a:t>
            </a:r>
            <a:r>
              <a:rPr lang="en-CA" dirty="0">
                <a:effectLst/>
              </a:rPr>
              <a:t>, the Spirit’s presence in the church through </a:t>
            </a:r>
            <a:r>
              <a:rPr lang="en-CA" dirty="0" smtClean="0">
                <a:effectLst/>
              </a:rPr>
              <a:t>                          His </a:t>
            </a:r>
            <a:r>
              <a:rPr lang="en-CA" dirty="0">
                <a:effectLst/>
              </a:rPr>
              <a:t>gifting and </a:t>
            </a:r>
            <a:r>
              <a:rPr lang="en-CA" dirty="0" smtClean="0">
                <a:effectLst/>
              </a:rPr>
              <a:t>manifestation, and </a:t>
            </a:r>
            <a:r>
              <a:rPr lang="en-CA" dirty="0">
                <a:effectLst/>
              </a:rPr>
              <a:t>people </a:t>
            </a:r>
            <a:r>
              <a:rPr lang="en-CA" dirty="0" smtClean="0">
                <a:effectLst/>
              </a:rPr>
              <a:t>being                           saved </a:t>
            </a:r>
            <a:r>
              <a:rPr lang="en-CA" dirty="0">
                <a:effectLst/>
              </a:rPr>
              <a:t>from their sin! </a:t>
            </a:r>
          </a:p>
        </p:txBody>
      </p:sp>
    </p:spTree>
    <p:extLst>
      <p:ext uri="{BB962C8B-B14F-4D97-AF65-F5344CB8AC3E}">
        <p14:creationId xmlns:p14="http://schemas.microsoft.com/office/powerpoint/2010/main" val="33316395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6280" y="236118"/>
            <a:ext cx="10713720" cy="4351338"/>
          </a:xfrm>
        </p:spPr>
        <p:txBody>
          <a:bodyPr>
            <a:noAutofit/>
          </a:bodyPr>
          <a:lstStyle/>
          <a:p>
            <a:r>
              <a:rPr lang="en-CA" dirty="0" smtClean="0">
                <a:effectLst/>
              </a:rPr>
              <a:t>Some have read vs. 29 as Paul’s </a:t>
            </a:r>
            <a:r>
              <a:rPr lang="en-CA" dirty="0">
                <a:effectLst/>
              </a:rPr>
              <a:t>support for vicarious baptism – baptism by a living person on behalf of a person who had passed before being baptized</a:t>
            </a:r>
            <a:r>
              <a:rPr lang="en-CA" dirty="0" smtClean="0">
                <a:effectLst/>
              </a:rPr>
              <a:t>.</a:t>
            </a:r>
          </a:p>
          <a:p>
            <a:r>
              <a:rPr lang="en-CA" dirty="0" smtClean="0">
                <a:effectLst/>
              </a:rPr>
              <a:t>Paul </a:t>
            </a:r>
            <a:r>
              <a:rPr lang="en-CA" dirty="0">
                <a:effectLst/>
              </a:rPr>
              <a:t>uses this </a:t>
            </a:r>
            <a:r>
              <a:rPr lang="en-CA" dirty="0" smtClean="0">
                <a:effectLst/>
              </a:rPr>
              <a:t>unorthodox practice to reveal an apparent </a:t>
            </a:r>
            <a:r>
              <a:rPr lang="en-CA" dirty="0">
                <a:effectLst/>
              </a:rPr>
              <a:t>contradiction in </a:t>
            </a:r>
            <a:r>
              <a:rPr lang="en-CA" dirty="0" smtClean="0">
                <a:effectLst/>
              </a:rPr>
              <a:t>Corinthian belief </a:t>
            </a:r>
            <a:r>
              <a:rPr lang="en-CA" dirty="0">
                <a:effectLst/>
              </a:rPr>
              <a:t>to make his point even clearer. </a:t>
            </a:r>
          </a:p>
          <a:p>
            <a:r>
              <a:rPr lang="en-CA" dirty="0" smtClean="0">
                <a:effectLst/>
              </a:rPr>
              <a:t>If </a:t>
            </a:r>
            <a:r>
              <a:rPr lang="en-CA" dirty="0">
                <a:effectLst/>
              </a:rPr>
              <a:t>there is no resurrection from the dead, asks Paul, why were the Corinthians undergoing baptism for the </a:t>
            </a:r>
            <a:r>
              <a:rPr lang="en-CA" dirty="0" smtClean="0">
                <a:effectLst/>
              </a:rPr>
              <a:t>dead?</a:t>
            </a:r>
          </a:p>
          <a:p>
            <a:r>
              <a:rPr lang="en-CA" dirty="0" smtClean="0">
                <a:effectLst/>
              </a:rPr>
              <a:t>By </a:t>
            </a:r>
            <a:r>
              <a:rPr lang="en-CA" dirty="0">
                <a:effectLst/>
              </a:rPr>
              <a:t>both their testimony and their present </a:t>
            </a:r>
            <a:r>
              <a:rPr lang="en-CA" dirty="0" smtClean="0">
                <a:effectLst/>
              </a:rPr>
              <a:t>                          actions – however </a:t>
            </a:r>
            <a:r>
              <a:rPr lang="en-CA" dirty="0">
                <a:effectLst/>
              </a:rPr>
              <a:t>misguided they might be – </a:t>
            </a:r>
            <a:r>
              <a:rPr lang="en-CA" dirty="0" smtClean="0">
                <a:effectLst/>
              </a:rPr>
              <a:t>                 they were </a:t>
            </a:r>
            <a:r>
              <a:rPr lang="en-CA" dirty="0">
                <a:effectLst/>
              </a:rPr>
              <a:t>proving a belief in the resurrection of </a:t>
            </a:r>
            <a:r>
              <a:rPr lang="en-CA" dirty="0" smtClean="0">
                <a:effectLst/>
              </a:rPr>
              <a:t>                 the dead</a:t>
            </a:r>
            <a:r>
              <a:rPr lang="en-CA" dirty="0">
                <a:effectLst/>
              </a:rPr>
              <a:t>.</a:t>
            </a:r>
            <a:endParaRPr lang="en-CA" dirty="0">
              <a:effectLst/>
            </a:endParaRPr>
          </a:p>
        </p:txBody>
      </p:sp>
      <p:sp>
        <p:nvSpPr>
          <p:cNvPr id="2" name="Title 1"/>
          <p:cNvSpPr>
            <a:spLocks noGrp="1"/>
          </p:cNvSpPr>
          <p:nvPr>
            <p:ph type="title"/>
          </p:nvPr>
        </p:nvSpPr>
        <p:spPr/>
        <p:txBody>
          <a:bodyPr/>
          <a:lstStyle/>
          <a:p>
            <a:endParaRPr lang="en-CA" dirty="0"/>
          </a:p>
        </p:txBody>
      </p:sp>
    </p:spTree>
    <p:extLst>
      <p:ext uri="{BB962C8B-B14F-4D97-AF65-F5344CB8AC3E}">
        <p14:creationId xmlns:p14="http://schemas.microsoft.com/office/powerpoint/2010/main" val="2227315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474785"/>
            <a:ext cx="10515600" cy="6013938"/>
          </a:xfrm>
        </p:spPr>
        <p:txBody>
          <a:bodyPr>
            <a:normAutofit/>
          </a:bodyPr>
          <a:lstStyle/>
          <a:p>
            <a:r>
              <a:rPr lang="en-CA" dirty="0">
                <a:effectLst/>
              </a:rPr>
              <a:t>Paul closes this section with some pretty harsh advice saying </a:t>
            </a:r>
            <a:r>
              <a:rPr lang="en-CA" dirty="0">
                <a:solidFill>
                  <a:srgbClr val="EBF1F2"/>
                </a:solidFill>
                <a:effectLst/>
              </a:rPr>
              <a:t>“do not be misled: “Bad company corrupts good character.”</a:t>
            </a:r>
            <a:r>
              <a:rPr lang="en-CA" baseline="30000" dirty="0">
                <a:solidFill>
                  <a:srgbClr val="EBF1F2"/>
                </a:solidFill>
                <a:effectLst/>
              </a:rPr>
              <a:t> </a:t>
            </a:r>
            <a:r>
              <a:rPr lang="en-CA" dirty="0">
                <a:solidFill>
                  <a:srgbClr val="EBF1F2"/>
                </a:solidFill>
                <a:effectLst/>
              </a:rPr>
              <a:t>Come back to your senses as you ought, and stop sinning </a:t>
            </a:r>
            <a:r>
              <a:rPr lang="en-CA" dirty="0" smtClean="0">
                <a:solidFill>
                  <a:srgbClr val="EBF1F2"/>
                </a:solidFill>
                <a:effectLst/>
              </a:rPr>
              <a:t>…” (vs. 33-34)</a:t>
            </a:r>
            <a:r>
              <a:rPr lang="en-CA" dirty="0" smtClean="0">
                <a:effectLst/>
              </a:rPr>
              <a:t>. </a:t>
            </a:r>
          </a:p>
          <a:p>
            <a:r>
              <a:rPr lang="en-CA" dirty="0" smtClean="0">
                <a:effectLst/>
              </a:rPr>
              <a:t>The </a:t>
            </a:r>
            <a:r>
              <a:rPr lang="en-CA" dirty="0">
                <a:effectLst/>
              </a:rPr>
              <a:t>Corinthian Christians ought to be careful of the company they kept, wary of engaging in deep Christian community with those who denied the resurrection of the dead. </a:t>
            </a:r>
            <a:endParaRPr lang="en-CA" dirty="0" smtClean="0">
              <a:effectLst/>
            </a:endParaRPr>
          </a:p>
          <a:p>
            <a:r>
              <a:rPr lang="en-CA" dirty="0" smtClean="0">
                <a:effectLst/>
              </a:rPr>
              <a:t>Such </a:t>
            </a:r>
            <a:r>
              <a:rPr lang="en-CA" dirty="0">
                <a:effectLst/>
              </a:rPr>
              <a:t>discretion would protect from misleading teaching, guard good character, and permit them to soberly evaluate the world around </a:t>
            </a:r>
            <a:r>
              <a:rPr lang="en-CA" dirty="0" smtClean="0">
                <a:effectLst/>
              </a:rPr>
              <a:t>them</a:t>
            </a:r>
          </a:p>
          <a:p>
            <a:endParaRPr lang="en-CA" dirty="0"/>
          </a:p>
        </p:txBody>
      </p:sp>
    </p:spTree>
    <p:extLst>
      <p:ext uri="{BB962C8B-B14F-4D97-AF65-F5344CB8AC3E}">
        <p14:creationId xmlns:p14="http://schemas.microsoft.com/office/powerpoint/2010/main" val="724432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7966"/>
            <a:ext cx="10469880" cy="6363220"/>
          </a:xfrm>
        </p:spPr>
        <p:txBody>
          <a:bodyPr>
            <a:noAutofit/>
          </a:bodyPr>
          <a:lstStyle/>
          <a:p>
            <a:r>
              <a:rPr lang="en-CA" dirty="0">
                <a:effectLst/>
              </a:rPr>
              <a:t>Let </a:t>
            </a:r>
            <a:r>
              <a:rPr lang="en-CA" dirty="0" smtClean="0">
                <a:effectLst/>
              </a:rPr>
              <a:t>us recall that </a:t>
            </a:r>
            <a:r>
              <a:rPr lang="en-CA" dirty="0">
                <a:effectLst/>
              </a:rPr>
              <a:t>we not only have a hope </a:t>
            </a:r>
            <a:r>
              <a:rPr lang="en-CA" dirty="0" smtClean="0">
                <a:effectLst/>
              </a:rPr>
              <a:t>                    for </a:t>
            </a:r>
            <a:r>
              <a:rPr lang="en-CA" dirty="0">
                <a:effectLst/>
              </a:rPr>
              <a:t>today </a:t>
            </a:r>
            <a:r>
              <a:rPr lang="en-CA" dirty="0" smtClean="0">
                <a:effectLst/>
              </a:rPr>
              <a:t>but </a:t>
            </a:r>
            <a:r>
              <a:rPr lang="en-CA" dirty="0">
                <a:effectLst/>
              </a:rPr>
              <a:t>also a future </a:t>
            </a:r>
            <a:r>
              <a:rPr lang="en-CA" dirty="0" smtClean="0">
                <a:effectLst/>
              </a:rPr>
              <a:t>hope, </a:t>
            </a:r>
            <a:r>
              <a:rPr lang="en-CA" dirty="0">
                <a:effectLst/>
              </a:rPr>
              <a:t>too</a:t>
            </a:r>
            <a:r>
              <a:rPr lang="en-CA" dirty="0" smtClean="0">
                <a:effectLst/>
              </a:rPr>
              <a:t>.</a:t>
            </a:r>
          </a:p>
          <a:p>
            <a:r>
              <a:rPr lang="en-CA" dirty="0" smtClean="0">
                <a:effectLst/>
              </a:rPr>
              <a:t>Let us carefully </a:t>
            </a:r>
            <a:r>
              <a:rPr lang="en-CA" dirty="0">
                <a:effectLst/>
              </a:rPr>
              <a:t>consider </a:t>
            </a:r>
            <a:r>
              <a:rPr lang="en-CA" dirty="0" smtClean="0">
                <a:effectLst/>
              </a:rPr>
              <a:t>which side </a:t>
            </a:r>
            <a:r>
              <a:rPr lang="en-CA" dirty="0">
                <a:effectLst/>
              </a:rPr>
              <a:t>of </a:t>
            </a:r>
            <a:r>
              <a:rPr lang="en-CA" dirty="0" smtClean="0">
                <a:effectLst/>
              </a:rPr>
              <a:t>                                 the </a:t>
            </a:r>
            <a:r>
              <a:rPr lang="en-CA" dirty="0">
                <a:effectLst/>
              </a:rPr>
              <a:t>resurrection of the dead </a:t>
            </a:r>
            <a:r>
              <a:rPr lang="en-CA" dirty="0" smtClean="0">
                <a:effectLst/>
              </a:rPr>
              <a:t>we desire </a:t>
            </a:r>
            <a:r>
              <a:rPr lang="en-CA" dirty="0">
                <a:effectLst/>
              </a:rPr>
              <a:t>to </a:t>
            </a:r>
            <a:r>
              <a:rPr lang="en-CA" dirty="0" smtClean="0">
                <a:effectLst/>
              </a:rPr>
              <a:t>                     be on – one to eternal life or one to </a:t>
            </a:r>
            <a:r>
              <a:rPr lang="en-CA" dirty="0">
                <a:effectLst/>
              </a:rPr>
              <a:t>condemnation. </a:t>
            </a:r>
            <a:endParaRPr lang="en-CA" dirty="0" smtClean="0">
              <a:effectLst/>
            </a:endParaRPr>
          </a:p>
          <a:p>
            <a:r>
              <a:rPr lang="en-CA" dirty="0" smtClean="0">
                <a:effectLst/>
              </a:rPr>
              <a:t>Let us </a:t>
            </a:r>
            <a:r>
              <a:rPr lang="en-CA" dirty="0">
                <a:effectLst/>
              </a:rPr>
              <a:t>be very wary of those who deny the resurrection of the </a:t>
            </a:r>
            <a:r>
              <a:rPr lang="en-CA" dirty="0" smtClean="0">
                <a:effectLst/>
              </a:rPr>
              <a:t>dead, remaining firm </a:t>
            </a:r>
            <a:r>
              <a:rPr lang="en-CA" dirty="0">
                <a:effectLst/>
              </a:rPr>
              <a:t>in our conviction that one day, the dead will experience a resurrection to life. </a:t>
            </a:r>
            <a:endParaRPr lang="en-CA" dirty="0" smtClean="0">
              <a:effectLst/>
            </a:endParaRPr>
          </a:p>
          <a:p>
            <a:r>
              <a:rPr lang="en-CA" dirty="0" smtClean="0">
                <a:effectLst/>
              </a:rPr>
              <a:t>Knowing </a:t>
            </a:r>
            <a:r>
              <a:rPr lang="en-CA" dirty="0">
                <a:effectLst/>
              </a:rPr>
              <a:t>the future that awaits those who have </a:t>
            </a:r>
            <a:r>
              <a:rPr lang="en-CA" dirty="0" smtClean="0">
                <a:effectLst/>
              </a:rPr>
              <a:t>                placed </a:t>
            </a:r>
            <a:r>
              <a:rPr lang="en-CA" dirty="0">
                <a:effectLst/>
              </a:rPr>
              <a:t>their faith in Jesus, </a:t>
            </a:r>
            <a:r>
              <a:rPr lang="en-CA" dirty="0" smtClean="0">
                <a:effectLst/>
              </a:rPr>
              <a:t>let those </a:t>
            </a:r>
            <a:r>
              <a:rPr lang="en-CA" dirty="0">
                <a:effectLst/>
              </a:rPr>
              <a:t>who </a:t>
            </a:r>
            <a:r>
              <a:rPr lang="en-CA" dirty="0" smtClean="0">
                <a:effectLst/>
              </a:rPr>
              <a:t>have                done so pause </a:t>
            </a:r>
            <a:r>
              <a:rPr lang="en-CA" dirty="0">
                <a:effectLst/>
              </a:rPr>
              <a:t>for a moment and marvel at the </a:t>
            </a:r>
            <a:r>
              <a:rPr lang="en-CA" dirty="0" smtClean="0">
                <a:effectLst/>
              </a:rPr>
              <a:t>                    Jesus </a:t>
            </a:r>
            <a:r>
              <a:rPr lang="en-CA" dirty="0">
                <a:effectLst/>
              </a:rPr>
              <a:t>whom we gather to celebrate </a:t>
            </a:r>
            <a:r>
              <a:rPr lang="en-CA" dirty="0" smtClean="0">
                <a:effectLst/>
              </a:rPr>
              <a:t>today. </a:t>
            </a:r>
            <a:endParaRPr lang="en-CA" dirty="0">
              <a:effectLst/>
            </a:endParaRPr>
          </a:p>
        </p:txBody>
      </p:sp>
      <p:pic>
        <p:nvPicPr>
          <p:cNvPr id="5" name="Picture 2" descr="See the source image"/>
          <p:cNvPicPr>
            <a:picLocks noChangeAspect="1" noChangeArrowheads="1"/>
          </p:cNvPicPr>
          <p:nvPr/>
        </p:nvPicPr>
        <p:blipFill>
          <a:blip r:embed="rId2">
            <a:duotone>
              <a:prstClr val="black"/>
              <a:srgbClr val="2B5057">
                <a:tint val="45000"/>
                <a:satMod val="400000"/>
              </a:srgbClr>
            </a:duotone>
            <a:extLst>
              <a:ext uri="{28A0092B-C50C-407E-A947-70E740481C1C}">
                <a14:useLocalDpi xmlns:a14="http://schemas.microsoft.com/office/drawing/2010/main" val="0"/>
              </a:ext>
            </a:extLst>
          </a:blip>
          <a:srcRect/>
          <a:stretch>
            <a:fillRect/>
          </a:stretch>
        </p:blipFill>
        <p:spPr bwMode="auto">
          <a:xfrm>
            <a:off x="9064735" y="271458"/>
            <a:ext cx="2970479" cy="2226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63680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5910" y="540439"/>
            <a:ext cx="9893490" cy="6520170"/>
          </a:xfrm>
          <a:noFill/>
          <a:extLst>
            <a:ext uri="{909E8E84-426E-40DD-AFC4-6F175D3DCCD1}">
              <a14:hiddenFill xmlns:a14="http://schemas.microsoft.com/office/drawing/2010/main">
                <a:solidFill>
                  <a:srgbClr val="FFFFFF"/>
                </a:solidFill>
              </a14:hiddenFill>
            </a:ext>
          </a:extLst>
        </p:spPr>
        <p:txBody>
          <a:bodyPr>
            <a:noAutofit/>
          </a:bodyPr>
          <a:lstStyle/>
          <a:p>
            <a:pPr marL="0" indent="0">
              <a:buNone/>
            </a:pPr>
            <a:r>
              <a:rPr lang="en-CA" dirty="0" smtClean="0">
                <a:effectLst>
                  <a:outerShdw blurRad="38100" dist="38100" dir="2700000" algn="tl">
                    <a:srgbClr val="000000">
                      <a:alpha val="43137"/>
                    </a:srgbClr>
                  </a:outerShdw>
                </a:effectLst>
              </a:rPr>
              <a:t>Might:</a:t>
            </a:r>
          </a:p>
          <a:p>
            <a:r>
              <a:rPr lang="en-CA" dirty="0">
                <a:effectLst/>
              </a:rPr>
              <a:t>this reality </a:t>
            </a:r>
            <a:r>
              <a:rPr lang="en-CA" dirty="0" smtClean="0">
                <a:effectLst/>
              </a:rPr>
              <a:t>powerfully </a:t>
            </a:r>
            <a:r>
              <a:rPr lang="en-CA" dirty="0">
                <a:effectLst/>
              </a:rPr>
              <a:t>shape </a:t>
            </a:r>
            <a:r>
              <a:rPr lang="en-CA" dirty="0" smtClean="0">
                <a:effectLst/>
              </a:rPr>
              <a:t>our times </a:t>
            </a:r>
            <a:r>
              <a:rPr lang="en-CA" dirty="0">
                <a:effectLst/>
              </a:rPr>
              <a:t>of </a:t>
            </a:r>
            <a:r>
              <a:rPr lang="en-CA" dirty="0" smtClean="0">
                <a:effectLst/>
              </a:rPr>
              <a:t>worship.            </a:t>
            </a:r>
          </a:p>
          <a:p>
            <a:r>
              <a:rPr lang="en-CA" dirty="0" smtClean="0">
                <a:effectLst/>
              </a:rPr>
              <a:t>we </a:t>
            </a:r>
            <a:r>
              <a:rPr lang="en-CA" dirty="0">
                <a:effectLst/>
              </a:rPr>
              <a:t>not only reflect upon the glory of the Resurrected Christ, but might we celebrate </a:t>
            </a:r>
            <a:r>
              <a:rPr lang="en-CA" dirty="0" smtClean="0">
                <a:effectLst/>
              </a:rPr>
              <a:t>Him, </a:t>
            </a:r>
            <a:r>
              <a:rPr lang="en-CA" dirty="0">
                <a:effectLst/>
              </a:rPr>
              <a:t>knowing that because of </a:t>
            </a:r>
            <a:r>
              <a:rPr lang="en-CA" dirty="0" smtClean="0">
                <a:effectLst/>
              </a:rPr>
              <a:t>Him, </a:t>
            </a:r>
            <a:r>
              <a:rPr lang="en-CA" dirty="0">
                <a:effectLst/>
              </a:rPr>
              <a:t>we too need not fear death </a:t>
            </a:r>
            <a:r>
              <a:rPr lang="en-CA" dirty="0" smtClean="0">
                <a:effectLst/>
              </a:rPr>
              <a:t>for </a:t>
            </a:r>
            <a:r>
              <a:rPr lang="en-CA" dirty="0">
                <a:effectLst/>
              </a:rPr>
              <a:t>His resurrection guarantees ours! </a:t>
            </a:r>
            <a:endParaRPr lang="en-CA" dirty="0" smtClean="0">
              <a:effectLst/>
            </a:endParaRPr>
          </a:p>
          <a:p>
            <a:r>
              <a:rPr lang="en-CA" dirty="0" smtClean="0">
                <a:effectLst/>
              </a:rPr>
              <a:t>this </a:t>
            </a:r>
            <a:r>
              <a:rPr lang="en-CA" dirty="0">
                <a:effectLst/>
              </a:rPr>
              <a:t>knowledge not only guide our praise this morning, but might it also guide how we </a:t>
            </a:r>
            <a:r>
              <a:rPr lang="en-CA" dirty="0" smtClean="0">
                <a:effectLst/>
              </a:rPr>
              <a:t>live.</a:t>
            </a:r>
          </a:p>
          <a:p>
            <a:r>
              <a:rPr lang="en-CA" dirty="0" smtClean="0">
                <a:effectLst/>
              </a:rPr>
              <a:t>we </a:t>
            </a:r>
            <a:r>
              <a:rPr lang="en-CA" dirty="0">
                <a:effectLst/>
              </a:rPr>
              <a:t>be a people who individually and corporately faithfully follow the leading of Jesus in our </a:t>
            </a:r>
            <a:r>
              <a:rPr lang="en-CA" dirty="0" smtClean="0">
                <a:effectLst/>
              </a:rPr>
              <a:t>lives.</a:t>
            </a:r>
            <a:endParaRPr lang="en-CA" dirty="0">
              <a:effectLst>
                <a:outerShdw blurRad="38100" dist="38100" dir="2700000" algn="tl">
                  <a:srgbClr val="000000">
                    <a:alpha val="43137"/>
                  </a:srgbClr>
                </a:outerShdw>
              </a:effectLst>
            </a:endParaRPr>
          </a:p>
        </p:txBody>
      </p:sp>
      <p:pic>
        <p:nvPicPr>
          <p:cNvPr id="6" name="Picture 6" descr="See the source image"/>
          <p:cNvPicPr>
            <a:picLocks noChangeAspect="1" noChangeArrowheads="1"/>
          </p:cNvPicPr>
          <p:nvPr/>
        </p:nvPicPr>
        <p:blipFill>
          <a:blip r:embed="rId2" cstate="print">
            <a:clrChange>
              <a:clrFrom>
                <a:srgbClr val="F6F6F6"/>
              </a:clrFrom>
              <a:clrTo>
                <a:srgbClr val="F6F6F6">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904740" y="865094"/>
            <a:ext cx="2287260" cy="2529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6445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495" y="651729"/>
            <a:ext cx="9179258" cy="5145314"/>
          </a:xfrm>
        </p:spPr>
        <p:txBody>
          <a:bodyPr>
            <a:noAutofit/>
          </a:bodyPr>
          <a:lstStyle/>
          <a:p>
            <a:pPr marL="0" indent="0">
              <a:buNone/>
            </a:pPr>
            <a:r>
              <a:rPr lang="en-CA" dirty="0" smtClean="0">
                <a:effectLst>
                  <a:outerShdw blurRad="38100" dist="38100" dir="2700000" algn="tl">
                    <a:srgbClr val="000000">
                      <a:alpha val="43137"/>
                    </a:srgbClr>
                  </a:outerShdw>
                </a:effectLst>
              </a:rPr>
              <a:t>“</a:t>
            </a:r>
            <a:r>
              <a:rPr lang="en-CA" dirty="0" smtClean="0">
                <a:effectLst>
                  <a:outerShdw blurRad="38100" dist="38100" dir="2700000" algn="tl">
                    <a:srgbClr val="000000">
                      <a:alpha val="43137"/>
                    </a:srgbClr>
                  </a:outerShdw>
                </a:effectLst>
              </a:rPr>
              <a:t>Now</a:t>
            </a:r>
            <a:r>
              <a:rPr lang="en-CA" dirty="0">
                <a:effectLst>
                  <a:outerShdw blurRad="38100" dist="38100" dir="2700000" algn="tl">
                    <a:srgbClr val="000000">
                      <a:alpha val="43137"/>
                    </a:srgbClr>
                  </a:outerShdw>
                </a:effectLst>
              </a:rPr>
              <a:t>, brothers and sisters, I want to remind you of the gospel I preached to you, which you received and on which you have taken your stand. By this gospel you are saved, if you hold firmly to the word I preached to you. Otherwise, you have believed in vain. For what I received I passed on to you as of first importance: that Christ died for our sins according to the Scriptures, that he was buried, that he was raised on the third day according to the Scriptures, and that he appeared to Cephas, and then to the Twelve</a:t>
            </a:r>
            <a:r>
              <a:rPr lang="en-CA" dirty="0" smtClean="0">
                <a:effectLst>
                  <a:outerShdw blurRad="38100" dist="38100" dir="2700000" algn="tl">
                    <a:srgbClr val="000000">
                      <a:alpha val="43137"/>
                    </a:srgbClr>
                  </a:outerShdw>
                </a:effectLst>
              </a:rPr>
              <a:t>.”</a:t>
            </a:r>
            <a:r>
              <a:rPr lang="en-CA" dirty="0">
                <a:effectLst>
                  <a:outerShdw blurRad="38100" dist="38100" dir="2700000" algn="tl">
                    <a:srgbClr val="000000">
                      <a:alpha val="43137"/>
                    </a:srgbClr>
                  </a:outerShdw>
                </a:effectLst>
              </a:rPr>
              <a:t> </a:t>
            </a:r>
            <a:r>
              <a:rPr lang="en-CA" dirty="0">
                <a:effectLst/>
              </a:rPr>
              <a:t/>
            </a:r>
            <a:br>
              <a:rPr lang="en-CA" dirty="0">
                <a:effectLst/>
              </a:rPr>
            </a:br>
            <a:endParaRPr lang="en-CA" dirty="0">
              <a:effectLst/>
            </a:endParaRPr>
          </a:p>
        </p:txBody>
      </p:sp>
    </p:spTree>
    <p:extLst>
      <p:ext uri="{BB962C8B-B14F-4D97-AF65-F5344CB8AC3E}">
        <p14:creationId xmlns:p14="http://schemas.microsoft.com/office/powerpoint/2010/main" val="1762827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a:p>
        </p:txBody>
      </p:sp>
      <p:sp>
        <p:nvSpPr>
          <p:cNvPr id="3" name="Content Placeholder 2"/>
          <p:cNvSpPr>
            <a:spLocks noGrp="1"/>
          </p:cNvSpPr>
          <p:nvPr>
            <p:ph idx="1"/>
          </p:nvPr>
        </p:nvSpPr>
        <p:spPr>
          <a:xfrm>
            <a:off x="838200" y="436732"/>
            <a:ext cx="9424916" cy="6851173"/>
          </a:xfrm>
        </p:spPr>
        <p:txBody>
          <a:bodyPr>
            <a:noAutofit/>
          </a:bodyPr>
          <a:lstStyle/>
          <a:p>
            <a:pPr marL="0" indent="0">
              <a:buNone/>
            </a:pPr>
            <a:r>
              <a:rPr lang="en-CA" dirty="0" smtClean="0">
                <a:effectLst/>
              </a:rPr>
              <a:t>“</a:t>
            </a:r>
            <a:r>
              <a:rPr lang="en-CA" dirty="0">
                <a:effectLst/>
              </a:rPr>
              <a:t>After that, he appeared to more than five hundred of the brothers and sisters at the same time, most of whom are still living, though some have fallen asleep. Then he appeared to James, then to all the apostles, and last of all he appeared to me also, as to one abnormally born.</a:t>
            </a:r>
            <a:r>
              <a:rPr lang="en-CA" baseline="30000" dirty="0">
                <a:effectLst/>
              </a:rPr>
              <a:t> </a:t>
            </a:r>
            <a:r>
              <a:rPr lang="en-CA" dirty="0">
                <a:effectLst/>
              </a:rPr>
              <a:t>For I am the least of the apostles and do not even deserve to be called an apostle, because I persecuted the church of God. But by the grace of God I am what I am, and his grace to me was not without effect. No, I worked harder than all of them—yet not I, but the grace of God that was with me</a:t>
            </a:r>
            <a:r>
              <a:rPr lang="en-CA" dirty="0" smtClean="0">
                <a:effectLst/>
              </a:rPr>
              <a:t>.”</a:t>
            </a:r>
            <a:r>
              <a:rPr lang="en-CA" dirty="0">
                <a:effectLst/>
              </a:rPr>
              <a:t> </a:t>
            </a:r>
            <a:endParaRPr lang="en-CA" dirty="0">
              <a:effectLst/>
            </a:endParaRPr>
          </a:p>
        </p:txBody>
      </p:sp>
    </p:spTree>
    <p:extLst>
      <p:ext uri="{BB962C8B-B14F-4D97-AF65-F5344CB8AC3E}">
        <p14:creationId xmlns:p14="http://schemas.microsoft.com/office/powerpoint/2010/main" val="4215081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647010"/>
            <a:ext cx="9383973" cy="6851173"/>
          </a:xfrm>
        </p:spPr>
        <p:txBody>
          <a:bodyPr>
            <a:noAutofit/>
          </a:bodyPr>
          <a:lstStyle/>
          <a:p>
            <a:pPr marL="0" indent="0">
              <a:buNone/>
            </a:pPr>
            <a:r>
              <a:rPr lang="en-CA" dirty="0" smtClean="0">
                <a:effectLst/>
              </a:rPr>
              <a:t>“</a:t>
            </a:r>
            <a:r>
              <a:rPr lang="en-CA" dirty="0">
                <a:effectLst/>
              </a:rPr>
              <a:t>Whether, then, it is I or they, this is what we preach, and this is what you believed.</a:t>
            </a:r>
            <a:r>
              <a:rPr lang="en-CA" baseline="30000" dirty="0">
                <a:effectLst/>
              </a:rPr>
              <a:t> </a:t>
            </a:r>
            <a:r>
              <a:rPr lang="en-CA" dirty="0">
                <a:effectLst/>
              </a:rPr>
              <a:t>But if it is preached that Christ has been raised from the dead, how can some of you say that there is no resurrection of the dead? If there is no resurrection of the dead, then not even Christ has been raised.</a:t>
            </a:r>
            <a:r>
              <a:rPr lang="en-CA" baseline="30000" dirty="0">
                <a:effectLst/>
              </a:rPr>
              <a:t> </a:t>
            </a:r>
            <a:r>
              <a:rPr lang="en-CA" dirty="0">
                <a:effectLst/>
              </a:rPr>
              <a:t>And if Christ has not been raised, our preaching is useless and so is your faith. More than that, we are then found to be false witnesses about God, for we have testified about God that he raised Christ from the dead</a:t>
            </a:r>
            <a:r>
              <a:rPr lang="en-CA" dirty="0" smtClean="0">
                <a:effectLst/>
              </a:rPr>
              <a:t>.”</a:t>
            </a:r>
            <a:r>
              <a:rPr lang="en-CA" dirty="0">
                <a:effectLst/>
              </a:rPr>
              <a:t> </a:t>
            </a:r>
            <a:endParaRPr lang="en-CA" dirty="0">
              <a:effectLst/>
            </a:endParaRPr>
          </a:p>
        </p:txBody>
      </p:sp>
    </p:spTree>
    <p:extLst>
      <p:ext uri="{BB962C8B-B14F-4D97-AF65-F5344CB8AC3E}">
        <p14:creationId xmlns:p14="http://schemas.microsoft.com/office/powerpoint/2010/main" val="1822096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641450"/>
            <a:ext cx="9310511" cy="6851173"/>
          </a:xfrm>
        </p:spPr>
        <p:txBody>
          <a:bodyPr>
            <a:noAutofit/>
          </a:bodyPr>
          <a:lstStyle/>
          <a:p>
            <a:pPr marL="0" indent="0">
              <a:buNone/>
            </a:pPr>
            <a:r>
              <a:rPr lang="en-CA" dirty="0" smtClean="0">
                <a:effectLst/>
              </a:rPr>
              <a:t>“</a:t>
            </a:r>
            <a:r>
              <a:rPr lang="en-CA" dirty="0">
                <a:effectLst/>
              </a:rPr>
              <a:t>But he did not raise him if in fact the dead are not raised. For if the dead are not raised, then Christ has not been raised either. And if Christ has not been raised, your faith is futile; you are still in your sins. Then those also who have fallen asleep in Christ are lost. If only for this life we have hope in Christ, we are of all people most to be pitied.</a:t>
            </a:r>
            <a:r>
              <a:rPr lang="en-CA" baseline="30000" dirty="0">
                <a:effectLst/>
              </a:rPr>
              <a:t> </a:t>
            </a:r>
            <a:r>
              <a:rPr lang="en-CA" dirty="0">
                <a:effectLst/>
              </a:rPr>
              <a:t>But Christ has indeed been raised from the dead, the </a:t>
            </a:r>
            <a:r>
              <a:rPr lang="en-CA" dirty="0" err="1">
                <a:effectLst/>
              </a:rPr>
              <a:t>firstfruits</a:t>
            </a:r>
            <a:r>
              <a:rPr lang="en-CA" dirty="0">
                <a:effectLst/>
              </a:rPr>
              <a:t> of those who have fallen asleep. For since death came through a man, the resurrection of the dead comes also through a man</a:t>
            </a:r>
            <a:r>
              <a:rPr lang="en-CA" dirty="0" smtClean="0">
                <a:effectLst/>
              </a:rPr>
              <a:t>.”</a:t>
            </a:r>
            <a:r>
              <a:rPr lang="en-CA" dirty="0">
                <a:effectLst/>
              </a:rPr>
              <a:t> </a:t>
            </a:r>
            <a:endParaRPr lang="en-CA" dirty="0">
              <a:effectLst/>
            </a:endParaRPr>
          </a:p>
        </p:txBody>
      </p:sp>
    </p:spTree>
    <p:extLst>
      <p:ext uri="{BB962C8B-B14F-4D97-AF65-F5344CB8AC3E}">
        <p14:creationId xmlns:p14="http://schemas.microsoft.com/office/powerpoint/2010/main" val="364176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a:p>
        </p:txBody>
      </p:sp>
      <p:sp>
        <p:nvSpPr>
          <p:cNvPr id="3" name="Content Placeholder 2"/>
          <p:cNvSpPr>
            <a:spLocks noGrp="1"/>
          </p:cNvSpPr>
          <p:nvPr>
            <p:ph idx="1"/>
          </p:nvPr>
        </p:nvSpPr>
        <p:spPr>
          <a:xfrm>
            <a:off x="838199" y="477675"/>
            <a:ext cx="9355667" cy="6851173"/>
          </a:xfrm>
        </p:spPr>
        <p:txBody>
          <a:bodyPr>
            <a:noAutofit/>
          </a:bodyPr>
          <a:lstStyle/>
          <a:p>
            <a:pPr marL="0" indent="0">
              <a:buNone/>
            </a:pPr>
            <a:r>
              <a:rPr lang="en-CA" dirty="0" smtClean="0">
                <a:effectLst/>
              </a:rPr>
              <a:t>“</a:t>
            </a:r>
            <a:r>
              <a:rPr lang="en-CA" dirty="0">
                <a:effectLst/>
              </a:rPr>
              <a:t>For as in Adam all die, so in Christ all will be made alive. But each in turn: Christ, the </a:t>
            </a:r>
            <a:r>
              <a:rPr lang="en-CA" dirty="0" err="1">
                <a:effectLst/>
              </a:rPr>
              <a:t>firstfruits</a:t>
            </a:r>
            <a:r>
              <a:rPr lang="en-CA" dirty="0">
                <a:effectLst/>
              </a:rPr>
              <a:t>; then, when he comes, those who belong to him. Then the end will come, when he hands over the kingdom to God the Father after he has destroyed all dominion, authority and power. For he must reign until he has put all his enemies under his feet. The last enemy to be destroyed is death. For he “has put everything under his feet.” Now when it says that “everything” has been put under him, it is clear that this does not include God himself, who put everything under Christ</a:t>
            </a:r>
            <a:r>
              <a:rPr lang="en-CA" dirty="0" smtClean="0">
                <a:effectLst/>
              </a:rPr>
              <a:t>.”</a:t>
            </a:r>
            <a:r>
              <a:rPr lang="en-CA" dirty="0">
                <a:effectLst/>
              </a:rPr>
              <a:t> </a:t>
            </a:r>
            <a:endParaRPr lang="en-CA" dirty="0">
              <a:effectLst/>
            </a:endParaRPr>
          </a:p>
        </p:txBody>
      </p:sp>
    </p:spTree>
    <p:extLst>
      <p:ext uri="{BB962C8B-B14F-4D97-AF65-F5344CB8AC3E}">
        <p14:creationId xmlns:p14="http://schemas.microsoft.com/office/powerpoint/2010/main" val="551570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6914"/>
            <a:ext cx="9274791" cy="6585047"/>
          </a:xfrm>
        </p:spPr>
        <p:txBody>
          <a:bodyPr>
            <a:noAutofit/>
          </a:bodyPr>
          <a:lstStyle/>
          <a:p>
            <a:pPr marL="0" indent="0">
              <a:buNone/>
            </a:pPr>
            <a:r>
              <a:rPr lang="en-CA" dirty="0" smtClean="0">
                <a:effectLst/>
              </a:rPr>
              <a:t>“</a:t>
            </a:r>
            <a:r>
              <a:rPr lang="en-CA" dirty="0">
                <a:effectLst/>
              </a:rPr>
              <a:t>When he has done this, then the Son himself will be made subject to him who put everything under him, so that God may be all in all.</a:t>
            </a:r>
            <a:r>
              <a:rPr lang="en-CA" baseline="30000" dirty="0">
                <a:effectLst/>
              </a:rPr>
              <a:t> </a:t>
            </a:r>
            <a:r>
              <a:rPr lang="en-CA" dirty="0">
                <a:effectLst/>
              </a:rPr>
              <a:t>Now if there is no resurrection, what will those do who are baptized for the dead? If the dead are not raised at all, why are people baptized for them? And as for us, why do we endanger ourselves every hour? I face death every day—yes, just as surely as I boast about you in Christ Jesus our Lord. If I fought wild beasts in Ephesus with no more than human hopes, what have I gained</a:t>
            </a:r>
            <a:r>
              <a:rPr lang="en-CA" dirty="0" smtClean="0">
                <a:effectLst/>
              </a:rPr>
              <a:t>?”</a:t>
            </a:r>
            <a:endParaRPr lang="en-CA" dirty="0">
              <a:effectLst/>
            </a:endParaRPr>
          </a:p>
          <a:p>
            <a:pPr marL="0" indent="0">
              <a:buNone/>
            </a:pPr>
            <a:r>
              <a:rPr lang="en-CA" baseline="30000" dirty="0">
                <a:effectLst>
                  <a:outerShdw blurRad="38100" dist="38100" dir="2700000" algn="tl">
                    <a:srgbClr val="000000">
                      <a:alpha val="43137"/>
                    </a:srgbClr>
                  </a:outerShdw>
                </a:effectLst>
              </a:rPr>
              <a:t> </a:t>
            </a:r>
            <a:endParaRPr lang="en-CA"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5642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825625"/>
            <a:ext cx="8960556" cy="4351338"/>
          </a:xfrm>
        </p:spPr>
        <p:txBody>
          <a:bodyPr/>
          <a:lstStyle/>
          <a:p>
            <a:pPr marL="0" indent="0">
              <a:buNone/>
            </a:pPr>
            <a:r>
              <a:rPr lang="en-CA" dirty="0" smtClean="0">
                <a:effectLst>
                  <a:outerShdw blurRad="38100" dist="38100" dir="2700000" algn="tl">
                    <a:srgbClr val="000000">
                      <a:alpha val="43137"/>
                    </a:srgbClr>
                  </a:outerShdw>
                </a:effectLst>
              </a:rPr>
              <a:t>“If </a:t>
            </a:r>
            <a:r>
              <a:rPr lang="en-CA" dirty="0">
                <a:effectLst>
                  <a:outerShdw blurRad="38100" dist="38100" dir="2700000" algn="tl">
                    <a:srgbClr val="000000">
                      <a:alpha val="43137"/>
                    </a:srgbClr>
                  </a:outerShdw>
                </a:effectLst>
              </a:rPr>
              <a:t>the dead are not raised, “Let us eat and drink, for tomorrow we die.”</a:t>
            </a:r>
            <a:r>
              <a:rPr lang="en-CA" baseline="30000" dirty="0">
                <a:effectLst>
                  <a:outerShdw blurRad="38100" dist="38100" dir="2700000" algn="tl">
                    <a:srgbClr val="000000">
                      <a:alpha val="43137"/>
                    </a:srgbClr>
                  </a:outerShdw>
                </a:effectLst>
              </a:rPr>
              <a:t> </a:t>
            </a:r>
            <a:r>
              <a:rPr lang="en-CA" dirty="0">
                <a:effectLst>
                  <a:outerShdw blurRad="38100" dist="38100" dir="2700000" algn="tl">
                    <a:srgbClr val="000000">
                      <a:alpha val="43137"/>
                    </a:srgbClr>
                  </a:outerShdw>
                </a:effectLst>
              </a:rPr>
              <a:t>Do not be misled: “Bad company corrupts good character.”</a:t>
            </a:r>
            <a:r>
              <a:rPr lang="en-CA" baseline="30000" dirty="0">
                <a:effectLst>
                  <a:outerShdw blurRad="38100" dist="38100" dir="2700000" algn="tl">
                    <a:srgbClr val="000000">
                      <a:alpha val="43137"/>
                    </a:srgbClr>
                  </a:outerShdw>
                </a:effectLst>
              </a:rPr>
              <a:t> </a:t>
            </a:r>
            <a:r>
              <a:rPr lang="en-CA" dirty="0">
                <a:effectLst>
                  <a:outerShdw blurRad="38100" dist="38100" dir="2700000" algn="tl">
                    <a:srgbClr val="000000">
                      <a:alpha val="43137"/>
                    </a:srgbClr>
                  </a:outerShdw>
                </a:effectLst>
              </a:rPr>
              <a:t>Come back to your senses as you ought, and stop sinning; for there are some who are ignorant of God—I say this to your shame</a:t>
            </a:r>
            <a:r>
              <a:rPr lang="en-CA" dirty="0" smtClean="0">
                <a:effectLst>
                  <a:outerShdw blurRad="38100" dist="38100" dir="2700000" algn="tl">
                    <a:srgbClr val="000000">
                      <a:alpha val="43137"/>
                    </a:srgbClr>
                  </a:outerShdw>
                </a:effectLst>
              </a:rPr>
              <a:t>.”</a:t>
            </a:r>
            <a:endParaRPr lang="en-CA" dirty="0">
              <a:effectLst>
                <a:outerShdw blurRad="38100" dist="38100" dir="2700000" algn="tl">
                  <a:srgbClr val="000000">
                    <a:alpha val="43137"/>
                  </a:srgbClr>
                </a:outerShdw>
              </a:effectLst>
            </a:endParaRPr>
          </a:p>
          <a:p>
            <a:pPr marL="0" indent="0">
              <a:spcBef>
                <a:spcPts val="0"/>
              </a:spcBef>
              <a:buNone/>
            </a:pPr>
            <a:endParaRPr lang="en-CA" dirty="0">
              <a:effectLst>
                <a:outerShdw blurRad="38100" dist="38100" dir="2700000" algn="tl">
                  <a:srgbClr val="000000">
                    <a:alpha val="43137"/>
                  </a:srgbClr>
                </a:outerShdw>
              </a:effectLst>
            </a:endParaRPr>
          </a:p>
          <a:p>
            <a:pPr marL="0" indent="0" algn="r">
              <a:spcBef>
                <a:spcPts val="0"/>
              </a:spcBef>
              <a:buNone/>
            </a:pPr>
            <a:endParaRPr lang="en-CA" sz="1000" dirty="0">
              <a:effectLst>
                <a:outerShdw blurRad="38100" dist="38100" dir="2700000" algn="tl">
                  <a:srgbClr val="000000">
                    <a:alpha val="43137"/>
                  </a:srgbClr>
                </a:outerShdw>
              </a:effectLst>
            </a:endParaRPr>
          </a:p>
          <a:p>
            <a:pPr marL="0" indent="0" algn="r">
              <a:spcBef>
                <a:spcPts val="0"/>
              </a:spcBef>
              <a:buNone/>
            </a:pPr>
            <a:r>
              <a:rPr lang="en-CA" dirty="0">
                <a:effectLst>
                  <a:outerShdw blurRad="38100" dist="38100" dir="2700000" algn="tl">
                    <a:srgbClr val="000000">
                      <a:alpha val="43137"/>
                    </a:srgbClr>
                  </a:outerShdw>
                </a:effectLst>
              </a:rPr>
              <a:t>- 1 Corinthians </a:t>
            </a:r>
            <a:r>
              <a:rPr lang="en-CA" dirty="0" smtClean="0">
                <a:effectLst>
                  <a:outerShdw blurRad="38100" dist="38100" dir="2700000" algn="tl">
                    <a:srgbClr val="000000">
                      <a:alpha val="43137"/>
                    </a:srgbClr>
                  </a:outerShdw>
                </a:effectLst>
              </a:rPr>
              <a:t>15:1-34</a:t>
            </a:r>
            <a:endParaRPr lang="en-CA" dirty="0">
              <a:effectLst>
                <a:outerShdw blurRad="38100" dist="38100" dir="2700000" algn="tl">
                  <a:srgbClr val="000000">
                    <a:alpha val="43137"/>
                  </a:srgbClr>
                </a:outerShdw>
              </a:effectLst>
            </a:endParaRPr>
          </a:p>
          <a:p>
            <a:endParaRPr lang="en-CA" dirty="0"/>
          </a:p>
        </p:txBody>
      </p:sp>
    </p:spTree>
    <p:extLst>
      <p:ext uri="{BB962C8B-B14F-4D97-AF65-F5344CB8AC3E}">
        <p14:creationId xmlns:p14="http://schemas.microsoft.com/office/powerpoint/2010/main" val="1765789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75342" y="723671"/>
            <a:ext cx="11437322" cy="6558960"/>
          </a:xfrm>
        </p:spPr>
        <p:txBody>
          <a:bodyPr>
            <a:noAutofit/>
          </a:bodyPr>
          <a:lstStyle/>
          <a:p>
            <a:r>
              <a:rPr lang="en-CA" dirty="0" smtClean="0">
                <a:effectLst>
                  <a:outerShdw blurRad="38100" dist="38100" dir="2700000" algn="tl">
                    <a:srgbClr val="000000">
                      <a:alpha val="43137"/>
                    </a:srgbClr>
                  </a:outerShdw>
                </a:effectLst>
              </a:rPr>
              <a:t>The </a:t>
            </a:r>
            <a:r>
              <a:rPr lang="en-CA" dirty="0">
                <a:effectLst>
                  <a:outerShdw blurRad="38100" dist="38100" dir="2700000" algn="tl">
                    <a:srgbClr val="000000">
                      <a:alpha val="43137"/>
                    </a:srgbClr>
                  </a:outerShdw>
                </a:effectLst>
              </a:rPr>
              <a:t>problem </a:t>
            </a:r>
            <a:r>
              <a:rPr lang="en-CA" dirty="0" smtClean="0">
                <a:effectLst>
                  <a:outerShdw blurRad="38100" dist="38100" dir="2700000" algn="tl">
                    <a:srgbClr val="000000">
                      <a:alpha val="43137"/>
                    </a:srgbClr>
                  </a:outerShdw>
                </a:effectLst>
              </a:rPr>
              <a:t>plaguing the </a:t>
            </a:r>
            <a:r>
              <a:rPr lang="en-CA" dirty="0">
                <a:effectLst>
                  <a:outerShdw blurRad="38100" dist="38100" dir="2700000" algn="tl">
                    <a:srgbClr val="000000">
                      <a:alpha val="43137"/>
                    </a:srgbClr>
                  </a:outerShdw>
                </a:effectLst>
              </a:rPr>
              <a:t>Corinthian </a:t>
            </a:r>
            <a:r>
              <a:rPr lang="en-CA" dirty="0" smtClean="0">
                <a:effectLst>
                  <a:outerShdw blurRad="38100" dist="38100" dir="2700000" algn="tl">
                    <a:srgbClr val="000000">
                      <a:alpha val="43137"/>
                    </a:srgbClr>
                  </a:outerShdw>
                </a:effectLst>
              </a:rPr>
              <a:t>	                   community – was that </a:t>
            </a:r>
            <a:r>
              <a:rPr lang="en-CA" dirty="0" smtClean="0">
                <a:solidFill>
                  <a:srgbClr val="EBF1F2"/>
                </a:solidFill>
                <a:effectLst>
                  <a:outerShdw blurRad="38100" dist="38100" dir="2700000" algn="tl">
                    <a:srgbClr val="000000">
                      <a:alpha val="43137"/>
                    </a:srgbClr>
                  </a:outerShdw>
                </a:effectLst>
              </a:rPr>
              <a:t>“some </a:t>
            </a:r>
            <a:r>
              <a:rPr lang="en-CA" dirty="0">
                <a:solidFill>
                  <a:srgbClr val="EBF1F2"/>
                </a:solidFill>
                <a:effectLst>
                  <a:outerShdw blurRad="38100" dist="38100" dir="2700000" algn="tl">
                    <a:srgbClr val="000000">
                      <a:alpha val="43137"/>
                    </a:srgbClr>
                  </a:outerShdw>
                </a:effectLst>
              </a:rPr>
              <a:t>of you </a:t>
            </a:r>
            <a:r>
              <a:rPr lang="en-CA" dirty="0" smtClean="0">
                <a:solidFill>
                  <a:srgbClr val="EBF1F2"/>
                </a:solidFill>
                <a:effectLst>
                  <a:outerShdw blurRad="38100" dist="38100" dir="2700000" algn="tl">
                    <a:srgbClr val="000000">
                      <a:alpha val="43137"/>
                    </a:srgbClr>
                  </a:outerShdw>
                </a:effectLst>
              </a:rPr>
              <a:t>say that         there </a:t>
            </a:r>
            <a:r>
              <a:rPr lang="en-CA" dirty="0">
                <a:solidFill>
                  <a:srgbClr val="EBF1F2"/>
                </a:solidFill>
                <a:effectLst>
                  <a:outerShdw blurRad="38100" dist="38100" dir="2700000" algn="tl">
                    <a:srgbClr val="000000">
                      <a:alpha val="43137"/>
                    </a:srgbClr>
                  </a:outerShdw>
                </a:effectLst>
              </a:rPr>
              <a:t>is no resurrection of the dead</a:t>
            </a:r>
            <a:r>
              <a:rPr lang="en-CA" dirty="0" smtClean="0">
                <a:solidFill>
                  <a:srgbClr val="EBF1F2"/>
                </a:solidFill>
                <a:effectLst>
                  <a:outerShdw blurRad="38100" dist="38100" dir="2700000" algn="tl">
                    <a:srgbClr val="000000">
                      <a:alpha val="43137"/>
                    </a:srgbClr>
                  </a:outerShdw>
                </a:effectLst>
              </a:rPr>
              <a:t>” (v.12)</a:t>
            </a:r>
            <a:r>
              <a:rPr lang="en-CA" dirty="0" smtClean="0">
                <a:effectLst>
                  <a:outerShdw blurRad="38100" dist="38100" dir="2700000" algn="tl">
                    <a:srgbClr val="000000">
                      <a:alpha val="43137"/>
                    </a:srgbClr>
                  </a:outerShdw>
                </a:effectLst>
              </a:rPr>
              <a:t>.</a:t>
            </a:r>
          </a:p>
          <a:p>
            <a:r>
              <a:rPr lang="en-CA" dirty="0" smtClean="0">
                <a:effectLst>
                  <a:outerShdw blurRad="38100" dist="38100" dir="2700000" algn="tl">
                    <a:srgbClr val="000000">
                      <a:alpha val="43137"/>
                    </a:srgbClr>
                  </a:outerShdw>
                </a:effectLst>
              </a:rPr>
              <a:t>Likely </a:t>
            </a:r>
            <a:r>
              <a:rPr lang="en-CA" dirty="0">
                <a:effectLst>
                  <a:outerShdw blurRad="38100" dist="38100" dir="2700000" algn="tl">
                    <a:srgbClr val="000000">
                      <a:alpha val="43137"/>
                    </a:srgbClr>
                  </a:outerShdw>
                </a:effectLst>
              </a:rPr>
              <a:t>influenced by the teaching of the eschatological women discussed earlier in this </a:t>
            </a:r>
            <a:r>
              <a:rPr lang="en-CA" dirty="0" smtClean="0">
                <a:effectLst>
                  <a:outerShdw blurRad="38100" dist="38100" dir="2700000" algn="tl">
                    <a:srgbClr val="000000">
                      <a:alpha val="43137"/>
                    </a:srgbClr>
                  </a:outerShdw>
                </a:effectLst>
              </a:rPr>
              <a:t>series some were </a:t>
            </a:r>
            <a:r>
              <a:rPr lang="en-CA" dirty="0">
                <a:effectLst>
                  <a:outerShdw blurRad="38100" dist="38100" dir="2700000" algn="tl">
                    <a:srgbClr val="000000">
                      <a:alpha val="43137"/>
                    </a:srgbClr>
                  </a:outerShdw>
                </a:effectLst>
              </a:rPr>
              <a:t>openly denying that faith in Christ entailed the belief in the possibility of the resurrection of the dead</a:t>
            </a:r>
            <a:r>
              <a:rPr lang="en-CA" dirty="0" smtClean="0">
                <a:effectLst>
                  <a:outerShdw blurRad="38100" dist="38100" dir="2700000" algn="tl">
                    <a:srgbClr val="000000">
                      <a:alpha val="43137"/>
                    </a:srgbClr>
                  </a:outerShdw>
                </a:effectLst>
              </a:rPr>
              <a:t>.</a:t>
            </a:r>
          </a:p>
          <a:p>
            <a:r>
              <a:rPr lang="en-CA" dirty="0" smtClean="0">
                <a:effectLst>
                  <a:outerShdw blurRad="38100" dist="38100" dir="2700000" algn="tl">
                    <a:srgbClr val="000000">
                      <a:alpha val="43137"/>
                    </a:srgbClr>
                  </a:outerShdw>
                </a:effectLst>
              </a:rPr>
              <a:t>Because </a:t>
            </a:r>
            <a:r>
              <a:rPr lang="en-CA" dirty="0">
                <a:effectLst>
                  <a:outerShdw blurRad="38100" dist="38100" dir="2700000" algn="tl">
                    <a:srgbClr val="000000">
                      <a:alpha val="43137"/>
                    </a:srgbClr>
                  </a:outerShdw>
                </a:effectLst>
              </a:rPr>
              <a:t>of </a:t>
            </a:r>
            <a:r>
              <a:rPr lang="en-CA" dirty="0" smtClean="0">
                <a:effectLst>
                  <a:outerShdw blurRad="38100" dist="38100" dir="2700000" algn="tl">
                    <a:srgbClr val="000000">
                      <a:alpha val="43137"/>
                    </a:srgbClr>
                  </a:outerShdw>
                </a:effectLst>
              </a:rPr>
              <a:t>this belief, </a:t>
            </a:r>
            <a:r>
              <a:rPr lang="en-CA" dirty="0">
                <a:effectLst>
                  <a:outerShdw blurRad="38100" dist="38100" dir="2700000" algn="tl">
                    <a:srgbClr val="000000">
                      <a:alpha val="43137"/>
                    </a:srgbClr>
                  </a:outerShdw>
                </a:effectLst>
              </a:rPr>
              <a:t>they denied any future </a:t>
            </a:r>
            <a:r>
              <a:rPr lang="en-CA" dirty="0" smtClean="0">
                <a:effectLst>
                  <a:outerShdw blurRad="38100" dist="38100" dir="2700000" algn="tl">
                    <a:srgbClr val="000000">
                      <a:alpha val="43137"/>
                    </a:srgbClr>
                  </a:outerShdw>
                </a:effectLst>
              </a:rPr>
              <a:t>            physical </a:t>
            </a:r>
            <a:r>
              <a:rPr lang="en-CA" dirty="0">
                <a:effectLst>
                  <a:outerShdw blurRad="38100" dist="38100" dir="2700000" algn="tl">
                    <a:srgbClr val="000000">
                      <a:alpha val="43137"/>
                    </a:srgbClr>
                  </a:outerShdw>
                </a:effectLst>
              </a:rPr>
              <a:t>resurrection from the dead, and openly </a:t>
            </a:r>
            <a:r>
              <a:rPr lang="en-CA" dirty="0" smtClean="0">
                <a:effectLst>
                  <a:outerShdw blurRad="38100" dist="38100" dir="2700000" algn="tl">
                    <a:srgbClr val="000000">
                      <a:alpha val="43137"/>
                    </a:srgbClr>
                  </a:outerShdw>
                </a:effectLst>
              </a:rPr>
              <a:t>                refuted </a:t>
            </a:r>
            <a:r>
              <a:rPr lang="en-CA" dirty="0">
                <a:effectLst>
                  <a:outerShdw blurRad="38100" dist="38100" dir="2700000" algn="tl">
                    <a:srgbClr val="000000">
                      <a:alpha val="43137"/>
                    </a:srgbClr>
                  </a:outerShdw>
                </a:effectLst>
              </a:rPr>
              <a:t>Paul’s teaching, quite possibly labelling </a:t>
            </a:r>
            <a:r>
              <a:rPr lang="en-CA" dirty="0" smtClean="0">
                <a:effectLst>
                  <a:outerShdw blurRad="38100" dist="38100" dir="2700000" algn="tl">
                    <a:srgbClr val="000000">
                      <a:alpha val="43137"/>
                    </a:srgbClr>
                  </a:outerShdw>
                </a:effectLst>
              </a:rPr>
              <a:t>                   him </a:t>
            </a:r>
            <a:r>
              <a:rPr lang="en-CA" dirty="0">
                <a:effectLst>
                  <a:outerShdw blurRad="38100" dist="38100" dir="2700000" algn="tl">
                    <a:srgbClr val="000000">
                      <a:alpha val="43137"/>
                    </a:srgbClr>
                  </a:outerShdw>
                </a:effectLst>
              </a:rPr>
              <a:t>a “freak of nature</a:t>
            </a:r>
            <a:r>
              <a:rPr lang="en-CA" dirty="0" smtClean="0">
                <a:effectLst>
                  <a:outerShdw blurRad="38100" dist="38100" dir="2700000" algn="tl">
                    <a:srgbClr val="000000">
                      <a:alpha val="43137"/>
                    </a:srgbClr>
                  </a:outerShdw>
                </a:effectLst>
              </a:rPr>
              <a:t>”. </a:t>
            </a:r>
            <a:endParaRPr lang="en-CA" dirty="0">
              <a:effectLst>
                <a:outerShdw blurRad="38100" dist="38100" dir="2700000" algn="tl">
                  <a:srgbClr val="000000">
                    <a:alpha val="43137"/>
                  </a:srgbClr>
                </a:outerShdw>
              </a:effectLst>
            </a:endParaRPr>
          </a:p>
        </p:txBody>
      </p:sp>
      <p:pic>
        <p:nvPicPr>
          <p:cNvPr id="2050" name="Picture 2" descr="Image result for the probl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5289" y="464024"/>
            <a:ext cx="2757375" cy="1536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3746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4090</TotalTime>
  <Words>817</Words>
  <Application>Microsoft Office PowerPoint</Application>
  <PresentationFormat>Widescreen</PresentationFormat>
  <Paragraphs>53</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Narrow</vt:lpstr>
      <vt:lpstr>Calibri</vt:lpstr>
      <vt:lpstr>Calibri Light</vt:lpstr>
      <vt:lpstr>Franklin Gothic Medium Cond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Two Outcomes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110</cp:revision>
  <cp:lastPrinted>2022-08-05T18:18:16Z</cp:lastPrinted>
  <dcterms:created xsi:type="dcterms:W3CDTF">2022-04-25T19:36:49Z</dcterms:created>
  <dcterms:modified xsi:type="dcterms:W3CDTF">2022-09-09T20:01:57Z</dcterms:modified>
</cp:coreProperties>
</file>